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Oswal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2457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y8DWDksuuKCfH21TbQXgcNyDe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8"/>
  </p:normalViewPr>
  <p:slideViewPr>
    <p:cSldViewPr snapToGrid="0">
      <p:cViewPr varScale="1">
        <p:scale>
          <a:sx n="81" d="100"/>
          <a:sy n="81" d="100"/>
        </p:scale>
        <p:origin x="727" y="24"/>
      </p:cViewPr>
      <p:guideLst>
        <p:guide orient="horz" pos="1661"/>
        <p:guide pos="24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145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f84c6380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83225" cy="3084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ff84c63801_0_5:notes"/>
          <p:cNvSpPr txBox="1">
            <a:spLocks noGrp="1"/>
          </p:cNvSpPr>
          <p:nvPr>
            <p:ph type="body" idx="1"/>
          </p:nvPr>
        </p:nvSpPr>
        <p:spPr>
          <a:xfrm>
            <a:off x="686207" y="4401174"/>
            <a:ext cx="54858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2ff84c63801_0_5:notes"/>
          <p:cNvSpPr txBox="1">
            <a:spLocks noGrp="1"/>
          </p:cNvSpPr>
          <p:nvPr>
            <p:ph type="sldNum" idx="12"/>
          </p:nvPr>
        </p:nvSpPr>
        <p:spPr>
          <a:xfrm>
            <a:off x="3885114" y="8685265"/>
            <a:ext cx="2970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82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f84c6380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83225" cy="3084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ff84c63801_0_15:notes"/>
          <p:cNvSpPr txBox="1">
            <a:spLocks noGrp="1"/>
          </p:cNvSpPr>
          <p:nvPr>
            <p:ph type="body" idx="1"/>
          </p:nvPr>
        </p:nvSpPr>
        <p:spPr>
          <a:xfrm>
            <a:off x="686207" y="4401174"/>
            <a:ext cx="54858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2ff84c63801_0_15:notes"/>
          <p:cNvSpPr txBox="1">
            <a:spLocks noGrp="1"/>
          </p:cNvSpPr>
          <p:nvPr>
            <p:ph type="sldNum" idx="12"/>
          </p:nvPr>
        </p:nvSpPr>
        <p:spPr>
          <a:xfrm>
            <a:off x="3885114" y="8685265"/>
            <a:ext cx="2970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55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f84c63801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83225" cy="3084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ff84c63801_0_407:notes"/>
          <p:cNvSpPr txBox="1">
            <a:spLocks noGrp="1"/>
          </p:cNvSpPr>
          <p:nvPr>
            <p:ph type="body" idx="1"/>
          </p:nvPr>
        </p:nvSpPr>
        <p:spPr>
          <a:xfrm>
            <a:off x="686207" y="4401174"/>
            <a:ext cx="54858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2ff84c63801_0_407:notes"/>
          <p:cNvSpPr txBox="1">
            <a:spLocks noGrp="1"/>
          </p:cNvSpPr>
          <p:nvPr>
            <p:ph type="sldNum" idx="12"/>
          </p:nvPr>
        </p:nvSpPr>
        <p:spPr>
          <a:xfrm>
            <a:off x="3885114" y="8685265"/>
            <a:ext cx="2970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97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f84c63801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83225" cy="3084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2ff84c63801_0_442:notes"/>
          <p:cNvSpPr txBox="1">
            <a:spLocks noGrp="1"/>
          </p:cNvSpPr>
          <p:nvPr>
            <p:ph type="body" idx="1"/>
          </p:nvPr>
        </p:nvSpPr>
        <p:spPr>
          <a:xfrm>
            <a:off x="686207" y="4401174"/>
            <a:ext cx="54858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g2ff84c63801_0_442:notes"/>
          <p:cNvSpPr txBox="1">
            <a:spLocks noGrp="1"/>
          </p:cNvSpPr>
          <p:nvPr>
            <p:ph type="sldNum" idx="12"/>
          </p:nvPr>
        </p:nvSpPr>
        <p:spPr>
          <a:xfrm>
            <a:off x="3885114" y="8685265"/>
            <a:ext cx="2970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18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f84c63801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83225" cy="3084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ff84c63801_0_480:notes"/>
          <p:cNvSpPr txBox="1">
            <a:spLocks noGrp="1"/>
          </p:cNvSpPr>
          <p:nvPr>
            <p:ph type="body" idx="1"/>
          </p:nvPr>
        </p:nvSpPr>
        <p:spPr>
          <a:xfrm>
            <a:off x="686207" y="4401174"/>
            <a:ext cx="54858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ff84c63801_0_480:notes"/>
          <p:cNvSpPr txBox="1">
            <a:spLocks noGrp="1"/>
          </p:cNvSpPr>
          <p:nvPr>
            <p:ph type="sldNum" idx="12"/>
          </p:nvPr>
        </p:nvSpPr>
        <p:spPr>
          <a:xfrm>
            <a:off x="3885114" y="8685265"/>
            <a:ext cx="2970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118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f84c6380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83225" cy="3084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2ff84c63801_2_0:notes"/>
          <p:cNvSpPr txBox="1">
            <a:spLocks noGrp="1"/>
          </p:cNvSpPr>
          <p:nvPr>
            <p:ph type="body" idx="1"/>
          </p:nvPr>
        </p:nvSpPr>
        <p:spPr>
          <a:xfrm>
            <a:off x="686207" y="4401174"/>
            <a:ext cx="54858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2ff84c63801_2_0:notes"/>
          <p:cNvSpPr txBox="1">
            <a:spLocks noGrp="1"/>
          </p:cNvSpPr>
          <p:nvPr>
            <p:ph type="sldNum" idx="12"/>
          </p:nvPr>
        </p:nvSpPr>
        <p:spPr>
          <a:xfrm>
            <a:off x="3885114" y="8685265"/>
            <a:ext cx="2970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820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f84c63801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83225" cy="3084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ff84c63801_2_20:notes"/>
          <p:cNvSpPr txBox="1">
            <a:spLocks noGrp="1"/>
          </p:cNvSpPr>
          <p:nvPr>
            <p:ph type="body" idx="1"/>
          </p:nvPr>
        </p:nvSpPr>
        <p:spPr>
          <a:xfrm>
            <a:off x="686207" y="4401174"/>
            <a:ext cx="54858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2ff84c63801_2_20:notes"/>
          <p:cNvSpPr txBox="1">
            <a:spLocks noGrp="1"/>
          </p:cNvSpPr>
          <p:nvPr>
            <p:ph type="sldNum" idx="12"/>
          </p:nvPr>
        </p:nvSpPr>
        <p:spPr>
          <a:xfrm>
            <a:off x="3885114" y="8685265"/>
            <a:ext cx="2970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076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f84c63801_0_5"/>
          <p:cNvSpPr/>
          <p:nvPr/>
        </p:nvSpPr>
        <p:spPr>
          <a:xfrm>
            <a:off x="37666" y="241905"/>
            <a:ext cx="12361800" cy="6966900"/>
          </a:xfrm>
          <a:prstGeom prst="rect">
            <a:avLst/>
          </a:prstGeom>
          <a:solidFill>
            <a:srgbClr val="EA03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g2ff84c63801_0_5"/>
          <p:cNvSpPr txBox="1"/>
          <p:nvPr/>
        </p:nvSpPr>
        <p:spPr>
          <a:xfrm>
            <a:off x="1969105" y="667178"/>
            <a:ext cx="8766627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MOBILISING THE EXISTING WORKFORCE TO REDUCE VIOLENT </a:t>
            </a:r>
            <a:r>
              <a:rPr lang="en-US" sz="4000" b="1" dirty="0" smtClean="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CRIME</a:t>
            </a:r>
            <a:endParaRPr sz="4000" b="1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50" name="Picture 2" descr="3 keys to innovation: Collaboration, architecture, and culture | The  Enterprisers Project">
            <a:extLst>
              <a:ext uri="{FF2B5EF4-FFF2-40B4-BE49-F238E27FC236}">
                <a16:creationId xmlns:a16="http://schemas.microsoft.com/office/drawing/2014/main" xmlns="" id="{9CAEB5D1-AA61-AE4D-15B9-AA387A61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99" y="2135106"/>
            <a:ext cx="7100930" cy="48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f84c63801_0_15"/>
          <p:cNvSpPr/>
          <p:nvPr/>
        </p:nvSpPr>
        <p:spPr>
          <a:xfrm>
            <a:off x="0" y="2754474"/>
            <a:ext cx="2617500" cy="407400"/>
          </a:xfrm>
          <a:prstGeom prst="rect">
            <a:avLst/>
          </a:prstGeom>
          <a:solidFill>
            <a:srgbClr val="EA037B">
              <a:alpha val="19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g2ff84c63801_0_15"/>
          <p:cNvSpPr/>
          <p:nvPr/>
        </p:nvSpPr>
        <p:spPr>
          <a:xfrm>
            <a:off x="2617567" y="0"/>
            <a:ext cx="9744300" cy="6966900"/>
          </a:xfrm>
          <a:prstGeom prst="rect">
            <a:avLst/>
          </a:prstGeom>
          <a:solidFill>
            <a:srgbClr val="EA037B">
              <a:alpha val="19870"/>
            </a:srgbClr>
          </a:solidFill>
          <a:ln w="57150"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g2ff84c63801_0_15"/>
          <p:cNvSpPr txBox="1"/>
          <p:nvPr/>
        </p:nvSpPr>
        <p:spPr>
          <a:xfrm>
            <a:off x="3906767" y="2678267"/>
            <a:ext cx="4520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g2ff84c63801_0_15"/>
          <p:cNvSpPr txBox="1"/>
          <p:nvPr/>
        </p:nvSpPr>
        <p:spPr>
          <a:xfrm>
            <a:off x="3902434" y="836000"/>
            <a:ext cx="635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-US" sz="4000" b="1">
                <a:solidFill>
                  <a:srgbClr val="EA037B"/>
                </a:solidFill>
                <a:latin typeface="Oswald"/>
                <a:ea typeface="Oswald"/>
                <a:cs typeface="Oswald"/>
                <a:sym typeface="Oswald"/>
              </a:rPr>
              <a:t>THE PROBLEM</a:t>
            </a:r>
            <a:endParaRPr sz="4000" b="1" i="0" u="none" strike="noStrike" cap="none">
              <a:solidFill>
                <a:srgbClr val="EA03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g2ff84c63801_0_15"/>
          <p:cNvSpPr txBox="1"/>
          <p:nvPr/>
        </p:nvSpPr>
        <p:spPr>
          <a:xfrm>
            <a:off x="3906776" y="1751625"/>
            <a:ext cx="7896300" cy="483600"/>
          </a:xfrm>
          <a:prstGeom prst="rect">
            <a:avLst/>
          </a:prstGeom>
          <a:noFill/>
          <a:ln w="571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How do teachers feel about the need to respond to increasing violence prevention initiatives?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g2ff84c63801_0_15"/>
          <p:cNvSpPr/>
          <p:nvPr/>
        </p:nvSpPr>
        <p:spPr>
          <a:xfrm rot="426114">
            <a:off x="10201474" y="4221274"/>
            <a:ext cx="2675255" cy="3154927"/>
          </a:xfrm>
          <a:prstGeom prst="rect">
            <a:avLst/>
          </a:prstGeom>
          <a:solidFill>
            <a:srgbClr val="EA037B"/>
          </a:solidFill>
          <a:ln>
            <a:noFill/>
          </a:ln>
        </p:spPr>
        <p:txBody>
          <a:bodyPr spcFirstLastPara="1" wrap="square" lIns="97125" tIns="97125" rIns="97125" bIns="97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ff84c63801_0_15"/>
          <p:cNvSpPr txBox="1"/>
          <p:nvPr/>
        </p:nvSpPr>
        <p:spPr>
          <a:xfrm>
            <a:off x="377467" y="609000"/>
            <a:ext cx="19677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 sz="15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g2ff84c63801_0_15"/>
          <p:cNvSpPr txBox="1"/>
          <p:nvPr/>
        </p:nvSpPr>
        <p:spPr>
          <a:xfrm>
            <a:off x="215567" y="2753300"/>
            <a:ext cx="24021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THE PROBLEM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AN EVIDENCE BASED APPROACH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THE OPPORTUNITY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ACTIONS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1" name="Google Shape;101;g2ff84c6380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00" y="836000"/>
            <a:ext cx="1622880" cy="9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ff84c63801_0_15"/>
          <p:cNvSpPr/>
          <p:nvPr/>
        </p:nvSpPr>
        <p:spPr>
          <a:xfrm>
            <a:off x="3996988" y="2679799"/>
            <a:ext cx="1756800" cy="1756800"/>
          </a:xfrm>
          <a:prstGeom prst="ellipse">
            <a:avLst/>
          </a:prstGeom>
          <a:solidFill>
            <a:srgbClr val="EA037B">
              <a:alpha val="43400"/>
            </a:srgbClr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ff84c63801_0_15"/>
          <p:cNvSpPr txBox="1"/>
          <p:nvPr/>
        </p:nvSpPr>
        <p:spPr>
          <a:xfrm>
            <a:off x="4223479" y="3208024"/>
            <a:ext cx="130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Knife crime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g2ff84c63801_0_15"/>
          <p:cNvSpPr/>
          <p:nvPr/>
        </p:nvSpPr>
        <p:spPr>
          <a:xfrm>
            <a:off x="6067988" y="2679799"/>
            <a:ext cx="1756800" cy="1756800"/>
          </a:xfrm>
          <a:prstGeom prst="ellipse">
            <a:avLst/>
          </a:prstGeom>
          <a:solidFill>
            <a:srgbClr val="EA037B">
              <a:alpha val="43400"/>
            </a:srgbClr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ff84c63801_0_15"/>
          <p:cNvSpPr txBox="1"/>
          <p:nvPr/>
        </p:nvSpPr>
        <p:spPr>
          <a:xfrm>
            <a:off x="6294479" y="3069574"/>
            <a:ext cx="1303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Drug related violence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" name="Google Shape;106;g2ff84c63801_0_15"/>
          <p:cNvSpPr/>
          <p:nvPr/>
        </p:nvSpPr>
        <p:spPr>
          <a:xfrm>
            <a:off x="8138988" y="2679799"/>
            <a:ext cx="1756800" cy="1756800"/>
          </a:xfrm>
          <a:prstGeom prst="ellipse">
            <a:avLst/>
          </a:prstGeom>
          <a:solidFill>
            <a:srgbClr val="EA037B">
              <a:alpha val="43400"/>
            </a:srgbClr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ff84c63801_0_15"/>
          <p:cNvSpPr txBox="1"/>
          <p:nvPr/>
        </p:nvSpPr>
        <p:spPr>
          <a:xfrm>
            <a:off x="8365479" y="3208024"/>
            <a:ext cx="130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Gun crime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g2ff84c63801_0_15"/>
          <p:cNvSpPr/>
          <p:nvPr/>
        </p:nvSpPr>
        <p:spPr>
          <a:xfrm>
            <a:off x="3996988" y="4682186"/>
            <a:ext cx="1756800" cy="1756800"/>
          </a:xfrm>
          <a:prstGeom prst="ellipse">
            <a:avLst/>
          </a:prstGeom>
          <a:solidFill>
            <a:srgbClr val="EA037B">
              <a:alpha val="43400"/>
            </a:srgbClr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ff84c63801_0_15"/>
          <p:cNvSpPr txBox="1"/>
          <p:nvPr/>
        </p:nvSpPr>
        <p:spPr>
          <a:xfrm>
            <a:off x="4000329" y="5191161"/>
            <a:ext cx="1756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Homophobic violence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g2ff84c63801_0_15"/>
          <p:cNvSpPr/>
          <p:nvPr/>
        </p:nvSpPr>
        <p:spPr>
          <a:xfrm>
            <a:off x="6067988" y="4682186"/>
            <a:ext cx="1756800" cy="1756800"/>
          </a:xfrm>
          <a:prstGeom prst="ellipse">
            <a:avLst/>
          </a:prstGeom>
          <a:solidFill>
            <a:srgbClr val="EA037B">
              <a:alpha val="43400"/>
            </a:srgbClr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ff84c63801_0_15"/>
          <p:cNvSpPr txBox="1"/>
          <p:nvPr/>
        </p:nvSpPr>
        <p:spPr>
          <a:xfrm>
            <a:off x="6182904" y="5191161"/>
            <a:ext cx="153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Violent extremism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g2ff84c63801_0_15"/>
          <p:cNvSpPr/>
          <p:nvPr/>
        </p:nvSpPr>
        <p:spPr>
          <a:xfrm>
            <a:off x="8138988" y="4682186"/>
            <a:ext cx="1756800" cy="1756800"/>
          </a:xfrm>
          <a:prstGeom prst="ellipse">
            <a:avLst/>
          </a:prstGeom>
          <a:solidFill>
            <a:srgbClr val="EA037B">
              <a:alpha val="43400"/>
            </a:srgbClr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ff84c63801_0_15"/>
          <p:cNvSpPr txBox="1"/>
          <p:nvPr/>
        </p:nvSpPr>
        <p:spPr>
          <a:xfrm>
            <a:off x="8365479" y="5191136"/>
            <a:ext cx="130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Sexual 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violence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28" name="Picture 4" descr="Our Process - Got-Moles">
            <a:extLst>
              <a:ext uri="{FF2B5EF4-FFF2-40B4-BE49-F238E27FC236}">
                <a16:creationId xmlns:a16="http://schemas.microsoft.com/office/drawing/2014/main" xmlns="" id="{53EA6795-A9E7-C4CD-46D0-9E4A3D5F6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54" y="4522948"/>
            <a:ext cx="1956303" cy="19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f84c63801_0_407"/>
          <p:cNvSpPr/>
          <p:nvPr/>
        </p:nvSpPr>
        <p:spPr>
          <a:xfrm>
            <a:off x="2617567" y="0"/>
            <a:ext cx="9744300" cy="6966900"/>
          </a:xfrm>
          <a:prstGeom prst="rect">
            <a:avLst/>
          </a:prstGeom>
          <a:solidFill>
            <a:srgbClr val="EA037B">
              <a:alpha val="19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g2ff84c63801_0_407"/>
          <p:cNvSpPr/>
          <p:nvPr/>
        </p:nvSpPr>
        <p:spPr>
          <a:xfrm>
            <a:off x="0" y="3187201"/>
            <a:ext cx="2617500" cy="615600"/>
          </a:xfrm>
          <a:prstGeom prst="rect">
            <a:avLst/>
          </a:prstGeom>
          <a:solidFill>
            <a:srgbClr val="EA037B">
              <a:alpha val="19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g2ff84c63801_0_407"/>
          <p:cNvSpPr txBox="1"/>
          <p:nvPr/>
        </p:nvSpPr>
        <p:spPr>
          <a:xfrm>
            <a:off x="4263226" y="2879741"/>
            <a:ext cx="4520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g2ff84c63801_0_407"/>
          <p:cNvSpPr txBox="1"/>
          <p:nvPr/>
        </p:nvSpPr>
        <p:spPr>
          <a:xfrm>
            <a:off x="3902423" y="836000"/>
            <a:ext cx="780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-US" sz="4000" b="1">
                <a:solidFill>
                  <a:srgbClr val="EA037B"/>
                </a:solidFill>
                <a:latin typeface="Oswald"/>
                <a:ea typeface="Oswald"/>
                <a:cs typeface="Oswald"/>
                <a:sym typeface="Oswald"/>
              </a:rPr>
              <a:t>AN EVIDENCE BASED APPROACH </a:t>
            </a:r>
            <a:endParaRPr sz="4000" b="1" i="0" u="none" strike="noStrike" cap="none">
              <a:solidFill>
                <a:srgbClr val="EA03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g2ff84c63801_0_407"/>
          <p:cNvSpPr txBox="1"/>
          <p:nvPr/>
        </p:nvSpPr>
        <p:spPr>
          <a:xfrm>
            <a:off x="3906776" y="1751625"/>
            <a:ext cx="78963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Violence prevention in primary schools: what can it deliver?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g2ff84c63801_0_407"/>
          <p:cNvSpPr txBox="1"/>
          <p:nvPr/>
        </p:nvSpPr>
        <p:spPr>
          <a:xfrm>
            <a:off x="377467" y="609000"/>
            <a:ext cx="19677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 sz="15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g2ff84c63801_0_407"/>
          <p:cNvSpPr txBox="1"/>
          <p:nvPr/>
        </p:nvSpPr>
        <p:spPr>
          <a:xfrm>
            <a:off x="215567" y="2753300"/>
            <a:ext cx="24021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THE PROBLEM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AN EVIDENCE BASED APPROACH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THE OPPORTUNITY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ACTIONS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7" name="Google Shape;127;g2ff84c63801_0_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00" y="836000"/>
            <a:ext cx="1622880" cy="9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ff84c63801_0_407"/>
          <p:cNvSpPr/>
          <p:nvPr/>
        </p:nvSpPr>
        <p:spPr>
          <a:xfrm>
            <a:off x="4012709" y="2736724"/>
            <a:ext cx="3306000" cy="12351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EA03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ff84c63801_0_407"/>
          <p:cNvSpPr txBox="1"/>
          <p:nvPr/>
        </p:nvSpPr>
        <p:spPr>
          <a:xfrm>
            <a:off x="4165709" y="2954062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 empowered workforce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g2ff84c63801_0_407"/>
          <p:cNvSpPr/>
          <p:nvPr/>
        </p:nvSpPr>
        <p:spPr>
          <a:xfrm>
            <a:off x="7873034" y="2736724"/>
            <a:ext cx="3306000" cy="12351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EA03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ff84c63801_0_407"/>
          <p:cNvSpPr txBox="1"/>
          <p:nvPr/>
        </p:nvSpPr>
        <p:spPr>
          <a:xfrm>
            <a:off x="8026034" y="2801662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Positive outcomes for thousands of young people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g2ff84c63801_0_407"/>
          <p:cNvSpPr/>
          <p:nvPr/>
        </p:nvSpPr>
        <p:spPr>
          <a:xfrm>
            <a:off x="4012709" y="4709074"/>
            <a:ext cx="3306000" cy="12351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EA03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ff84c63801_0_407"/>
          <p:cNvSpPr txBox="1"/>
          <p:nvPr/>
        </p:nvSpPr>
        <p:spPr>
          <a:xfrm>
            <a:off x="4464659" y="4926424"/>
            <a:ext cx="2402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Sustainable delivery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g2ff84c63801_0_407"/>
          <p:cNvSpPr/>
          <p:nvPr/>
        </p:nvSpPr>
        <p:spPr>
          <a:xfrm>
            <a:off x="7873034" y="4709074"/>
            <a:ext cx="3306000" cy="12351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EA03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ff84c63801_0_407"/>
          <p:cNvSpPr txBox="1"/>
          <p:nvPr/>
        </p:nvSpPr>
        <p:spPr>
          <a:xfrm>
            <a:off x="8542184" y="4926424"/>
            <a:ext cx="1967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Cultural change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f84c63801_0_442"/>
          <p:cNvSpPr/>
          <p:nvPr/>
        </p:nvSpPr>
        <p:spPr>
          <a:xfrm>
            <a:off x="2617500" y="-38425"/>
            <a:ext cx="9744300" cy="6966900"/>
          </a:xfrm>
          <a:prstGeom prst="rect">
            <a:avLst/>
          </a:prstGeom>
          <a:solidFill>
            <a:srgbClr val="EA037B">
              <a:alpha val="19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g2ff84c63801_0_442"/>
          <p:cNvSpPr/>
          <p:nvPr/>
        </p:nvSpPr>
        <p:spPr>
          <a:xfrm>
            <a:off x="0" y="3187201"/>
            <a:ext cx="2617500" cy="615600"/>
          </a:xfrm>
          <a:prstGeom prst="rect">
            <a:avLst/>
          </a:prstGeom>
          <a:solidFill>
            <a:srgbClr val="EA037B">
              <a:alpha val="19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g2ff84c63801_0_442"/>
          <p:cNvSpPr/>
          <p:nvPr/>
        </p:nvSpPr>
        <p:spPr>
          <a:xfrm>
            <a:off x="8871486" y="2736778"/>
            <a:ext cx="3143700" cy="1820100"/>
          </a:xfrm>
          <a:prstGeom prst="rect">
            <a:avLst/>
          </a:prstGeom>
          <a:solidFill>
            <a:schemeClr val="lt1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ff84c63801_0_442"/>
          <p:cNvSpPr txBox="1"/>
          <p:nvPr/>
        </p:nvSpPr>
        <p:spPr>
          <a:xfrm>
            <a:off x="3902423" y="836000"/>
            <a:ext cx="780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-US" sz="4000" b="1">
                <a:solidFill>
                  <a:srgbClr val="EA037B"/>
                </a:solidFill>
                <a:latin typeface="Oswald"/>
                <a:ea typeface="Oswald"/>
                <a:cs typeface="Oswald"/>
                <a:sym typeface="Oswald"/>
              </a:rPr>
              <a:t>AN EVIDENCE BASED APPROACH </a:t>
            </a:r>
            <a:endParaRPr sz="4000" b="1" i="0" u="none" strike="noStrike" cap="none">
              <a:solidFill>
                <a:srgbClr val="EA03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g2ff84c63801_0_442"/>
          <p:cNvSpPr txBox="1"/>
          <p:nvPr/>
        </p:nvSpPr>
        <p:spPr>
          <a:xfrm>
            <a:off x="3906775" y="1751625"/>
            <a:ext cx="8285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we’ve learned so far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g2ff84c63801_0_442"/>
          <p:cNvSpPr txBox="1"/>
          <p:nvPr/>
        </p:nvSpPr>
        <p:spPr>
          <a:xfrm>
            <a:off x="377467" y="609000"/>
            <a:ext cx="19677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 sz="15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g2ff84c63801_0_442"/>
          <p:cNvSpPr txBox="1"/>
          <p:nvPr/>
        </p:nvSpPr>
        <p:spPr>
          <a:xfrm>
            <a:off x="215567" y="2753300"/>
            <a:ext cx="24021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THE PROBLEM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AN EVIDENCE BASED APPROACH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OPPORTUNITY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ACTIONS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8" name="Google Shape;148;g2ff84c63801_0_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00" y="836000"/>
            <a:ext cx="1622880" cy="9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ff84c63801_0_442"/>
          <p:cNvSpPr txBox="1"/>
          <p:nvPr/>
        </p:nvSpPr>
        <p:spPr>
          <a:xfrm>
            <a:off x="9031161" y="3792465"/>
            <a:ext cx="28023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Understanding of grooming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g2ff84c63801_0_442"/>
          <p:cNvSpPr txBox="1"/>
          <p:nvPr/>
        </p:nvSpPr>
        <p:spPr>
          <a:xfrm>
            <a:off x="9050886" y="2984884"/>
            <a:ext cx="21414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g2ff84c63801_0_442"/>
          <p:cNvSpPr/>
          <p:nvPr/>
        </p:nvSpPr>
        <p:spPr>
          <a:xfrm>
            <a:off x="9910508" y="2948893"/>
            <a:ext cx="726625" cy="342019"/>
          </a:xfrm>
          <a:prstGeom prst="rect">
            <a:avLst/>
          </a:prstGeom>
          <a:solidFill>
            <a:srgbClr val="EA0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endParaRPr sz="1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ff84c63801_0_442"/>
          <p:cNvSpPr/>
          <p:nvPr/>
        </p:nvSpPr>
        <p:spPr>
          <a:xfrm>
            <a:off x="9895011" y="3418464"/>
            <a:ext cx="1967700" cy="306169"/>
          </a:xfrm>
          <a:prstGeom prst="rect">
            <a:avLst/>
          </a:prstGeom>
          <a:solidFill>
            <a:srgbClr val="EA0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81%</a:t>
            </a:r>
            <a:endParaRPr sz="1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ff84c63801_0_442"/>
          <p:cNvSpPr txBox="1"/>
          <p:nvPr/>
        </p:nvSpPr>
        <p:spPr>
          <a:xfrm>
            <a:off x="9050886" y="3382615"/>
            <a:ext cx="21414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After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g2ff84c63801_0_442"/>
          <p:cNvSpPr txBox="1"/>
          <p:nvPr/>
        </p:nvSpPr>
        <p:spPr>
          <a:xfrm>
            <a:off x="4952980" y="3203225"/>
            <a:ext cx="3716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Positive changes associated with</a:t>
            </a:r>
            <a:r>
              <a:rPr lang="en-US" sz="20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bystander intervention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5" name="Google Shape;155;g2ff84c63801_0_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0606" y="3401138"/>
            <a:ext cx="801224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ff84c63801_0_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4768" y="4244691"/>
            <a:ext cx="801224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ff84c63801_0_442"/>
          <p:cNvSpPr txBox="1"/>
          <p:nvPr/>
        </p:nvSpPr>
        <p:spPr>
          <a:xfrm>
            <a:off x="4965829" y="4159730"/>
            <a:ext cx="3716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Positive changes in </a:t>
            </a:r>
            <a:r>
              <a:rPr lang="en-US" sz="20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help seeking </a:t>
            </a:r>
            <a:r>
              <a:rPr lang="en-US" sz="20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behaviour</a:t>
            </a: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8" name="Google Shape;158;g2ff84c63801_0_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4930" y="5056189"/>
            <a:ext cx="801224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ff84c63801_0_442"/>
          <p:cNvSpPr txBox="1"/>
          <p:nvPr/>
        </p:nvSpPr>
        <p:spPr>
          <a:xfrm>
            <a:off x="4952980" y="5058431"/>
            <a:ext cx="6662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Visible changes in the way </a:t>
            </a:r>
            <a:r>
              <a:rPr lang="en-US" sz="20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children communicate with adults </a:t>
            </a: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including</a:t>
            </a:r>
            <a:r>
              <a:rPr lang="en-US" sz="20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police officers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Google Shape;155;g2ff84c63801_0_442">
            <a:extLst>
              <a:ext uri="{FF2B5EF4-FFF2-40B4-BE49-F238E27FC236}">
                <a16:creationId xmlns:a16="http://schemas.microsoft.com/office/drawing/2014/main" xmlns="" id="{AB86C628-417E-F60D-5A66-F0D4E98F37F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5869" y="2533463"/>
            <a:ext cx="801224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54;g2ff84c63801_0_442">
            <a:extLst>
              <a:ext uri="{FF2B5EF4-FFF2-40B4-BE49-F238E27FC236}">
                <a16:creationId xmlns:a16="http://schemas.microsoft.com/office/drawing/2014/main" xmlns="" id="{6ACCB75F-88D9-2E97-F48C-04D036AAF492}"/>
              </a:ext>
            </a:extLst>
          </p:cNvPr>
          <p:cNvSpPr txBox="1"/>
          <p:nvPr/>
        </p:nvSpPr>
        <p:spPr>
          <a:xfrm>
            <a:off x="4885992" y="2679228"/>
            <a:ext cx="3716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163 schools willing to deliver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f84c63801_0_480"/>
          <p:cNvSpPr/>
          <p:nvPr/>
        </p:nvSpPr>
        <p:spPr>
          <a:xfrm>
            <a:off x="2617567" y="0"/>
            <a:ext cx="9744300" cy="6966900"/>
          </a:xfrm>
          <a:prstGeom prst="rect">
            <a:avLst/>
          </a:prstGeom>
          <a:solidFill>
            <a:srgbClr val="EA037B">
              <a:alpha val="19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g2ff84c63801_0_480"/>
          <p:cNvSpPr/>
          <p:nvPr/>
        </p:nvSpPr>
        <p:spPr>
          <a:xfrm>
            <a:off x="0" y="3827250"/>
            <a:ext cx="2617500" cy="372600"/>
          </a:xfrm>
          <a:prstGeom prst="rect">
            <a:avLst/>
          </a:prstGeom>
          <a:solidFill>
            <a:srgbClr val="EA037B">
              <a:alpha val="19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g2ff84c63801_0_480"/>
          <p:cNvSpPr txBox="1"/>
          <p:nvPr/>
        </p:nvSpPr>
        <p:spPr>
          <a:xfrm>
            <a:off x="3902423" y="836000"/>
            <a:ext cx="780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-US" sz="4000" b="1">
                <a:solidFill>
                  <a:srgbClr val="EA037B"/>
                </a:solidFill>
                <a:latin typeface="Oswald"/>
                <a:ea typeface="Oswald"/>
                <a:cs typeface="Oswald"/>
                <a:sym typeface="Oswald"/>
              </a:rPr>
              <a:t>THE OPPORTUNITY</a:t>
            </a:r>
            <a:endParaRPr sz="4000" b="1" i="0" u="none" strike="noStrike" cap="none">
              <a:solidFill>
                <a:srgbClr val="EA03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g2ff84c63801_0_480"/>
          <p:cNvSpPr txBox="1"/>
          <p:nvPr/>
        </p:nvSpPr>
        <p:spPr>
          <a:xfrm>
            <a:off x="3906775" y="1751625"/>
            <a:ext cx="8285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Delivery within the curriculum is the key to mobilizing large numbers of schools 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g2ff84c63801_0_480"/>
          <p:cNvSpPr txBox="1"/>
          <p:nvPr/>
        </p:nvSpPr>
        <p:spPr>
          <a:xfrm>
            <a:off x="377467" y="609000"/>
            <a:ext cx="19677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 sz="15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g2ff84c63801_0_480"/>
          <p:cNvSpPr txBox="1"/>
          <p:nvPr/>
        </p:nvSpPr>
        <p:spPr>
          <a:xfrm>
            <a:off x="215567" y="2753300"/>
            <a:ext cx="24021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THE PROBLEM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AN EVIDENCE BASED APPROACH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OPPORTUNITY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ACTIONS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1" name="Google Shape;171;g2ff84c63801_0_4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00" y="836000"/>
            <a:ext cx="1622880" cy="9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ff84c63801_0_480"/>
          <p:cNvPicPr preferRelativeResize="0"/>
          <p:nvPr/>
        </p:nvPicPr>
        <p:blipFill rotWithShape="1">
          <a:blip r:embed="rId4">
            <a:alphaModFix/>
          </a:blip>
          <a:srcRect l="19937" t="21952" r="20726" b="14599"/>
          <a:stretch/>
        </p:blipFill>
        <p:spPr>
          <a:xfrm>
            <a:off x="8091424" y="4055850"/>
            <a:ext cx="5219700" cy="31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ff84c63801_0_480"/>
          <p:cNvSpPr/>
          <p:nvPr/>
        </p:nvSpPr>
        <p:spPr>
          <a:xfrm>
            <a:off x="3906775" y="2659235"/>
            <a:ext cx="4184700" cy="49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ff84c63801_0_480"/>
          <p:cNvSpPr txBox="1"/>
          <p:nvPr/>
        </p:nvSpPr>
        <p:spPr>
          <a:xfrm>
            <a:off x="4034900" y="2752600"/>
            <a:ext cx="33984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School success is measured in relation the National curriculum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SRE curriculum is compulsory, and long term 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Demand for resources is high 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f84c63801_2_0"/>
          <p:cNvSpPr/>
          <p:nvPr/>
        </p:nvSpPr>
        <p:spPr>
          <a:xfrm>
            <a:off x="2617567" y="0"/>
            <a:ext cx="9744300" cy="6966900"/>
          </a:xfrm>
          <a:prstGeom prst="rect">
            <a:avLst/>
          </a:prstGeom>
          <a:solidFill>
            <a:srgbClr val="EA037B">
              <a:alpha val="19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g2ff84c63801_2_0"/>
          <p:cNvSpPr/>
          <p:nvPr/>
        </p:nvSpPr>
        <p:spPr>
          <a:xfrm>
            <a:off x="0" y="3827250"/>
            <a:ext cx="2617500" cy="372600"/>
          </a:xfrm>
          <a:prstGeom prst="rect">
            <a:avLst/>
          </a:prstGeom>
          <a:solidFill>
            <a:srgbClr val="EA037B">
              <a:alpha val="19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g2ff84c63801_2_0"/>
          <p:cNvSpPr txBox="1"/>
          <p:nvPr/>
        </p:nvSpPr>
        <p:spPr>
          <a:xfrm>
            <a:off x="3902423" y="836000"/>
            <a:ext cx="780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-US" sz="4000" b="1">
                <a:solidFill>
                  <a:srgbClr val="EA037B"/>
                </a:solidFill>
                <a:latin typeface="Oswald"/>
                <a:ea typeface="Oswald"/>
                <a:cs typeface="Oswald"/>
                <a:sym typeface="Oswald"/>
              </a:rPr>
              <a:t>THE OPPORTUNITY</a:t>
            </a:r>
            <a:endParaRPr sz="4000" b="1" i="0" u="none" strike="noStrike" cap="none">
              <a:solidFill>
                <a:srgbClr val="EA03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g2ff84c63801_2_0"/>
          <p:cNvSpPr txBox="1"/>
          <p:nvPr/>
        </p:nvSpPr>
        <p:spPr>
          <a:xfrm>
            <a:off x="3906775" y="1751625"/>
            <a:ext cx="8285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Can we do more?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g2ff84c63801_2_0"/>
          <p:cNvSpPr txBox="1"/>
          <p:nvPr/>
        </p:nvSpPr>
        <p:spPr>
          <a:xfrm>
            <a:off x="377467" y="609000"/>
            <a:ext cx="19677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 sz="15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g2ff84c63801_2_0"/>
          <p:cNvSpPr txBox="1"/>
          <p:nvPr/>
        </p:nvSpPr>
        <p:spPr>
          <a:xfrm>
            <a:off x="215567" y="2753300"/>
            <a:ext cx="24021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THE PROBLEM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AN EVIDENCE BASED APPROACH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OPPORTUNITY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ACTIONS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6" name="Google Shape;186;g2ff84c63801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00" y="836000"/>
            <a:ext cx="1622880" cy="9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ff84c63801_2_0"/>
          <p:cNvSpPr/>
          <p:nvPr/>
        </p:nvSpPr>
        <p:spPr>
          <a:xfrm>
            <a:off x="3902423" y="2235225"/>
            <a:ext cx="8117400" cy="4622100"/>
          </a:xfrm>
          <a:prstGeom prst="horizontalScroll">
            <a:avLst>
              <a:gd name="adj" fmla="val 12500"/>
            </a:avLst>
          </a:prstGeom>
          <a:solidFill>
            <a:schemeClr val="lt1"/>
          </a:solidFill>
          <a:ln w="76200" cap="flat" cmpd="sng">
            <a:solidFill>
              <a:srgbClr val="EA03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ff84c63801_2_0"/>
          <p:cNvSpPr txBox="1"/>
          <p:nvPr/>
        </p:nvSpPr>
        <p:spPr>
          <a:xfrm>
            <a:off x="4582673" y="3162950"/>
            <a:ext cx="71631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lang="en-US" sz="18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</a:t>
            </a:r>
            <a:r>
              <a:rPr lang="en-US" sz="1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serious violence </a:t>
            </a:r>
            <a:r>
              <a:rPr lang="en-US" sz="18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educational resources</a:t>
            </a:r>
            <a:r>
              <a:rPr lang="en-US" sz="1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-US" sz="18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promote</a:t>
            </a:r>
            <a:r>
              <a:rPr lang="en-US" sz="1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latest evidence-based </a:t>
            </a:r>
            <a:r>
              <a:rPr lang="en-US" sz="18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resources</a:t>
            </a:r>
            <a:r>
              <a:rPr lang="en-US" sz="1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with education establishments each year via appropriate networks”.</a:t>
            </a:r>
            <a:endParaRPr sz="1800" i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Liverpool – serious violence reduction plan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“Establish a </a:t>
            </a:r>
            <a:r>
              <a:rPr lang="en-US" sz="18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clear and ongoing picture of all interventions taking place in schools</a:t>
            </a:r>
            <a:r>
              <a:rPr lang="en-US" sz="1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which focus on tackling serious violence.”</a:t>
            </a:r>
            <a:endParaRPr sz="1800" i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Wirral serious violence action plan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f84c63801_2_20"/>
          <p:cNvSpPr/>
          <p:nvPr/>
        </p:nvSpPr>
        <p:spPr>
          <a:xfrm>
            <a:off x="0" y="4208250"/>
            <a:ext cx="2617500" cy="372600"/>
          </a:xfrm>
          <a:prstGeom prst="rect">
            <a:avLst/>
          </a:prstGeom>
          <a:solidFill>
            <a:srgbClr val="EA037B">
              <a:alpha val="19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g2ff84c63801_2_20"/>
          <p:cNvSpPr/>
          <p:nvPr/>
        </p:nvSpPr>
        <p:spPr>
          <a:xfrm>
            <a:off x="2617567" y="0"/>
            <a:ext cx="9744300" cy="6966900"/>
          </a:xfrm>
          <a:prstGeom prst="rect">
            <a:avLst/>
          </a:prstGeom>
          <a:solidFill>
            <a:srgbClr val="EA037B">
              <a:alpha val="19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g2ff84c63801_2_20"/>
          <p:cNvSpPr txBox="1"/>
          <p:nvPr/>
        </p:nvSpPr>
        <p:spPr>
          <a:xfrm>
            <a:off x="3902423" y="836000"/>
            <a:ext cx="780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-US" sz="4000" b="1">
                <a:solidFill>
                  <a:srgbClr val="EA037B"/>
                </a:solidFill>
                <a:latin typeface="Oswald"/>
                <a:ea typeface="Oswald"/>
                <a:cs typeface="Oswald"/>
                <a:sym typeface="Oswald"/>
              </a:rPr>
              <a:t>ACTIONS</a:t>
            </a:r>
            <a:endParaRPr sz="4000" b="1" i="0" u="none" strike="noStrike" cap="none">
              <a:solidFill>
                <a:srgbClr val="EA03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g2ff84c63801_2_20"/>
          <p:cNvSpPr txBox="1"/>
          <p:nvPr/>
        </p:nvSpPr>
        <p:spPr>
          <a:xfrm>
            <a:off x="3906775" y="1523025"/>
            <a:ext cx="8285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can we do?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g2ff84c63801_2_20"/>
          <p:cNvSpPr txBox="1"/>
          <p:nvPr/>
        </p:nvSpPr>
        <p:spPr>
          <a:xfrm>
            <a:off x="377467" y="609000"/>
            <a:ext cx="19677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 sz="15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g2ff84c63801_2_20"/>
          <p:cNvSpPr txBox="1"/>
          <p:nvPr/>
        </p:nvSpPr>
        <p:spPr>
          <a:xfrm>
            <a:off x="215567" y="2753300"/>
            <a:ext cx="24021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THE PROBLEM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AN EVIDENCE BASED APPROACH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OPPORTUNITY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500" b="1">
                <a:latin typeface="Oswald"/>
                <a:ea typeface="Oswald"/>
                <a:cs typeface="Oswald"/>
                <a:sym typeface="Oswald"/>
              </a:rPr>
              <a:t>ACTIONS</a:t>
            </a:r>
            <a:endParaRPr sz="1500"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0" name="Google Shape;200;g2ff84c63801_2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00" y="836000"/>
            <a:ext cx="1622880" cy="9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ff84c63801_2_20"/>
          <p:cNvSpPr/>
          <p:nvPr/>
        </p:nvSpPr>
        <p:spPr>
          <a:xfrm>
            <a:off x="4024206" y="2295350"/>
            <a:ext cx="8036700" cy="42786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EA03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ff84c63801_2_20"/>
          <p:cNvSpPr txBox="1"/>
          <p:nvPr/>
        </p:nvSpPr>
        <p:spPr>
          <a:xfrm>
            <a:off x="4233581" y="2382500"/>
            <a:ext cx="76503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the need</a:t>
            </a: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 deliver violence reduction driven by the national curriculum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AutoNum type="arabicPeriod"/>
            </a:pPr>
            <a:r>
              <a:rPr lang="en-US" sz="18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Mobilise</a:t>
            </a: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 empower</a:t>
            </a: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the existing workforce to deliver an evidence based approach to violence reduction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Deliver</a:t>
            </a: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skills based interventions that improve </a:t>
            </a:r>
            <a:r>
              <a:rPr lang="en-US" sz="18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communication </a:t>
            </a: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between children and trusted </a:t>
            </a:r>
            <a:r>
              <a:rPr lang="en-US" sz="18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adults.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AutoNum type="arabicPeriod"/>
            </a:pPr>
            <a:r>
              <a:rPr lang="en-US" sz="18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Commission</a:t>
            </a:r>
            <a:r>
              <a:rPr lang="en-US" sz="18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evidence based interventions that challenge the culture which supports criminality in </a:t>
            </a:r>
            <a:r>
              <a:rPr lang="en-US" sz="180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our communities.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AutoNum type="arabicPeriod"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 want to work with you to deliver on these actions, let’s continue the conversation – paul@arieltrust.com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354</Words>
  <Application>Microsoft Office PowerPoint</Application>
  <PresentationFormat>Widescreen</PresentationFormat>
  <Paragraphs>86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Poppins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Ainsworth</dc:creator>
  <cp:lastModifiedBy>ariel</cp:lastModifiedBy>
  <cp:revision>8</cp:revision>
  <dcterms:created xsi:type="dcterms:W3CDTF">2024-09-11T09:03:33Z</dcterms:created>
  <dcterms:modified xsi:type="dcterms:W3CDTF">2024-11-22T11:54:37Z</dcterms:modified>
</cp:coreProperties>
</file>