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2" r:id="rId3"/>
    <p:sldId id="263" r:id="rId4"/>
    <p:sldId id="264" r:id="rId5"/>
    <p:sldId id="265" r:id="rId6"/>
    <p:sldId id="266" r:id="rId7"/>
    <p:sldId id="261" r:id="rId8"/>
  </p:sldIdLst>
  <p:sldSz cx="18288000" cy="10287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B47711-FD1E-4B48-B3A6-17823C40590F}" v="15" dt="2024-12-19T16:47:02.1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5" d="100"/>
          <a:sy n="45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2737" y="1683545"/>
            <a:ext cx="15122525" cy="3581400"/>
          </a:xfrm>
        </p:spPr>
        <p:txBody>
          <a:bodyPr anchor="t"/>
          <a:lstStyle>
            <a:lvl1pPr algn="ctr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2737" y="5403057"/>
            <a:ext cx="15122525" cy="2483643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600" y="9559926"/>
            <a:ext cx="4114800" cy="547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357D3A9-BD4D-41D5-810D-E0886108CCE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80389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40" userDrawn="1">
          <p15:clr>
            <a:srgbClr val="FBAE40"/>
          </p15:clr>
        </p15:guide>
        <p15:guide id="2" pos="5760" userDrawn="1">
          <p15:clr>
            <a:srgbClr val="FBAE40"/>
          </p15:clr>
        </p15:guide>
        <p15:guide id="3" pos="997" userDrawn="1">
          <p15:clr>
            <a:srgbClr val="FBAE40"/>
          </p15:clr>
        </p15:guide>
        <p15:guide id="5" pos="10523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2738" y="547688"/>
            <a:ext cx="15122525" cy="1988345"/>
          </a:xfrm>
        </p:spPr>
        <p:txBody>
          <a:bodyPr anchor="t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582738" y="2738438"/>
            <a:ext cx="15122525" cy="6527007"/>
          </a:xfr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  <a:lvl2pPr>
              <a:defRPr sz="3000">
                <a:solidFill>
                  <a:schemeClr val="bg1"/>
                </a:solidFill>
              </a:defRPr>
            </a:lvl2pPr>
            <a:lvl3pPr>
              <a:defRPr sz="2800">
                <a:solidFill>
                  <a:schemeClr val="bg1"/>
                </a:solidFill>
              </a:defRPr>
            </a:lvl3pPr>
            <a:lvl4pPr>
              <a:defRPr sz="24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CC8ADC-D4DB-4073-B0A9-FFA34969D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8600" y="9559926"/>
            <a:ext cx="4114800" cy="547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357D3A9-BD4D-41D5-810D-E0886108CCE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98397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40" userDrawn="1">
          <p15:clr>
            <a:srgbClr val="FBAE40"/>
          </p15:clr>
        </p15:guide>
        <p15:guide id="2" pos="99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2738" y="547688"/>
            <a:ext cx="15122525" cy="1988345"/>
          </a:xfrm>
        </p:spPr>
        <p:txBody>
          <a:bodyPr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582736" y="2738438"/>
            <a:ext cx="7446964" cy="6527007"/>
          </a:xfrm>
        </p:spPr>
        <p:txBody>
          <a:bodyPr/>
          <a:lstStyle>
            <a:lvl1pPr>
              <a:defRPr lang="en-US" sz="3600" kern="1200" dirty="0" smtClean="0">
                <a:solidFill>
                  <a:schemeClr val="bg1"/>
                </a:solidFill>
                <a:latin typeface="Futura Md BT" panose="020B0602020204020303" pitchFamily="34" charset="0"/>
                <a:ea typeface="+mn-ea"/>
                <a:cs typeface="+mn-cs"/>
              </a:defRPr>
            </a:lvl1pPr>
            <a:lvl2pPr>
              <a:defRPr lang="en-US" sz="3000" kern="1200" dirty="0" smtClean="0">
                <a:solidFill>
                  <a:schemeClr val="bg1"/>
                </a:solidFill>
                <a:latin typeface="Futura Md BT" panose="020B0602020204020303" pitchFamily="34" charset="0"/>
                <a:ea typeface="+mn-ea"/>
                <a:cs typeface="+mn-cs"/>
              </a:defRPr>
            </a:lvl2pPr>
            <a:lvl3pPr>
              <a:defRPr lang="en-US" sz="3600" kern="1200" dirty="0" smtClean="0">
                <a:solidFill>
                  <a:schemeClr val="bg1"/>
                </a:solidFill>
                <a:latin typeface="Futura Md BT" panose="020B0602020204020303" pitchFamily="34" charset="0"/>
                <a:ea typeface="+mn-ea"/>
                <a:cs typeface="+mn-cs"/>
              </a:defRPr>
            </a:lvl3pPr>
            <a:lvl4pPr>
              <a:defRPr lang="en-US" sz="3600" kern="1200" dirty="0" smtClean="0">
                <a:solidFill>
                  <a:schemeClr val="bg1"/>
                </a:solidFill>
                <a:latin typeface="Futura Md BT" panose="020B0602020204020303" pitchFamily="34" charset="0"/>
                <a:ea typeface="+mn-ea"/>
                <a:cs typeface="+mn-cs"/>
              </a:defRPr>
            </a:lvl4pPr>
            <a:lvl5pPr>
              <a:defRPr lang="en-US" sz="3600" kern="1200" dirty="0">
                <a:solidFill>
                  <a:schemeClr val="bg1"/>
                </a:solidFill>
                <a:latin typeface="Futura Md BT" panose="020B0602020204020303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9258300" y="2738438"/>
            <a:ext cx="7446963" cy="6527007"/>
          </a:xfr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  <a:lvl2pPr>
              <a:defRPr sz="3000"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A3D8524-18D0-4020-8B16-1765683E3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8600" y="9559926"/>
            <a:ext cx="4114800" cy="547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357D3A9-BD4D-41D5-810D-E0886108CCE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4034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2738" y="547688"/>
            <a:ext cx="15122525" cy="1988345"/>
          </a:xfrm>
        </p:spPr>
        <p:txBody>
          <a:bodyPr anchor="t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8C5A3-FCEC-4BE4-9EA0-D40E1398E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8600" y="9559926"/>
            <a:ext cx="4114800" cy="547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357D3A9-BD4D-41D5-810D-E0886108CCE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8057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2737" y="685800"/>
            <a:ext cx="5575301" cy="2400300"/>
          </a:xfrm>
        </p:spPr>
        <p:txBody>
          <a:bodyPr anchor="t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685800"/>
            <a:ext cx="8930481" cy="8105776"/>
          </a:xfrm>
        </p:spPr>
        <p:txBody>
          <a:bodyPr anchor="t"/>
          <a:lstStyle>
            <a:lvl1pPr marL="0" indent="0">
              <a:buNone/>
              <a:defRPr sz="4800">
                <a:solidFill>
                  <a:schemeClr val="bg1"/>
                </a:solidFill>
              </a:defRPr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582737" y="3086100"/>
            <a:ext cx="5575302" cy="5717382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866C7BC-D7CC-43AD-B934-462F09BFF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8600" y="9559926"/>
            <a:ext cx="4114800" cy="547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357D3A9-BD4D-41D5-810D-E0886108CCE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266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82737" y="2920181"/>
            <a:ext cx="15122525" cy="4966519"/>
          </a:xfrm>
        </p:spPr>
        <p:txBody>
          <a:bodyPr/>
          <a:lstStyle>
            <a:lvl1pPr marL="0" indent="0" algn="l">
              <a:lnSpc>
                <a:spcPct val="150000"/>
              </a:lnSpc>
              <a:buNone/>
              <a:defRPr sz="3600">
                <a:solidFill>
                  <a:schemeClr val="bg1"/>
                </a:solidFill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pPr lvl="0"/>
            <a:r>
              <a:rPr lang="en-GB" dirty="0"/>
              <a:t>Find us online at www.merseysidevrp.com</a:t>
            </a:r>
          </a:p>
          <a:p>
            <a:pPr lvl="0"/>
            <a:r>
              <a:rPr lang="en-GB" dirty="0"/>
              <a:t>	Twitter - @MerseysideVRP</a:t>
            </a:r>
          </a:p>
          <a:p>
            <a:pPr marL="715963" marR="0" lvl="0" indent="-715963" algn="l" defTabSz="1371600" rtl="0" eaLnBrk="1" fontAlgn="auto" latinLnBrk="0" hangingPunct="1">
              <a:lnSpc>
                <a:spcPct val="150000"/>
              </a:lnSpc>
              <a:spcBef>
                <a:spcPts val="1500"/>
              </a:spcBef>
              <a:spcAft>
                <a:spcPts val="0"/>
              </a:spcAft>
              <a:buClr>
                <a:srgbClr val="D70926"/>
              </a:buClr>
              <a:buSzTx/>
              <a:buFont typeface="Wingdings" panose="05000000000000000000" pitchFamily="2" charset="2"/>
              <a:buNone/>
              <a:tabLst>
                <a:tab pos="1430338" algn="l"/>
              </a:tabLst>
              <a:defRPr/>
            </a:pPr>
            <a:r>
              <a:rPr lang="en-GB" dirty="0"/>
              <a:t>		Instagram - @MerseysideVRP</a:t>
            </a:r>
          </a:p>
          <a:p>
            <a:pPr marL="715963" marR="0" lvl="0" indent="-715963" algn="l" defTabSz="1371600" rtl="0" eaLnBrk="1" fontAlgn="auto" latinLnBrk="0" hangingPunct="1">
              <a:lnSpc>
                <a:spcPct val="150000"/>
              </a:lnSpc>
              <a:spcBef>
                <a:spcPts val="1500"/>
              </a:spcBef>
              <a:spcAft>
                <a:spcPts val="0"/>
              </a:spcAft>
              <a:buClr>
                <a:srgbClr val="D70926"/>
              </a:buClr>
              <a:buSzTx/>
              <a:buFont typeface="Wingdings" panose="05000000000000000000" pitchFamily="2" charset="2"/>
              <a:buNone/>
              <a:tabLst>
                <a:tab pos="1430338" algn="l"/>
              </a:tabLst>
              <a:defRPr/>
            </a:pPr>
            <a:r>
              <a:rPr lang="en-GB" dirty="0"/>
              <a:t>		Facebook - Merseyside Violence Reduction Partnership</a:t>
            </a:r>
          </a:p>
          <a:p>
            <a:pPr marL="715963" marR="0" lvl="0" indent="-715963" algn="l" defTabSz="1371600" rtl="0" eaLnBrk="1" fontAlgn="auto" latinLnBrk="0" hangingPunct="1">
              <a:lnSpc>
                <a:spcPct val="150000"/>
              </a:lnSpc>
              <a:spcBef>
                <a:spcPts val="1500"/>
              </a:spcBef>
              <a:spcAft>
                <a:spcPts val="0"/>
              </a:spcAft>
              <a:buClr>
                <a:srgbClr val="D70926"/>
              </a:buClr>
              <a:buSzTx/>
              <a:buFont typeface="Wingdings" panose="05000000000000000000" pitchFamily="2" charset="2"/>
              <a:buNone/>
              <a:tabLst>
                <a:tab pos="1430338" algn="l"/>
              </a:tabLst>
              <a:defRPr/>
            </a:pPr>
            <a:r>
              <a:rPr lang="en-GB" dirty="0"/>
              <a:t>e: 		and me @ fred1234@gmail.com</a:t>
            </a:r>
          </a:p>
          <a:p>
            <a:pPr marL="715963" marR="0" lvl="0" indent="-715963" algn="l" defTabSz="1371600" rtl="0" eaLnBrk="1" fontAlgn="auto" latinLnBrk="0" hangingPunct="1">
              <a:lnSpc>
                <a:spcPct val="150000"/>
              </a:lnSpc>
              <a:spcBef>
                <a:spcPts val="1500"/>
              </a:spcBef>
              <a:spcAft>
                <a:spcPts val="0"/>
              </a:spcAft>
              <a:buClr>
                <a:srgbClr val="D70926"/>
              </a:buClr>
              <a:buSzTx/>
              <a:buFont typeface="Wingdings" panose="05000000000000000000" pitchFamily="2" charset="2"/>
              <a:buNone/>
              <a:tabLst>
                <a:tab pos="1430338" algn="l"/>
              </a:tabLst>
              <a:defRPr/>
            </a:pPr>
            <a:r>
              <a:rPr lang="en-GB"/>
              <a:t>t:		07123 456789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600" y="9559926"/>
            <a:ext cx="4114800" cy="547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357D3A9-BD4D-41D5-810D-E0886108CCE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22180D9-C69C-4311-BD85-9C4863DCBC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82738" y="547688"/>
            <a:ext cx="15122525" cy="1988345"/>
          </a:xfrm>
        </p:spPr>
        <p:txBody>
          <a:bodyPr anchor="t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Merseyside Violence Reduction Partnership (VRP) </a:t>
            </a:r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57811D4-E5E6-47C2-B2F5-2B3889909F18}"/>
              </a:ext>
            </a:extLst>
          </p:cNvPr>
          <p:cNvGrpSpPr/>
          <p:nvPr userDrawn="1"/>
        </p:nvGrpSpPr>
        <p:grpSpPr>
          <a:xfrm>
            <a:off x="1697390" y="4117688"/>
            <a:ext cx="752814" cy="2692348"/>
            <a:chOff x="1653145" y="3114799"/>
            <a:chExt cx="752814" cy="2692348"/>
          </a:xfrm>
        </p:grpSpPr>
        <p:pic>
          <p:nvPicPr>
            <p:cNvPr id="9" name="Picture 8" descr="A picture containing ax&#10;&#10;Description automatically generated">
              <a:extLst>
                <a:ext uri="{FF2B5EF4-FFF2-40B4-BE49-F238E27FC236}">
                  <a16:creationId xmlns:a16="http://schemas.microsoft.com/office/drawing/2014/main" id="{6368C502-8074-41D1-ABBC-C93BBF8E9A6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53145" y="3114799"/>
              <a:ext cx="752814" cy="612000"/>
            </a:xfrm>
            <a:prstGeom prst="rect">
              <a:avLst/>
            </a:prstGeom>
          </p:spPr>
        </p:pic>
        <p:pic>
          <p:nvPicPr>
            <p:cNvPr id="10" name="Picture 9" descr="A picture containing drawing&#10;&#10;Description automatically generated">
              <a:extLst>
                <a:ext uri="{FF2B5EF4-FFF2-40B4-BE49-F238E27FC236}">
                  <a16:creationId xmlns:a16="http://schemas.microsoft.com/office/drawing/2014/main" id="{42C3001D-6D94-44B0-95DD-778AFB79018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53145" y="4246306"/>
              <a:ext cx="612000" cy="612000"/>
            </a:xfrm>
            <a:prstGeom prst="rect">
              <a:avLst/>
            </a:prstGeom>
          </p:spPr>
        </p:pic>
        <p:pic>
          <p:nvPicPr>
            <p:cNvPr id="11" name="Picture 10" descr="A close up of a screen&#10;&#10;Description automatically generated">
              <a:extLst>
                <a:ext uri="{FF2B5EF4-FFF2-40B4-BE49-F238E27FC236}">
                  <a16:creationId xmlns:a16="http://schemas.microsoft.com/office/drawing/2014/main" id="{E414187E-6A9A-4DAA-ADD0-391997D9A6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07740" y="5195147"/>
              <a:ext cx="305999" cy="61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620736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40" userDrawn="1">
          <p15:clr>
            <a:srgbClr val="FBAE40"/>
          </p15:clr>
        </p15:guide>
        <p15:guide id="2" pos="5760" userDrawn="1">
          <p15:clr>
            <a:srgbClr val="FBAE40"/>
          </p15:clr>
        </p15:guide>
        <p15:guide id="3" pos="997" userDrawn="1">
          <p15:clr>
            <a:srgbClr val="FBAE40"/>
          </p15:clr>
        </p15:guide>
        <p15:guide id="5" pos="1052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438"/>
            <a:ext cx="15773400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  <a:latin typeface="Futura Md BT" panose="020B0602020204020303" pitchFamily="34" charset="0"/>
              </a:defRPr>
            </a:lvl1pPr>
          </a:lstStyle>
          <a:p>
            <a:fld id="{6238F2A4-F601-4FAC-A13F-AE0ADA66E66B}" type="datetimeFigureOut">
              <a:rPr lang="en-GB" smtClean="0"/>
              <a:pPr/>
              <a:t>19/12/2024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  <a:latin typeface="Futura Md BT" panose="020B0602020204020303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  <a:latin typeface="Futura Md BT" panose="020B0602020204020303" pitchFamily="34" charset="0"/>
              </a:defRPr>
            </a:lvl1pPr>
          </a:lstStyle>
          <a:p>
            <a:fld id="{D357D3A9-BD4D-41D5-810D-E0886108CCEA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C71AE719-B33C-45CC-9201-44F2774D535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57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6" r:id="rId4"/>
    <p:sldLayoutId id="2147483669" r:id="rId5"/>
    <p:sldLayoutId id="2147483671" r:id="rId6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Futura Md BT" panose="020B0602020204020303" pitchFamily="34" charset="0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Futura Md BT" panose="020B0602020204020303" pitchFamily="34" charset="0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Futura Md BT" panose="020B0602020204020303" pitchFamily="34" charset="0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Futura Md BT" panose="020B0602020204020303" pitchFamily="34" charset="0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Futura Md BT" panose="020B0602020204020303" pitchFamily="34" charset="0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Futura Md BT" panose="020B0602020204020303" pitchFamily="34" charset="0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240" userDrawn="1">
          <p15:clr>
            <a:srgbClr val="F26B43"/>
          </p15:clr>
        </p15:guide>
        <p15:guide id="2" pos="5760" userDrawn="1">
          <p15:clr>
            <a:srgbClr val="F26B43"/>
          </p15:clr>
        </p15:guide>
        <p15:guide id="3" pos="997" userDrawn="1">
          <p15:clr>
            <a:srgbClr val="F26B43"/>
          </p15:clr>
        </p15:guide>
        <p15:guide id="4" pos="1052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E7DB4-4E2E-424B-8A5A-F15291487E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2737" y="1683545"/>
            <a:ext cx="15122525" cy="3581400"/>
          </a:xfrm>
        </p:spPr>
        <p:txBody>
          <a:bodyPr anchor="t">
            <a:normAutofit fontScale="90000"/>
          </a:bodyPr>
          <a:lstStyle/>
          <a:p>
            <a:r>
              <a:rPr lang="en-GB" dirty="0"/>
              <a:t>No Comment Pathway &amp; Operation Inclusion </a:t>
            </a:r>
            <a:br>
              <a:rPr lang="en-GB" dirty="0"/>
            </a:br>
            <a:br>
              <a:rPr lang="en-GB" dirty="0"/>
            </a:br>
            <a:r>
              <a:rPr lang="en-GB" sz="4000" dirty="0"/>
              <a:t>How creative and innovate multi-agency working are impacting the futures of children who come into contact with the Criminal Justice System. </a:t>
            </a:r>
            <a:br>
              <a:rPr lang="en-GB" dirty="0"/>
            </a:br>
            <a:endParaRPr lang="en-GB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9DB1BF68-4A30-2082-9B6D-F5FD15ABFF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2737" y="5403057"/>
            <a:ext cx="15122525" cy="2483643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Fleur Hann </a:t>
            </a:r>
          </a:p>
          <a:p>
            <a:r>
              <a:rPr lang="en-US" dirty="0"/>
              <a:t>Youth Justice Lead, Merseyside Violence Reduction Partnership</a:t>
            </a:r>
          </a:p>
        </p:txBody>
      </p:sp>
    </p:spTree>
    <p:extLst>
      <p:ext uri="{BB962C8B-B14F-4D97-AF65-F5344CB8AC3E}">
        <p14:creationId xmlns:p14="http://schemas.microsoft.com/office/powerpoint/2010/main" val="485256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11D7F-CECB-8AED-4893-B3542EB36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6000" dirty="0"/>
              <a:t>No Comment Pathway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9BBCE-E407-3D27-D879-6A445B7324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/>
              <a:t>Co-created between MVRP, Merseyside Police and Merseyside Youth Justice Services’ [YJS] to ensure children are afforded access to an Out of Court Disposal if they give a “no comment” interview. </a:t>
            </a:r>
          </a:p>
          <a:p>
            <a:r>
              <a:rPr lang="en-GB" sz="3200" dirty="0"/>
              <a:t>Based in research and reports regarding disproportionality. </a:t>
            </a:r>
          </a:p>
          <a:p>
            <a:r>
              <a:rPr lang="en-GB" sz="3200" dirty="0"/>
              <a:t>Whilst in its infancy and referrals onto the pathway are small, it appears to be positive. </a:t>
            </a:r>
          </a:p>
          <a:p>
            <a:r>
              <a:rPr lang="en-GB" sz="3200" dirty="0"/>
              <a:t>Key initial findings:</a:t>
            </a:r>
          </a:p>
          <a:p>
            <a:pPr lvl="1"/>
            <a:r>
              <a:rPr lang="en-GB" sz="3200" dirty="0"/>
              <a:t>48% of those referred had reported SEND</a:t>
            </a:r>
          </a:p>
          <a:p>
            <a:pPr lvl="1"/>
            <a:r>
              <a:rPr lang="en-GB" sz="3200" dirty="0"/>
              <a:t>61% did not have a solicitor present</a:t>
            </a:r>
          </a:p>
          <a:p>
            <a:pPr lvl="1"/>
            <a:r>
              <a:rPr lang="en-GB" sz="3200" dirty="0"/>
              <a:t>Most prevalent offence was POCD B</a:t>
            </a:r>
          </a:p>
          <a:p>
            <a:pPr lvl="1"/>
            <a:r>
              <a:rPr lang="en-GB" sz="3200" dirty="0"/>
              <a:t>100% who were accepted on the pathway engaged in intervention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4812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3DA89-E055-96C7-B86E-ACB8330F7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6000" dirty="0"/>
              <a:t>Operation Inclusion – Outcome 22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9C79E-B133-2327-2D8C-832265D62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2737" y="2738438"/>
            <a:ext cx="15122525" cy="6527007"/>
          </a:xfrm>
        </p:spPr>
        <p:txBody>
          <a:bodyPr/>
          <a:lstStyle/>
          <a:p>
            <a:r>
              <a:rPr lang="en-GB" dirty="0"/>
              <a:t>Co-created by MVRP, Merseyside Police and Merseyside YJS’ in 2021 to offer an additional intervention to their Out of Court Disposal [OOCD] protocol. </a:t>
            </a:r>
          </a:p>
          <a:p>
            <a:r>
              <a:rPr lang="en-GB" dirty="0"/>
              <a:t>Deferring prosecution, </a:t>
            </a:r>
            <a:r>
              <a:rPr lang="en-GB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offer these children a chance to change their behaviour before they enter the Youth Justice System. Giving relevant children opportunities to engage in a voluntary needs-led YYS programmes as an alternative to receiving a statutory order and criminal record.</a:t>
            </a:r>
          </a:p>
          <a:p>
            <a:r>
              <a:rPr lang="en-GB" dirty="0">
                <a:latin typeface="Aptos" panose="020B0004020202020204" pitchFamily="34" charset="0"/>
                <a:cs typeface="Times New Roman" panose="02020603050405020304" pitchFamily="18" charset="0"/>
              </a:rPr>
              <a:t>Multi-agency panel meets to agree eligibility, wholistic assessment and report completed with the child and a plan of intervention agreed with child, parent/carer and the multi-agency panel. </a:t>
            </a:r>
            <a:endParaRPr lang="en-GB" dirty="0">
              <a:latin typeface="Aptos" panose="020B00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1774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48942-51E2-303F-3DE0-68100C8C3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6000" dirty="0"/>
              <a:t>Multi-Agency working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5FBC0-4F84-E05D-C233-B64B60AD5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/>
              <a:t>Joint decision between Police, YJS, health and other relevant agencies. </a:t>
            </a:r>
          </a:p>
          <a:p>
            <a:r>
              <a:rPr lang="en-GB" sz="3600" dirty="0"/>
              <a:t>Intervention plan is specific to the assessed needs of the child. </a:t>
            </a:r>
          </a:p>
          <a:p>
            <a:r>
              <a:rPr lang="en-GB" sz="3600" dirty="0"/>
              <a:t>Final panel meets to agree the sign off and is marked on Police systems as an Outcome22. </a:t>
            </a:r>
          </a:p>
          <a:p>
            <a:r>
              <a:rPr lang="en-GB" sz="3600" dirty="0"/>
              <a:t>Creative working ensures meaningful engagement, improving outcomes for children and families. </a:t>
            </a:r>
          </a:p>
          <a:p>
            <a:r>
              <a:rPr lang="en-GB" sz="3600" dirty="0"/>
              <a:t>Greater positive impact socially and financially on the whole of society.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1324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BC7CE-B816-1DE5-3379-96E31AEB6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Benefits of Out of Court Disposals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2FE00-E56A-0D6D-3387-B5FBE0D171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Offending following engagement with Operation Inclusion is low. </a:t>
            </a:r>
          </a:p>
          <a:p>
            <a:r>
              <a:rPr lang="en-GB" dirty="0"/>
              <a:t>Supports relationship-based interventions which research and practice knowledge tells us makes the most difference. </a:t>
            </a:r>
          </a:p>
          <a:p>
            <a:r>
              <a:rPr lang="en-GB" dirty="0"/>
              <a:t>Interventions and support are delivered in a timely manner.</a:t>
            </a:r>
          </a:p>
          <a:p>
            <a:r>
              <a:rPr lang="en-GB" dirty="0"/>
              <a:t>Helps reduce First Time Entrants [FTE’s] from a corporate perspective. </a:t>
            </a:r>
          </a:p>
          <a:p>
            <a:r>
              <a:rPr lang="en-GB" dirty="0"/>
              <a:t>Financial impacts are reduced for all agencies.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4888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B8909-44CA-C09A-2B9E-FAE9147AC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Moving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0728E-D68A-70F4-B947-C7FE485D9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2738" y="2027584"/>
            <a:ext cx="15122525" cy="723786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u="sng" dirty="0"/>
              <a:t>No Comment Pathway:</a:t>
            </a:r>
          </a:p>
          <a:p>
            <a:r>
              <a:rPr lang="en-GB" dirty="0"/>
              <a:t>December 24 added a further offence of Theft [suitable for Magistrates Court]. </a:t>
            </a:r>
          </a:p>
          <a:p>
            <a:r>
              <a:rPr lang="en-GB" dirty="0"/>
              <a:t>Further analysis of SEND and outcomes following YJS interventions. </a:t>
            </a:r>
          </a:p>
          <a:p>
            <a:r>
              <a:rPr lang="en-GB" dirty="0"/>
              <a:t>Exploring if the NCP is impacting the people intended. </a:t>
            </a:r>
          </a:p>
          <a:p>
            <a:r>
              <a:rPr lang="en-GB" dirty="0"/>
              <a:t>Showcasing to other areas. </a:t>
            </a:r>
          </a:p>
          <a:p>
            <a:r>
              <a:rPr lang="en-GB" dirty="0"/>
              <a:t>Continued collaborate working with the multi-agency teams. </a:t>
            </a:r>
          </a:p>
          <a:p>
            <a:pPr marL="0" indent="0">
              <a:buNone/>
            </a:pPr>
            <a:r>
              <a:rPr lang="en-GB" u="sng" dirty="0"/>
              <a:t>Operation Inclusion:</a:t>
            </a:r>
          </a:p>
          <a:p>
            <a:r>
              <a:rPr lang="en-GB" dirty="0"/>
              <a:t>Continued analysis of the effectiveness of Operation Inclusion. </a:t>
            </a:r>
          </a:p>
          <a:p>
            <a:r>
              <a:rPr lang="en-GB" dirty="0"/>
              <a:t>Continue to work with partners to improve outcomes for children. </a:t>
            </a:r>
          </a:p>
          <a:p>
            <a:r>
              <a:rPr lang="en-GB" dirty="0"/>
              <a:t>Drive change when looking at weapon related offences. </a:t>
            </a:r>
          </a:p>
          <a:p>
            <a:r>
              <a:rPr lang="en-GB" dirty="0"/>
              <a:t>Impact of SEND on the cohort and how this impacts long and short term outcomes. 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Giving children across the whole of the country access to both the NCP and Operation Inclusion.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5210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4000">
              <a:schemeClr val="accent1">
                <a:alpha val="78000"/>
                <a:lumMod val="0"/>
              </a:schemeClr>
            </a:gs>
            <a:gs pos="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BEBD2A69-3C5A-4D99-AA25-1F3A8E3B5D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2737" y="2920180"/>
            <a:ext cx="15122525" cy="6819131"/>
          </a:xfrm>
        </p:spPr>
        <p:txBody>
          <a:bodyPr>
            <a:noAutofit/>
          </a:bodyPr>
          <a:lstStyle/>
          <a:p>
            <a:r>
              <a:rPr lang="en-GB" dirty="0"/>
              <a:t>Find us online at www.merseysidevrp.com</a:t>
            </a:r>
          </a:p>
          <a:p>
            <a:r>
              <a:rPr lang="en-GB" dirty="0"/>
              <a:t>	X - @MerseysideVRP</a:t>
            </a:r>
          </a:p>
          <a:p>
            <a:r>
              <a:rPr lang="en-GB" dirty="0"/>
              <a:t>	Instagram - @MerseysideVRP</a:t>
            </a:r>
          </a:p>
          <a:p>
            <a:r>
              <a:rPr lang="en-GB" dirty="0"/>
              <a:t>	Facebook - Merseyside Violence Reduction Partnership</a:t>
            </a:r>
          </a:p>
          <a:p>
            <a:r>
              <a:rPr lang="en-GB" dirty="0"/>
              <a:t>e: 	fleur.hann@knowsley.gov.uk</a:t>
            </a:r>
          </a:p>
          <a:p>
            <a:r>
              <a:rPr lang="en-GB" dirty="0"/>
              <a:t>t:	07717 868242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272FBCF-F07B-496C-A433-9864A6D70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Merseyside Violence Reduction Partnership (VRP) </a:t>
            </a:r>
          </a:p>
        </p:txBody>
      </p:sp>
    </p:spTree>
    <p:extLst>
      <p:ext uri="{BB962C8B-B14F-4D97-AF65-F5344CB8AC3E}">
        <p14:creationId xmlns:p14="http://schemas.microsoft.com/office/powerpoint/2010/main" val="421234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rseyside VRP Template 1.potx [Read-Only]" id="{F833277C-96F8-4888-8F43-EBAD5D492EBA}" vid="{CBE34BC8-8040-4534-BA35-70E1590B24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Merseyside VRP Template 1</Template>
  <TotalTime>160</TotalTime>
  <Words>553</Words>
  <Application>Microsoft Office PowerPoint</Application>
  <PresentationFormat>Custom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Arial</vt:lpstr>
      <vt:lpstr>Futura Md BT</vt:lpstr>
      <vt:lpstr>Wingdings</vt:lpstr>
      <vt:lpstr>Office Theme</vt:lpstr>
      <vt:lpstr>No Comment Pathway &amp; Operation Inclusion   How creative and innovate multi-agency working are impacting the futures of children who come into contact with the Criminal Justice System.  </vt:lpstr>
      <vt:lpstr>No Comment Pathway</vt:lpstr>
      <vt:lpstr>Operation Inclusion – Outcome 22</vt:lpstr>
      <vt:lpstr>Multi-Agency working</vt:lpstr>
      <vt:lpstr>Benefits of Out of Court Disposals</vt:lpstr>
      <vt:lpstr>Moving forward</vt:lpstr>
      <vt:lpstr>Merseyside Violence Reduction Partnership (VRP) </vt:lpstr>
    </vt:vector>
  </TitlesOfParts>
  <Company>Knowsley Metropolitan Borough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Hann, Fleur</dc:creator>
  <cp:lastModifiedBy>O'Driscoll Geraldine Anne</cp:lastModifiedBy>
  <cp:revision>2</cp:revision>
  <dcterms:created xsi:type="dcterms:W3CDTF">2024-12-19T14:07:51Z</dcterms:created>
  <dcterms:modified xsi:type="dcterms:W3CDTF">2024-12-19T18:37:15Z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e7215e5-6892-44c5-bd87-118363e84c39_Enabled">
    <vt:lpwstr>true</vt:lpwstr>
  </property>
  <property fmtid="{D5CDD505-2E9C-101B-9397-08002B2CF9AE}" pid="3" name="MSIP_Label_fe7215e5-6892-44c5-bd87-118363e84c39_SetDate">
    <vt:lpwstr>2024-12-19T18:37:03Z</vt:lpwstr>
  </property>
  <property fmtid="{D5CDD505-2E9C-101B-9397-08002B2CF9AE}" pid="4" name="MSIP_Label_fe7215e5-6892-44c5-bd87-118363e84c39_Method">
    <vt:lpwstr>Standard</vt:lpwstr>
  </property>
  <property fmtid="{D5CDD505-2E9C-101B-9397-08002B2CF9AE}" pid="5" name="MSIP_Label_fe7215e5-6892-44c5-bd87-118363e84c39_Name">
    <vt:lpwstr>OFFICIAL</vt:lpwstr>
  </property>
  <property fmtid="{D5CDD505-2E9C-101B-9397-08002B2CF9AE}" pid="6" name="MSIP_Label_fe7215e5-6892-44c5-bd87-118363e84c39_SiteId">
    <vt:lpwstr>f3955ea2-4c5d-4e27-ab8d-f6f577fa122d</vt:lpwstr>
  </property>
  <property fmtid="{D5CDD505-2E9C-101B-9397-08002B2CF9AE}" pid="7" name="MSIP_Label_fe7215e5-6892-44c5-bd87-118363e84c39_ActionId">
    <vt:lpwstr>8ad40284-7736-4035-a284-3a62840cc39a</vt:lpwstr>
  </property>
  <property fmtid="{D5CDD505-2E9C-101B-9397-08002B2CF9AE}" pid="8" name="MSIP_Label_fe7215e5-6892-44c5-bd87-118363e84c39_ContentBits">
    <vt:lpwstr>0</vt:lpwstr>
  </property>
</Properties>
</file>