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42" r:id="rId4"/>
  </p:sldMasterIdLst>
  <p:notesMasterIdLst>
    <p:notesMasterId r:id="rId14"/>
  </p:notesMasterIdLst>
  <p:sldIdLst>
    <p:sldId id="269" r:id="rId5"/>
    <p:sldId id="257" r:id="rId6"/>
    <p:sldId id="270" r:id="rId7"/>
    <p:sldId id="265" r:id="rId8"/>
    <p:sldId id="278" r:id="rId9"/>
    <p:sldId id="260" r:id="rId10"/>
    <p:sldId id="280" r:id="rId11"/>
    <p:sldId id="259" r:id="rId12"/>
    <p:sldId id="27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7FC6-9A92-4632-9DB1-AB02BBDE3D81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20179-0F3E-409F-A1F5-BE2BCC19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0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E237-1559-7F4C-8A5C-C0CA9C4E4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ACB8E-9244-AE63-894C-1600D85E9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06699-4D17-0A6D-80E7-DE7CE9EF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3E465-200C-42E4-8966-C5FCE49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C5F6-A7E1-7132-536F-227A339C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7C87-C36D-0510-1F5D-285CC158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1A8EC-8119-2583-678B-1EACF4B3F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91B2A-F1FC-A9CE-307A-7FB863BB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C1E91-F1B8-7F22-E176-622C15A6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97D57-64C7-375E-3933-7E8D5B27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6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3359C-B726-54AF-466E-E849B20F9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2623F-DFFB-33DA-15D7-95FCC0112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3B478-6702-84E1-3708-FD2E47CD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B1119-25EA-A0F3-035F-5F2BF84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8DE2F-ED7A-8C96-EFFD-EF4BB3C9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90B4-5146-5633-6004-53FC9480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4BD0-E309-1FC1-DA75-D0780FA75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67F0C-9A1D-50FE-0561-CE882CB4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0E3E1-DD78-DB0D-CD03-26D5D56A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C2AAF-2721-4C05-0E87-828BC707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6A93-464B-5C8A-6F04-25460CEF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6292-C05D-4368-DB2B-5921FD3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E6292-1605-D7C3-8FE6-4F3D0323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B435-C109-1040-FCC9-AA0BA314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D069-DE5A-A13D-47B6-FF93E2E4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EFE1-9D62-A78C-593D-23A27991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593B-A9F9-04B6-48A9-5513E79F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B6E57-1D16-01F6-EB17-E49E4BA75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8E88D-25C1-211C-1C8A-AA644394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4165D-DA0F-5816-FF61-451E5F57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026A7-BCBC-357C-3213-963B3F36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3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7C98-C98F-DB9B-32A5-A4645FB0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04639-D1C2-0E47-DEEE-595807B20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173D6-1539-F5E2-1FBE-DCF100B08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75A71-8569-6BA3-2FFF-7AADD5350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9F06D-34DF-869A-A70B-91A2576DD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C03A8-5F29-333A-DD6B-ECE34ACC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E0DA8-3A63-D0E9-B630-A7555C01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033F2-8A93-A25C-7134-C57D2B0D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EA77-D0FB-F0BB-9B09-B5545836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FF431-2024-C69D-0373-3B476FFB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AD15-EE2C-C54A-946F-E514F76E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4EE47-B543-A3A0-3101-B59FD7FE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8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2BF64-6221-4725-DF35-9D5EAD30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26BB6-76C0-43E5-51EF-4BA922CE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6EC1-E1A1-B42C-9541-55D675ED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35BE-1F89-D3BE-014A-5B1C2349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B380-3F53-525A-14AB-BB6467EA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BF69C-9F3E-3093-C270-5B92ADD0F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F65D6-F281-3FAC-3C32-B117F9D8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B11FF-46C0-BB66-E69D-75694B12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172B5-97D4-C1E7-0D98-3DAD98DF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9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D4C6-38BC-EAFF-0B59-C63E53AC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13745-E5B6-311B-667D-2173879AE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01288-4488-34B0-E021-0B3FD4D93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6C020-1A33-4F7E-BE5F-C49F02FB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AAD0-D03F-3D7F-3FD2-72CC69C8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54BFB-A209-CDE0-26D0-9FBC6D25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4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59595-AE1D-DD97-B320-44C5F64F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479C7-F020-29F1-5E16-5825F36BB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C6A4-4E9F-A92E-C39B-167A60634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765B-DE25-0F54-E1CF-E4C8FCAED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716D4-E31D-27E3-BEDB-D49EE5DDD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3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uby/" TargetMode="External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mailto:kate@communitybynature.org.uk" TargetMode="External"/><Relationship Id="rId4" Type="http://schemas.openxmlformats.org/officeDocument/2006/relationships/hyperlink" Target="http://www.communitybynature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0A0E3E-32F4-47E6-8AB9-C9C5C421BB80}"/>
              </a:ext>
            </a:extLst>
          </p:cNvPr>
          <p:cNvSpPr txBox="1">
            <a:spLocks/>
          </p:cNvSpPr>
          <p:nvPr/>
        </p:nvSpPr>
        <p:spPr>
          <a:xfrm>
            <a:off x="1964444" y="455955"/>
            <a:ext cx="3319381" cy="1646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dirty="0"/>
              <a:t>Community Forest Play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05A2243-C623-4F1B-B7DA-5EB314C77F8B}"/>
              </a:ext>
            </a:extLst>
          </p:cNvPr>
          <p:cNvSpPr txBox="1">
            <a:spLocks/>
          </p:cNvSpPr>
          <p:nvPr/>
        </p:nvSpPr>
        <p:spPr>
          <a:xfrm>
            <a:off x="2259719" y="2045334"/>
            <a:ext cx="3319381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1800" dirty="0"/>
          </a:p>
          <a:p>
            <a:pPr marL="0" indent="0"/>
            <a:r>
              <a:rPr lang="en-US" sz="2400" dirty="0"/>
              <a:t>Kate Jameson CEO</a:t>
            </a:r>
          </a:p>
          <a:p>
            <a:pPr marL="0" indent="0"/>
            <a:r>
              <a:rPr lang="en-US" sz="2400" dirty="0"/>
              <a:t>Kyle Hindle – Mentor</a:t>
            </a:r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D130C-E0A7-1A88-6AF2-1D6A05B4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624" y="561976"/>
            <a:ext cx="1104275" cy="777297"/>
          </a:xfrm>
          <a:prstGeom prst="rect">
            <a:avLst/>
          </a:prstGeom>
        </p:spPr>
      </p:pic>
      <p:pic>
        <p:nvPicPr>
          <p:cNvPr id="6" name="Picture 5" descr="A child climbing a tree&#10;&#10;Description automatically generated">
            <a:extLst>
              <a:ext uri="{FF2B5EF4-FFF2-40B4-BE49-F238E27FC236}">
                <a16:creationId xmlns:a16="http://schemas.microsoft.com/office/drawing/2014/main" id="{F7C7C6F2-FD6E-7D39-64D8-5EAB66324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560" y="0"/>
            <a:ext cx="4861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15E1B7-3BA5-45F6-90D4-A31BDCAA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4107001" cy="8094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 </a:t>
            </a:r>
            <a:r>
              <a:rPr lang="en-US" sz="3600" dirty="0"/>
              <a:t>Presentation</a:t>
            </a:r>
            <a:br>
              <a:rPr lang="en-US" sz="3600" dirty="0"/>
            </a:br>
            <a:r>
              <a:rPr lang="en-US" sz="3600" dirty="0"/>
              <a:t>Overview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0ABD2-A669-49B2-8BD4-C7FBCD289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0851" y="2218947"/>
            <a:ext cx="3754185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Background </a:t>
            </a:r>
          </a:p>
          <a:p>
            <a:r>
              <a:rPr lang="en-US" sz="1800" dirty="0"/>
              <a:t>Project Origins</a:t>
            </a:r>
          </a:p>
          <a:p>
            <a:r>
              <a:rPr lang="en-US" sz="1800" dirty="0"/>
              <a:t>Project Details</a:t>
            </a:r>
          </a:p>
          <a:p>
            <a:r>
              <a:rPr lang="en-US" sz="1800" dirty="0"/>
              <a:t>Project Activities</a:t>
            </a:r>
          </a:p>
          <a:p>
            <a:r>
              <a:rPr lang="en-US" sz="1800" dirty="0"/>
              <a:t>Impact</a:t>
            </a:r>
          </a:p>
          <a:p>
            <a:r>
              <a:rPr lang="en-US" sz="1800" dirty="0"/>
              <a:t>Research</a:t>
            </a:r>
          </a:p>
          <a:p>
            <a:r>
              <a:rPr lang="en-US" sz="1800" dirty="0"/>
              <a:t>Contact Details</a:t>
            </a:r>
          </a:p>
          <a:p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7E0CC-FB11-16ED-63E0-EB3BEAD6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525" y="455955"/>
            <a:ext cx="1144699" cy="809463"/>
          </a:xfrm>
          <a:prstGeom prst="rect">
            <a:avLst/>
          </a:prstGeom>
        </p:spPr>
      </p:pic>
      <p:pic>
        <p:nvPicPr>
          <p:cNvPr id="13" name="Picture Placeholder 12" descr="A group of kids sitting on a rock in a forest&#10;&#10;Description automatically generated">
            <a:extLst>
              <a:ext uri="{FF2B5EF4-FFF2-40B4-BE49-F238E27FC236}">
                <a16:creationId xmlns:a16="http://schemas.microsoft.com/office/drawing/2014/main" id="{01395BA1-E09F-96FA-9285-DB3EB61F4F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0390" b="20390"/>
          <a:stretch>
            <a:fillRect/>
          </a:stretch>
        </p:blipFill>
        <p:spPr>
          <a:xfrm>
            <a:off x="6696284" y="0"/>
            <a:ext cx="5283943" cy="6858000"/>
          </a:xfrm>
        </p:spPr>
      </p:pic>
    </p:spTree>
    <p:extLst>
      <p:ext uri="{BB962C8B-B14F-4D97-AF65-F5344CB8AC3E}">
        <p14:creationId xmlns:p14="http://schemas.microsoft.com/office/powerpoint/2010/main" val="199215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BDA8-A402-BFE9-CF4A-14761030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9" y="808056"/>
            <a:ext cx="5013393" cy="1077229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Background of Charity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F022-71B6-430F-CD39-FD4045C7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899" y="2052116"/>
            <a:ext cx="4739640" cy="39978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Community by Nature (</a:t>
            </a:r>
            <a:r>
              <a:rPr lang="en-US" sz="1400" dirty="0" err="1"/>
              <a:t>CbN</a:t>
            </a:r>
            <a:r>
              <a:rPr lang="en-US" sz="1400" dirty="0"/>
              <a:t>) is a Merseyside-based Charity been in operation for 29 years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Aim to improve the lives of children and adults in local area (typically areas of deprivation) by encouraging participation in community learning/support, play, and forest engagement.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Focus outdoors, natural environment (woodland settings) Community Centre with on-site forest school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Based in Bootle –hot spot for violent crime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Children/young people in community at disproportionate risk of involvement in crime and anti-social </a:t>
            </a:r>
            <a:r>
              <a:rPr lang="en-US" sz="1400" dirty="0" err="1"/>
              <a:t>behaviour</a:t>
            </a:r>
            <a:r>
              <a:rPr lang="en-US" sz="1400" dirty="0"/>
              <a:t> (gun/gang/knife/county lines/drugs-running). 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718AE-6642-6FBB-9770-CD95C6AA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624" y="561976"/>
            <a:ext cx="1104275" cy="777297"/>
          </a:xfrm>
          <a:prstGeom prst="rect">
            <a:avLst/>
          </a:prstGeom>
        </p:spPr>
      </p:pic>
      <p:pic>
        <p:nvPicPr>
          <p:cNvPr id="7" name="Content Placeholder 4" descr="A group of children planting flowers in a circle&#10;&#10;Description automatically generated">
            <a:extLst>
              <a:ext uri="{FF2B5EF4-FFF2-40B4-BE49-F238E27FC236}">
                <a16:creationId xmlns:a16="http://schemas.microsoft.com/office/drawing/2014/main" id="{764BFBD7-028A-4013-282F-64DF019E7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880" y="0"/>
            <a:ext cx="5150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B90B-3FDE-44D7-8B9D-1C558C76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41" y="808056"/>
            <a:ext cx="3319381" cy="59402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Project Origins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AA7D5-7290-4907-8957-DDB9C318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of forest 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chool 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rogrammes in Primary &amp; Secondary 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chools, Early 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ears and Play and Youth 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ettings across Liverpool City Region since 2009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overwhelming evi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dence of positive impact for children and young people disengaged in formal learning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 a full time Forest School outdoor learning Alternative Education  Programme for Liverpool City Council (2016)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5" descr="A person using a knife to cut a piece of paper&#10;&#10;Description automatically generated">
            <a:extLst>
              <a:ext uri="{FF2B5EF4-FFF2-40B4-BE49-F238E27FC236}">
                <a16:creationId xmlns:a16="http://schemas.microsoft.com/office/drawing/2014/main" id="{DFE81A47-0729-9D01-1827-D5E8E34CF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7" r="27636" b="-1"/>
          <a:stretch/>
        </p:blipFill>
        <p:spPr>
          <a:xfrm>
            <a:off x="6096543" y="227"/>
            <a:ext cx="5288377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388844-DE71-3F36-EC78-9D188A4AC3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5525" y="455955"/>
            <a:ext cx="1144699" cy="8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547A0-CAA0-8547-8E97-E5592D754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30FC-598C-EB0A-FBDF-2C005A06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41" y="808056"/>
            <a:ext cx="3319381" cy="59402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Project Details</a:t>
            </a:r>
            <a:br>
              <a:rPr lang="en-US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D1B2A-789D-0367-DEC6-3855E74A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1800" dirty="0"/>
              <a:t>Twice weekly enriching positive diversionary play/youth activities with Forest school theme  in a safe environment to minimize the risk of involvement in gang/gun/knife/drugs crime.</a:t>
            </a:r>
          </a:p>
          <a:p>
            <a:pPr marL="0" indent="0">
              <a:buNone/>
            </a:pPr>
            <a:r>
              <a:rPr lang="en-US" sz="1800" dirty="0"/>
              <a:t>Led by consistent skilled and experienced staff, positive role models building respect/trust</a:t>
            </a:r>
          </a:p>
          <a:p>
            <a:pPr marL="0" indent="0">
              <a:buNone/>
            </a:pPr>
            <a:r>
              <a:rPr lang="en-US" sz="1800" dirty="0"/>
              <a:t>Supported by Mentor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1800" dirty="0"/>
              <a:t> background of involvement in gang/knife crime</a:t>
            </a:r>
          </a:p>
          <a:p>
            <a:pPr marL="0" indent="0">
              <a:buNone/>
            </a:pPr>
            <a:r>
              <a:rPr lang="en-US" sz="1800" dirty="0"/>
              <a:t>Based outdoors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predominantly</a:t>
            </a:r>
            <a:r>
              <a:rPr lang="en-US" sz="1800" dirty="0"/>
              <a:t>, small groups for close supervision, support, nurturing</a:t>
            </a:r>
          </a:p>
          <a:p>
            <a:pPr marL="0" indent="0">
              <a:buNone/>
            </a:pPr>
            <a:r>
              <a:rPr lang="en-US" sz="1800" dirty="0"/>
              <a:t>Practical, challenging activities including woodland survival and management skills and outdoor woodcraft</a:t>
            </a:r>
          </a:p>
          <a:p>
            <a:pPr marL="0" indent="0">
              <a:buNone/>
            </a:pPr>
            <a:r>
              <a:rPr lang="en-US" sz="1800" dirty="0"/>
              <a:t>Family Days</a:t>
            </a:r>
          </a:p>
          <a:p>
            <a:pPr marL="0" indent="0">
              <a:buNone/>
            </a:pPr>
            <a:r>
              <a:rPr lang="en-US" sz="1800" dirty="0"/>
              <a:t>Residentials</a:t>
            </a:r>
          </a:p>
          <a:p>
            <a:pPr marL="0" indent="0">
              <a:buNone/>
            </a:pPr>
            <a:endParaRPr lang="en-US" sz="1800" dirty="0"/>
          </a:p>
          <a:p>
            <a:pPr marL="0" lvl="0" indent="0">
              <a:lnSpc>
                <a:spcPct val="110000"/>
              </a:lnSpc>
              <a:buNone/>
            </a:pP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56C3A-7097-D562-02F0-C2C57F0961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525" y="455955"/>
            <a:ext cx="1144699" cy="809463"/>
          </a:xfrm>
          <a:prstGeom prst="rect">
            <a:avLst/>
          </a:prstGeom>
        </p:spPr>
      </p:pic>
      <p:pic>
        <p:nvPicPr>
          <p:cNvPr id="10" name="Picture 9" descr="A group of people sitting around a fire pit&#10;&#10;Description automatically generated">
            <a:extLst>
              <a:ext uri="{FF2B5EF4-FFF2-40B4-BE49-F238E27FC236}">
                <a16:creationId xmlns:a16="http://schemas.microsoft.com/office/drawing/2014/main" id="{A7B516E4-3317-4A9D-2A03-3156906E1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08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6A8B-995C-455D-BA79-4ABAB10C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Activities</a:t>
            </a:r>
            <a:endParaRPr lang="en-GB" sz="2800" dirty="0"/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F54A4989-98C8-4015-4DB5-094177AC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2664217" cy="399782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Outdoor-cooking, Building fires </a:t>
            </a:r>
          </a:p>
          <a:p>
            <a:r>
              <a:rPr lang="en-US" sz="1600" dirty="0"/>
              <a:t>Natural art sand crafts</a:t>
            </a:r>
          </a:p>
          <a:p>
            <a:r>
              <a:rPr lang="en-US" sz="1600" dirty="0"/>
              <a:t>Coppicing, tree-pruning </a:t>
            </a:r>
          </a:p>
          <a:p>
            <a:r>
              <a:rPr lang="en-US" sz="1600" dirty="0"/>
              <a:t>Building rope-structures</a:t>
            </a:r>
          </a:p>
          <a:p>
            <a:r>
              <a:rPr lang="en-US" sz="1600" dirty="0"/>
              <a:t>Cooking a healthy meal</a:t>
            </a:r>
          </a:p>
          <a:p>
            <a:r>
              <a:rPr lang="en-US" sz="1600" dirty="0"/>
              <a:t>Planting, foraging</a:t>
            </a:r>
          </a:p>
          <a:p>
            <a:r>
              <a:rPr lang="en-US" sz="1600" dirty="0"/>
              <a:t>Building/putting up shelter</a:t>
            </a:r>
          </a:p>
          <a:p>
            <a:r>
              <a:rPr lang="en-US" sz="1600" dirty="0"/>
              <a:t>Coppicing, tree-pruning </a:t>
            </a:r>
          </a:p>
          <a:p>
            <a:r>
              <a:rPr lang="en-US" sz="1600" dirty="0"/>
              <a:t>Use of tools - knives, bowsaws, axes</a:t>
            </a:r>
          </a:p>
          <a:p>
            <a:r>
              <a:rPr lang="en-US" sz="1600" dirty="0"/>
              <a:t>Building rope-structures</a:t>
            </a:r>
            <a:endParaRPr lang="en-GB" sz="1600" dirty="0"/>
          </a:p>
          <a:p>
            <a:endParaRPr lang="en-US" sz="1600" dirty="0"/>
          </a:p>
          <a:p>
            <a:endParaRPr lang="en-GB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66D8E-F8D9-2F17-EAFC-BD226F80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r="17141" b="-1"/>
          <a:stretch/>
        </p:blipFill>
        <p:spPr bwMode="auto">
          <a:xfrm>
            <a:off x="5434203" y="3421753"/>
            <a:ext cx="2957322" cy="34362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4600AD-E81D-03FE-7E58-DADE70407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r="26598" b="-4"/>
          <a:stretch/>
        </p:blipFill>
        <p:spPr bwMode="auto">
          <a:xfrm>
            <a:off x="8403690" y="3421753"/>
            <a:ext cx="2984495" cy="34362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AA3CA-2B31-EA90-684B-21CCE6D010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5525" y="455955"/>
            <a:ext cx="1144699" cy="809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2CD962-1148-26E2-3D31-4CB965232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12" y="48529"/>
            <a:ext cx="2984496" cy="340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oup of people around a fire&#10;&#10;Description automatically generated">
            <a:extLst>
              <a:ext uri="{FF2B5EF4-FFF2-40B4-BE49-F238E27FC236}">
                <a16:creationId xmlns:a16="http://schemas.microsoft.com/office/drawing/2014/main" id="{619DF4A9-CB86-E69D-06C5-F15B551004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731"/>
          <a:stretch/>
        </p:blipFill>
        <p:spPr>
          <a:xfrm>
            <a:off x="8391525" y="48529"/>
            <a:ext cx="2996660" cy="34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FDFC3A-7D68-668E-96B7-88B7BD638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786B-BD5F-5B91-8700-8226D066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r>
              <a:rPr lang="en-US" sz="2800"/>
              <a:t>Planned Impact:</a:t>
            </a:r>
            <a:br>
              <a:rPr lang="en-US" sz="2800"/>
            </a:br>
            <a:endParaRPr lang="en-GB" sz="2800" dirty="0"/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D5F8E544-6C77-9BFC-9C27-3A651FCD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2664217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Improve emotional wellbeing: resilience, self-regulation </a:t>
            </a:r>
          </a:p>
          <a:p>
            <a:pPr marL="0" indent="0">
              <a:buNone/>
            </a:pPr>
            <a:r>
              <a:rPr lang="en-US" sz="1600" dirty="0"/>
              <a:t>Improve aspirations and pro-social </a:t>
            </a:r>
            <a:r>
              <a:rPr lang="en-US" sz="1600" dirty="0" err="1"/>
              <a:t>behaviours</a:t>
            </a:r>
            <a:r>
              <a:rPr lang="en-US" sz="1600" dirty="0"/>
              <a:t>, attitudes, citizenship skills</a:t>
            </a:r>
          </a:p>
          <a:p>
            <a:pPr marL="0" indent="0">
              <a:buNone/>
            </a:pPr>
            <a:r>
              <a:rPr lang="en-US" sz="1600" dirty="0"/>
              <a:t>Develop new vocational skills and knowledge  (tool use, woodland management, arboriculture) and develop </a:t>
            </a:r>
          </a:p>
          <a:p>
            <a:pPr marL="0" indent="0">
              <a:buNone/>
            </a:pPr>
            <a:r>
              <a:rPr lang="en-US" sz="1600" dirty="0"/>
              <a:t>Life-skills (cooking, fire lighting)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GB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CA7D2-4955-A48A-28CE-2A64A54862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525" y="455955"/>
            <a:ext cx="1144699" cy="809463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44E9793-40D1-3FFC-3C96-FF260CA5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5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2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BD2D-C141-4F0F-A35E-530189C9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319381" cy="1077229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Research</a:t>
            </a:r>
            <a:r>
              <a:rPr lang="en-GB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81D6-93FB-4268-898D-416430EA6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impact is immense: transforming lives of young people (including Kyle)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for robust impact evaluation to demonstrate impact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identify mechanisms of change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Accessed funding, linked with LJMU develop impact evaluation and conduct research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Research demonstrated significant improvement in social/emotional wellbeing, raised aspirations of young people involved in/at risk of involvement in crime and antisocial </a:t>
            </a:r>
            <a:r>
              <a:rPr lang="en-US" sz="1400" dirty="0" err="1"/>
              <a:t>behaviour</a:t>
            </a:r>
            <a:r>
              <a:rPr lang="en-US" sz="1400" dirty="0"/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/>
          </a:p>
          <a:p>
            <a:pPr marL="0" indent="0">
              <a:lnSpc>
                <a:spcPct val="110000"/>
              </a:lnSpc>
              <a:buNone/>
            </a:pP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outside in the woods&#10;&#10;Description automatically generated">
            <a:extLst>
              <a:ext uri="{FF2B5EF4-FFF2-40B4-BE49-F238E27FC236}">
                <a16:creationId xmlns:a16="http://schemas.microsoft.com/office/drawing/2014/main" id="{A3FD0A2D-1E95-D025-1492-8678FDEB9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r="9158" b="1"/>
          <a:stretch/>
        </p:blipFill>
        <p:spPr>
          <a:xfrm>
            <a:off x="6096543" y="227"/>
            <a:ext cx="5288377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E82F6-BE1F-4F10-AEC9-0D15AB05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5525" y="455955"/>
            <a:ext cx="1144699" cy="8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4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861F9-A9B9-297B-CCB4-46215040D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BD51-859B-4859-23C0-AA7E5102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319381" cy="107722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</a:t>
            </a:r>
            <a:r>
              <a:rPr lang="en-GB" sz="2800" dirty="0" err="1"/>
              <a:t>ontact</a:t>
            </a:r>
            <a:r>
              <a:rPr lang="en-GB" sz="2800" dirty="0"/>
              <a:t> Details: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E9BD-3A3D-B9F2-7CBE-3FE6EDD8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Website: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www.communitybynature.org.uk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kate@communitybynature.org.uk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Telephone: 0151 9332363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00961-31A4-5E0D-AEDD-3C7EDC8DFD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5525" y="455955"/>
            <a:ext cx="1144699" cy="809463"/>
          </a:xfrm>
          <a:prstGeom prst="rect">
            <a:avLst/>
          </a:prstGeom>
        </p:spPr>
      </p:pic>
      <p:pic>
        <p:nvPicPr>
          <p:cNvPr id="7" name="Picture 6" descr="A child holding a bowl of food&#10;&#10;Description automatically generated">
            <a:extLst>
              <a:ext uri="{FF2B5EF4-FFF2-40B4-BE49-F238E27FC236}">
                <a16:creationId xmlns:a16="http://schemas.microsoft.com/office/drawing/2014/main" id="{8CEB3D6A-EEB3-639B-823E-ADC0ECDF4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91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1ca9098-23b1-4b48-84aa-70429f52c79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55BC92F8D004E980773020150216E" ma:contentTypeVersion="13" ma:contentTypeDescription="Create a new document." ma:contentTypeScope="" ma:versionID="b186555bf2622a34e4ea7f96be4b2bb1">
  <xsd:schema xmlns:xsd="http://www.w3.org/2001/XMLSchema" xmlns:xs="http://www.w3.org/2001/XMLSchema" xmlns:p="http://schemas.microsoft.com/office/2006/metadata/properties" xmlns:ns3="f78f3732-9b1c-4140-b927-4e2d08fe97ec" xmlns:ns4="22cfb043-3336-40ab-9ea9-6f3bda111504" targetNamespace="http://schemas.microsoft.com/office/2006/metadata/properties" ma:root="true" ma:fieldsID="c8b244eb897473657773cf3a67164f5e" ns3:_="" ns4:_="">
    <xsd:import namespace="f78f3732-9b1c-4140-b927-4e2d08fe97ec"/>
    <xsd:import namespace="22cfb043-3336-40ab-9ea9-6f3bda111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3732-9b1c-4140-b927-4e2d08fe9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fb043-3336-40ab-9ea9-6f3bda111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713A02-62BB-4D5A-A01D-896EF76176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CEC7DB-08DE-4DBC-9C06-670FE0079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3732-9b1c-4140-b927-4e2d08fe97ec"/>
    <ds:schemaRef ds:uri="22cfb043-3336-40ab-9ea9-6f3bda111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BBD3D0-54CD-4A4F-8C36-8814A2897070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f78f3732-9b1c-4140-b927-4e2d08fe97ec"/>
    <ds:schemaRef ds:uri="http://purl.org/dc/elements/1.1/"/>
    <ds:schemaRef ds:uri="http://purl.org/dc/terms/"/>
    <ds:schemaRef ds:uri="22cfb043-3336-40ab-9ea9-6f3bda11150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811</TotalTime>
  <Words>465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 Presentation Overview     </vt:lpstr>
      <vt:lpstr>Background of Charity</vt:lpstr>
      <vt:lpstr>Project Origins</vt:lpstr>
      <vt:lpstr>Project Details </vt:lpstr>
      <vt:lpstr>Activities</vt:lpstr>
      <vt:lpstr>Planned Impact: </vt:lpstr>
      <vt:lpstr>Research </vt:lpstr>
      <vt:lpstr>Contact Details: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School Evaluation</dc:title>
  <dc:creator>Benjamin Gibson</dc:creator>
  <cp:lastModifiedBy>O'Driscoll Geraldine Anne</cp:lastModifiedBy>
  <cp:revision>66</cp:revision>
  <dcterms:created xsi:type="dcterms:W3CDTF">2021-09-23T08:03:57Z</dcterms:created>
  <dcterms:modified xsi:type="dcterms:W3CDTF">2024-12-16T14:50:53Z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0x01010074A55BC92F8D004E980773020150216E</vt:lpwstr>
  </property>
  <property fmtid="{D5CDD505-2E9C-101B-9397-08002B2CF9AE}" pid="3" name="MSIP_Label_fe7215e5-6892-44c5-bd87-118363e84c39_Enabled">
    <vt:lpwstr>true</vt:lpwstr>
  </property>
  <property fmtid="{D5CDD505-2E9C-101B-9397-08002B2CF9AE}" pid="4" name="MSIP_Label_fe7215e5-6892-44c5-bd87-118363e84c39_SetDate">
    <vt:lpwstr>2024-12-16T14:50:34Z</vt:lpwstr>
  </property>
  <property fmtid="{D5CDD505-2E9C-101B-9397-08002B2CF9AE}" pid="5" name="MSIP_Label_fe7215e5-6892-44c5-bd87-118363e84c39_Method">
    <vt:lpwstr>Standard</vt:lpwstr>
  </property>
  <property fmtid="{D5CDD505-2E9C-101B-9397-08002B2CF9AE}" pid="6" name="MSIP_Label_fe7215e5-6892-44c5-bd87-118363e84c39_Name">
    <vt:lpwstr>OFFICIAL</vt:lpwstr>
  </property>
  <property fmtid="{D5CDD505-2E9C-101B-9397-08002B2CF9AE}" pid="7" name="MSIP_Label_fe7215e5-6892-44c5-bd87-118363e84c39_SiteId">
    <vt:lpwstr>f3955ea2-4c5d-4e27-ab8d-f6f577fa122d</vt:lpwstr>
  </property>
  <property fmtid="{D5CDD505-2E9C-101B-9397-08002B2CF9AE}" pid="8" name="MSIP_Label_fe7215e5-6892-44c5-bd87-118363e84c39_ActionId">
    <vt:lpwstr>2fb99261-a681-4aee-a5bf-bb0bc4608b6d</vt:lpwstr>
  </property>
  <property fmtid="{D5CDD505-2E9C-101B-9397-08002B2CF9AE}" pid="9" name="MSIP_Label_fe7215e5-6892-44c5-bd87-118363e84c39_ContentBits">
    <vt:lpwstr>0</vt:lpwstr>
  </property>
</Properties>
</file>