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6"/>
  </p:notesMasterIdLst>
  <p:sldIdLst>
    <p:sldId id="256" r:id="rId2"/>
    <p:sldId id="280" r:id="rId3"/>
    <p:sldId id="673" r:id="rId4"/>
    <p:sldId id="258" r:id="rId5"/>
    <p:sldId id="672" r:id="rId6"/>
    <p:sldId id="260" r:id="rId7"/>
    <p:sldId id="262" r:id="rId8"/>
    <p:sldId id="261" r:id="rId9"/>
    <p:sldId id="264" r:id="rId10"/>
    <p:sldId id="265" r:id="rId11"/>
    <p:sldId id="266" r:id="rId12"/>
    <p:sldId id="273" r:id="rId13"/>
    <p:sldId id="274" r:id="rId14"/>
    <p:sldId id="677" r:id="rId15"/>
    <p:sldId id="682" r:id="rId16"/>
    <p:sldId id="678" r:id="rId17"/>
    <p:sldId id="267" r:id="rId18"/>
    <p:sldId id="674" r:id="rId19"/>
    <p:sldId id="675" r:id="rId20"/>
    <p:sldId id="679" r:id="rId21"/>
    <p:sldId id="680" r:id="rId22"/>
    <p:sldId id="681" r:id="rId23"/>
    <p:sldId id="683" r:id="rId24"/>
    <p:sldId id="6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379C17-20A6-AC2E-E5F2-D1E0FEC797FE}" name="Bates, Rebecca" initials="RB" userId="S::PHIRBATE@ljmu.ac.uk::25af47e1-98af-45ff-9108-acab09a8084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2" autoAdjust="0"/>
    <p:restoredTop sz="76616" autoAdjust="0"/>
  </p:normalViewPr>
  <p:slideViewPr>
    <p:cSldViewPr snapToGrid="0">
      <p:cViewPr varScale="1">
        <p:scale>
          <a:sx n="87" d="100"/>
          <a:sy n="87" d="100"/>
        </p:scale>
        <p:origin x="136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Feeling unsafe across different locations (Merseyside)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Merseyside generally</c:v>
                </c:pt>
                <c:pt idx="1">
                  <c:v>Nearest town centre</c:v>
                </c:pt>
                <c:pt idx="2">
                  <c:v>Your neighbourhood</c:v>
                </c:pt>
                <c:pt idx="3">
                  <c:v>The street where you live</c:v>
                </c:pt>
                <c:pt idx="4">
                  <c:v>In your nearest park</c:v>
                </c:pt>
                <c:pt idx="5">
                  <c:v>In pubs, bars and clubs</c:v>
                </c:pt>
                <c:pt idx="6">
                  <c:v>Public transport/public transport station</c:v>
                </c:pt>
                <c:pt idx="7">
                  <c:v>Taxi ranks</c:v>
                </c:pt>
                <c:pt idx="8">
                  <c:v>In your own home</c:v>
                </c:pt>
                <c:pt idx="9">
                  <c:v>At place of work/education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0.108</c:v>
                </c:pt>
                <c:pt idx="1">
                  <c:v>0.11</c:v>
                </c:pt>
                <c:pt idx="2">
                  <c:v>5.3999999999999999E-2</c:v>
                </c:pt>
                <c:pt idx="3">
                  <c:v>3.5000000000000003E-2</c:v>
                </c:pt>
                <c:pt idx="4">
                  <c:v>0.104</c:v>
                </c:pt>
                <c:pt idx="5">
                  <c:v>0.13</c:v>
                </c:pt>
                <c:pt idx="6">
                  <c:v>7.2999999999999995E-2</c:v>
                </c:pt>
                <c:pt idx="7">
                  <c:v>8.5999999999999993E-2</c:v>
                </c:pt>
                <c:pt idx="8">
                  <c:v>1.7999999999999999E-2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8-4DAF-8060-297B7A7F21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Nighttime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Merseyside generally</c:v>
                </c:pt>
                <c:pt idx="1">
                  <c:v>Nearest town centre</c:v>
                </c:pt>
                <c:pt idx="2">
                  <c:v>Your neighbourhood</c:v>
                </c:pt>
                <c:pt idx="3">
                  <c:v>The street where you live</c:v>
                </c:pt>
                <c:pt idx="4">
                  <c:v>In your nearest park</c:v>
                </c:pt>
                <c:pt idx="5">
                  <c:v>In pubs, bars and clubs</c:v>
                </c:pt>
                <c:pt idx="6">
                  <c:v>Public transport/public transport station</c:v>
                </c:pt>
                <c:pt idx="7">
                  <c:v>Taxi ranks</c:v>
                </c:pt>
                <c:pt idx="8">
                  <c:v>In your own home</c:v>
                </c:pt>
                <c:pt idx="9">
                  <c:v>At place of work/education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0.28000000000000003</c:v>
                </c:pt>
                <c:pt idx="1">
                  <c:v>0.28100000000000003</c:v>
                </c:pt>
                <c:pt idx="2">
                  <c:v>0.153</c:v>
                </c:pt>
                <c:pt idx="3">
                  <c:v>9.0999999999999998E-2</c:v>
                </c:pt>
                <c:pt idx="4">
                  <c:v>0.45900000000000002</c:v>
                </c:pt>
                <c:pt idx="5">
                  <c:v>0.23200000000000001</c:v>
                </c:pt>
                <c:pt idx="6">
                  <c:v>0.21099999999999999</c:v>
                </c:pt>
                <c:pt idx="7">
                  <c:v>0.20300000000000001</c:v>
                </c:pt>
                <c:pt idx="8">
                  <c:v>2.9000000000000001E-2</c:v>
                </c:pt>
                <c:pt idx="9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78-4DAF-8060-297B7A7F2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0390736"/>
        <c:axId val="1710394576"/>
        <c:axId val="0"/>
      </c:bar3DChart>
      <c:catAx>
        <c:axId val="171039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394576"/>
        <c:crosses val="autoZero"/>
        <c:auto val="1"/>
        <c:lblAlgn val="ctr"/>
        <c:lblOffset val="100"/>
        <c:noMultiLvlLbl val="0"/>
      </c:catAx>
      <c:valAx>
        <c:axId val="171039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39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738238188976383"/>
          <c:y val="0.15573128963267166"/>
          <c:w val="0.17886663222500543"/>
          <c:h val="6.4706326989798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580E7-A6DC-4525-B5F1-9BB2783C8DB4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94E72-DC0E-439C-953B-B37000938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3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94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53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10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20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43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71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715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062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048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46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1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25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44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6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0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0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0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96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2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4E72-DC0E-439C-953B-B37000938B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0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90365C-B623-8E6F-E648-8C56B4B2D4D4}"/>
              </a:ext>
            </a:extLst>
          </p:cNvPr>
          <p:cNvSpPr/>
          <p:nvPr userDrawn="1"/>
        </p:nvSpPr>
        <p:spPr>
          <a:xfrm>
            <a:off x="404893" y="0"/>
            <a:ext cx="118203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4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757B63-E306-2B92-51A6-BD76F0C26B71}"/>
              </a:ext>
            </a:extLst>
          </p:cNvPr>
          <p:cNvSpPr/>
          <p:nvPr userDrawn="1"/>
        </p:nvSpPr>
        <p:spPr>
          <a:xfrm>
            <a:off x="359678" y="0"/>
            <a:ext cx="1183232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0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1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2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5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6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4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8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microsoft.com/office/2007/relationships/hdphoto" Target="../media/hdphoto3.wdp"/><Relationship Id="rId18" Type="http://schemas.openxmlformats.org/officeDocument/2006/relationships/image" Target="../media/image77.png"/><Relationship Id="rId3" Type="http://schemas.openxmlformats.org/officeDocument/2006/relationships/image" Target="../media/image1.jpeg"/><Relationship Id="rId21" Type="http://schemas.openxmlformats.org/officeDocument/2006/relationships/image" Target="../media/image79.png"/><Relationship Id="rId7" Type="http://schemas.microsoft.com/office/2007/relationships/hdphoto" Target="../media/hdphoto2.wdp"/><Relationship Id="rId12" Type="http://schemas.openxmlformats.org/officeDocument/2006/relationships/image" Target="../media/image72.png"/><Relationship Id="rId17" Type="http://schemas.openxmlformats.org/officeDocument/2006/relationships/image" Target="../media/image76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5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5" Type="http://schemas.openxmlformats.org/officeDocument/2006/relationships/image" Target="../media/image74.svg"/><Relationship Id="rId10" Type="http://schemas.openxmlformats.org/officeDocument/2006/relationships/image" Target="../media/image70.png"/><Relationship Id="rId19" Type="http://schemas.microsoft.com/office/2007/relationships/hdphoto" Target="../media/hdphoto4.wdp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z.a.quigg@ljmu.ac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87D111-0A9D-421B-84EB-FC5811C3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64D7E-06DA-49C2-98D1-4C063EBE9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1B7231-4CA0-4EF0-A0F6-BBC5D2289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16C7D2-2C2B-45A2-B877-AD7F29D21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E4B7AF-75AF-445E-9C56-25B6004E3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9A02B0-84CC-4983-8CA2-DA39E73F2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B12A9E-E8F5-4BB6-9FAC-B7528DB78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E08A66-700A-4A93-8C53-51D5607B8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E4E565-75A8-4E72-8D5F-0B62E6B49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1FD7EC-834D-4087-9B69-7793E1A5B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E4853CF-E211-4741-8BB6-936918F20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8328EE-5DD9-49DB-AD4B-4F0A76A0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404B81F-9DCC-4C62-8962-2B6C36255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1ED921-643C-4B5B-86E6-99E818479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D09725-F1B5-4342-A3A6-25BDC7261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5251DB-B92C-4E4E-9BAE-B3EB8A9A3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2389C50-96FA-4F8E-A890-EE4967379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97D116-7C85-4317-8284-E647BAFC3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D6ED932-F3DD-4BB6-8FC3-6E205965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50A286-F068-43D3-8DEA-272E28F30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3A2DA1-C0E2-44DE-AAA4-D2F262CB3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D8CC984-8A5C-4205-9CE0-218DA79F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12901BA-B376-4054-8C31-BE75DF480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2BA8E1-2C05-43A7-AABF-8D614E07D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D58E52-4C85-48FF-ADA3-F8F66B995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61787A-32B8-440E-B1A5-1CAEC9D11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D651FB-65B3-4DBD-9428-084075111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4A6116-8F7B-4C9A-9B9D-EF25C8BFA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CC776F-EA3D-4898-9730-88C6605FD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81A3030-F8B6-4D5E-8A8F-7CE0C81E9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9129F1-E775-4904-9569-F08FA175D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93E5BB-B3BE-4416-A1B2-5A2CDA8B0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3FD179A-45E8-4D8F-8F75-6E4A266F8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729E7B49-E1D9-4EAE-8B30-D958A9580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3144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2BA0570-7BB5-4FB7-B41A-048CE0327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316" y="-3109"/>
            <a:ext cx="6098262" cy="6861109"/>
          </a:xfrm>
          <a:custGeom>
            <a:avLst/>
            <a:gdLst>
              <a:gd name="connsiteX0" fmla="*/ 2247706 w 6098262"/>
              <a:gd name="connsiteY0" fmla="*/ 0 h 6861109"/>
              <a:gd name="connsiteX1" fmla="*/ 6098262 w 6098262"/>
              <a:gd name="connsiteY1" fmla="*/ 0 h 6861109"/>
              <a:gd name="connsiteX2" fmla="*/ 6098262 w 6098262"/>
              <a:gd name="connsiteY2" fmla="*/ 6861109 h 6861109"/>
              <a:gd name="connsiteX3" fmla="*/ 2247706 w 6098262"/>
              <a:gd name="connsiteY3" fmla="*/ 6861109 h 6861109"/>
              <a:gd name="connsiteX4" fmla="*/ 2247706 w 6098262"/>
              <a:gd name="connsiteY4" fmla="*/ 6857999 h 6861109"/>
              <a:gd name="connsiteX5" fmla="*/ 274850 w 6098262"/>
              <a:gd name="connsiteY5" fmla="*/ 6857999 h 6861109"/>
              <a:gd name="connsiteX6" fmla="*/ 954409 w 6098262"/>
              <a:gd name="connsiteY6" fmla="*/ 1 h 6861109"/>
              <a:gd name="connsiteX7" fmla="*/ 2247706 w 6098262"/>
              <a:gd name="connsiteY7" fmla="*/ 1 h 68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62" h="6861109">
                <a:moveTo>
                  <a:pt x="2247706" y="0"/>
                </a:moveTo>
                <a:lnTo>
                  <a:pt x="6098262" y="0"/>
                </a:lnTo>
                <a:lnTo>
                  <a:pt x="6098262" y="6861109"/>
                </a:lnTo>
                <a:lnTo>
                  <a:pt x="2247706" y="6861109"/>
                </a:lnTo>
                <a:lnTo>
                  <a:pt x="2247706" y="6857999"/>
                </a:lnTo>
                <a:lnTo>
                  <a:pt x="274850" y="6857999"/>
                </a:lnTo>
                <a:cubicBezTo>
                  <a:pt x="-619306" y="3429000"/>
                  <a:pt x="954409" y="3429000"/>
                  <a:pt x="954409" y="1"/>
                </a:cubicBezTo>
                <a:lnTo>
                  <a:pt x="2247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A14A7044-DA46-BDCD-D346-A0E59E133F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 l="16954" r="23717"/>
          <a:stretch/>
        </p:blipFill>
        <p:spPr>
          <a:xfrm>
            <a:off x="6467795" y="0"/>
            <a:ext cx="5704956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2807EA-A5E0-128A-29AC-DEE384227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660" y="2980912"/>
            <a:ext cx="6023727" cy="3702268"/>
          </a:xfrm>
        </p:spPr>
        <p:txBody>
          <a:bodyPr anchor="b">
            <a:normAutofit/>
          </a:bodyPr>
          <a:lstStyle/>
          <a:p>
            <a:pPr algn="r"/>
            <a:r>
              <a:rPr lang="en-GB" sz="3200" dirty="0">
                <a:solidFill>
                  <a:srgbClr val="FFFFFF"/>
                </a:solidFill>
              </a:rPr>
              <a:t>Prof Zara Quigg</a:t>
            </a:r>
          </a:p>
          <a:p>
            <a:pPr algn="r"/>
            <a:r>
              <a:rPr lang="en-GB" dirty="0">
                <a:solidFill>
                  <a:srgbClr val="FFFFFF"/>
                </a:solidFill>
              </a:rPr>
              <a:t>Liverpool John Moores University</a:t>
            </a:r>
          </a:p>
          <a:p>
            <a:pPr algn="r"/>
            <a:endParaRPr lang="en-GB" dirty="0">
              <a:solidFill>
                <a:srgbClr val="FFFFFF"/>
              </a:solidFill>
            </a:endParaRPr>
          </a:p>
          <a:p>
            <a:pPr algn="r"/>
            <a:r>
              <a:rPr lang="en-GB" sz="1400" dirty="0">
                <a:solidFill>
                  <a:srgbClr val="FFFFFF"/>
                </a:solidFill>
              </a:rPr>
              <a:t>Nadia Butler, Charley Wilson, Rebecca Bates, Ann Marie Farrugia, Matthew Millings, Geraldine O'Driscoll, Mark A Bellis</a:t>
            </a:r>
          </a:p>
          <a:p>
            <a:pPr algn="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C1653-7354-B15A-3380-293186B2E3B8}"/>
              </a:ext>
            </a:extLst>
          </p:cNvPr>
          <p:cNvSpPr/>
          <p:nvPr/>
        </p:nvSpPr>
        <p:spPr>
          <a:xfrm>
            <a:off x="457105" y="53781"/>
            <a:ext cx="5596728" cy="6675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AC7F7-6AC2-2C1F-9EF1-9B2120CCD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10" y="352072"/>
            <a:ext cx="6174294" cy="2650427"/>
          </a:xfrm>
        </p:spPr>
        <p:txBody>
          <a:bodyPr anchor="ctr">
            <a:normAutofit fontScale="90000"/>
          </a:bodyPr>
          <a:lstStyle/>
          <a:p>
            <a:pPr algn="ctr">
              <a:spcBef>
                <a:spcPts val="1200"/>
              </a:spcBef>
            </a:pPr>
            <a:r>
              <a:rPr lang="en-GB" sz="4400" b="1" kern="1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Community Safety, Violence &amp; Adverse Childhood Experiences (ACEs) across Merseyside</a:t>
            </a:r>
            <a:br>
              <a:rPr lang="en-GB" sz="4400" b="1" kern="1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200" dirty="0">
              <a:solidFill>
                <a:schemeClr val="accent6"/>
              </a:solidFill>
            </a:endParaRPr>
          </a:p>
        </p:txBody>
      </p:sp>
      <p:pic>
        <p:nvPicPr>
          <p:cNvPr id="5" name="Picture 4" descr="MSP | Merseyside Violence Reduction Partnership - MSP">
            <a:extLst>
              <a:ext uri="{FF2B5EF4-FFF2-40B4-BE49-F238E27FC236}">
                <a16:creationId xmlns:a16="http://schemas.microsoft.com/office/drawing/2014/main" id="{C42E617C-C167-3AD5-4981-A1099FB23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" y="5493798"/>
            <a:ext cx="2309872" cy="128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295F05F-DEEC-FB94-7E4C-94BEDB2C9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06" y="5654790"/>
            <a:ext cx="2057776" cy="10411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AEEE39-AA53-9AEA-6309-605296778D94}"/>
              </a:ext>
            </a:extLst>
          </p:cNvPr>
          <p:cNvSpPr txBox="1">
            <a:spLocks/>
          </p:cNvSpPr>
          <p:nvPr/>
        </p:nvSpPr>
        <p:spPr>
          <a:xfrm>
            <a:off x="450233" y="3026864"/>
            <a:ext cx="5630113" cy="2401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en-GB" sz="2200" b="1" kern="1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Strengthening the evidence to advocate for investment &amp; enhance evidence-informed prevention for the benefit of our children, families &amp; communities</a:t>
            </a:r>
            <a:endParaRPr lang="en-GB" sz="2200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194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angular abstract background">
            <a:extLst>
              <a:ext uri="{FF2B5EF4-FFF2-40B4-BE49-F238E27FC236}">
                <a16:creationId xmlns:a16="http://schemas.microsoft.com/office/drawing/2014/main" id="{C93EF638-7308-4BD6-C01C-97CD72E744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l="16954" r="23717"/>
          <a:stretch/>
        </p:blipFill>
        <p:spPr>
          <a:xfrm rot="5400000" flipH="1">
            <a:off x="4900522" y="-4928426"/>
            <a:ext cx="2390960" cy="12192000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E0471D-66FF-285F-9426-CBE718C337F6}"/>
              </a:ext>
            </a:extLst>
          </p:cNvPr>
          <p:cNvCxnSpPr>
            <a:cxnSpLocks/>
            <a:stCxn id="21" idx="0"/>
            <a:endCxn id="21" idx="2"/>
          </p:cNvCxnSpPr>
          <p:nvPr/>
        </p:nvCxnSpPr>
        <p:spPr>
          <a:xfrm>
            <a:off x="6039587" y="2363056"/>
            <a:ext cx="0" cy="39300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B876AB5-7F34-70F4-E82D-D0D924C8C882}"/>
              </a:ext>
            </a:extLst>
          </p:cNvPr>
          <p:cNvSpPr/>
          <p:nvPr/>
        </p:nvSpPr>
        <p:spPr>
          <a:xfrm>
            <a:off x="5941560" y="5188192"/>
            <a:ext cx="174854" cy="82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720316-4406-EDBA-7908-E1F8406E137C}"/>
              </a:ext>
            </a:extLst>
          </p:cNvPr>
          <p:cNvSpPr/>
          <p:nvPr/>
        </p:nvSpPr>
        <p:spPr>
          <a:xfrm>
            <a:off x="5952160" y="4170932"/>
            <a:ext cx="174854" cy="74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08E2C2-FF8E-C979-7573-C90974D1DD43}"/>
              </a:ext>
            </a:extLst>
          </p:cNvPr>
          <p:cNvSpPr/>
          <p:nvPr/>
        </p:nvSpPr>
        <p:spPr>
          <a:xfrm>
            <a:off x="5952160" y="2670757"/>
            <a:ext cx="164254" cy="95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63BE8-A8EB-3C4E-6BAC-F5BD85C3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58" y="173413"/>
            <a:ext cx="10325000" cy="66141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Perceptions of Violence in Merseyside</a:t>
            </a:r>
            <a:endParaRPr lang="en-GB" sz="3600" dirty="0">
              <a:solidFill>
                <a:schemeClr val="accent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710E29-5FA0-750C-7A4B-C791EA61A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08" y="834828"/>
            <a:ext cx="1141958" cy="114195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D0ADF11-714B-1349-19F1-7FD5E2BBFEC6}"/>
              </a:ext>
            </a:extLst>
          </p:cNvPr>
          <p:cNvGrpSpPr/>
          <p:nvPr/>
        </p:nvGrpSpPr>
        <p:grpSpPr>
          <a:xfrm>
            <a:off x="1641008" y="1958968"/>
            <a:ext cx="8797158" cy="4334177"/>
            <a:chOff x="1641008" y="1806590"/>
            <a:chExt cx="8797158" cy="43341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6023B6-EACA-550E-F4D7-A22869999C81}"/>
                </a:ext>
              </a:extLst>
            </p:cNvPr>
            <p:cNvSpPr/>
            <p:nvPr/>
          </p:nvSpPr>
          <p:spPr>
            <a:xfrm>
              <a:off x="1641008" y="2210678"/>
              <a:ext cx="8797158" cy="393008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56937B2-DE6D-9A0C-B78B-FB882DDF580A}"/>
                </a:ext>
              </a:extLst>
            </p:cNvPr>
            <p:cNvSpPr/>
            <p:nvPr/>
          </p:nvSpPr>
          <p:spPr>
            <a:xfrm>
              <a:off x="7769888" y="1850885"/>
              <a:ext cx="1222668" cy="953815"/>
            </a:xfrm>
            <a:prstGeom prst="ellipse">
              <a:avLst/>
            </a:prstGeom>
            <a:blipFill dpi="0" rotWithShape="1"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FA61F28-A311-DB30-4336-5C75D6EA86D2}"/>
                </a:ext>
              </a:extLst>
            </p:cNvPr>
            <p:cNvSpPr/>
            <p:nvPr/>
          </p:nvSpPr>
          <p:spPr>
            <a:xfrm>
              <a:off x="3046264" y="1806590"/>
              <a:ext cx="1222667" cy="981366"/>
            </a:xfrm>
            <a:prstGeom prst="ellipse">
              <a:avLst/>
            </a:prstGeom>
            <a:blipFill dpi="0" rotWithShape="1"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29F71E-AF8F-7F7A-DFF3-60D3BE8F412A}"/>
                </a:ext>
              </a:extLst>
            </p:cNvPr>
            <p:cNvGrpSpPr/>
            <p:nvPr/>
          </p:nvGrpSpPr>
          <p:grpSpPr>
            <a:xfrm>
              <a:off x="1814962" y="2488454"/>
              <a:ext cx="8562076" cy="3625979"/>
              <a:chOff x="74689" y="-2553197"/>
              <a:chExt cx="5471414" cy="235940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3552CE-F761-BB2C-4C7B-FDF79690B6F6}"/>
                  </a:ext>
                </a:extLst>
              </p:cNvPr>
              <p:cNvSpPr/>
              <p:nvPr/>
            </p:nvSpPr>
            <p:spPr>
              <a:xfrm>
                <a:off x="79496" y="-2533725"/>
                <a:ext cx="2356656" cy="74481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13.9% 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felt </a:t>
                </a: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personally</a:t>
                </a:r>
                <a:r>
                  <a:rPr lang="en-GB" sz="1600" b="1" kern="100" dirty="0">
                    <a:solidFill>
                      <a:srgbClr val="1F4E7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unsafe from violence in Merseyside generally</a:t>
                </a:r>
                <a:endParaRPr lang="en-GB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3BF26A7-33BB-A0DA-C3AE-5330786D00BA}"/>
                  </a:ext>
                </a:extLst>
              </p:cNvPr>
              <p:cNvSpPr/>
              <p:nvPr/>
            </p:nvSpPr>
            <p:spPr>
              <a:xfrm>
                <a:off x="3205058" y="-2553197"/>
                <a:ext cx="2314575" cy="86033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6.4% 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felt </a:t>
                </a: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personally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unsafe from violence in their neighbourhood</a:t>
                </a:r>
                <a:endParaRPr lang="en-GB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5C655E-9470-B438-FD40-A08E897C917A}"/>
                  </a:ext>
                </a:extLst>
              </p:cNvPr>
              <p:cNvSpPr/>
              <p:nvPr/>
            </p:nvSpPr>
            <p:spPr>
              <a:xfrm>
                <a:off x="86222" y="-1876241"/>
                <a:ext cx="2232855" cy="91893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42.7% 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felt that </a:t>
                </a: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children aged 10-17 years</a:t>
                </a:r>
                <a:r>
                  <a:rPr lang="en-GB" sz="1600" b="1" kern="100" dirty="0">
                    <a:solidFill>
                      <a:srgbClr val="4472C4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are unsafe from violence in Merseyside generally</a:t>
                </a:r>
                <a:endParaRPr lang="en-GB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C88592-1AD2-AC52-5778-B5CD51E511D0}"/>
                  </a:ext>
                </a:extLst>
              </p:cNvPr>
              <p:cNvSpPr/>
              <p:nvPr/>
            </p:nvSpPr>
            <p:spPr>
              <a:xfrm>
                <a:off x="3252419" y="-1799830"/>
                <a:ext cx="2200275" cy="96198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25.9% 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felt that </a:t>
                </a: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children aged 10-17 years 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are unsafe from violence in their neighbourhood</a:t>
                </a:r>
                <a:endParaRPr lang="en-GB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0CCD136-722F-F822-3EA5-5FF807C2F58C}"/>
                  </a:ext>
                </a:extLst>
              </p:cNvPr>
              <p:cNvGrpSpPr/>
              <p:nvPr/>
            </p:nvGrpSpPr>
            <p:grpSpPr>
              <a:xfrm>
                <a:off x="2461676" y="-2533725"/>
                <a:ext cx="625342" cy="2327274"/>
                <a:chOff x="194726" y="-2657550"/>
                <a:chExt cx="625342" cy="2327274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3BF24A6B-C772-6716-D454-A331C3D9C03A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726" y="-2657550"/>
                  <a:ext cx="625342" cy="619435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8E3355A1-0BC8-6342-C14D-B1FE03EE2D8B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31"/>
                <a:stretch/>
              </p:blipFill>
              <p:spPr>
                <a:xfrm>
                  <a:off x="194726" y="-1073396"/>
                  <a:ext cx="625341" cy="74312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F5F80937-96CA-A24D-21C3-8F6424583DCA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726" y="-1859281"/>
                  <a:ext cx="625342" cy="664100"/>
                </a:xfrm>
                <a:prstGeom prst="rect">
                  <a:avLst/>
                </a:prstGeom>
              </p:spPr>
            </p:pic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29BA42-CC08-30A5-B951-77773883D16F}"/>
                  </a:ext>
                </a:extLst>
              </p:cNvPr>
              <p:cNvSpPr/>
              <p:nvPr/>
            </p:nvSpPr>
            <p:spPr>
              <a:xfrm>
                <a:off x="74689" y="-957626"/>
                <a:ext cx="2266950" cy="76383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37.7%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felt that </a:t>
                </a: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young people aged 18-25 years 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are unsafe from violence in Merseyside generally</a:t>
                </a:r>
                <a:endParaRPr lang="en-GB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08B3AC-ADEC-617B-4AEE-62AD36417420}"/>
                  </a:ext>
                </a:extLst>
              </p:cNvPr>
              <p:cNvSpPr/>
              <p:nvPr/>
            </p:nvSpPr>
            <p:spPr>
              <a:xfrm>
                <a:off x="3233346" y="-975846"/>
                <a:ext cx="2312757" cy="74858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23.3% 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felt that</a:t>
                </a: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young people aged 18-25 years </a:t>
                </a:r>
                <a:r>
                  <a:rPr lang="en-GB" sz="1600" b="1" kern="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are unsafe from violence in their neighbourhood</a:t>
                </a:r>
                <a:endParaRPr lang="en-GB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2491C5F-8A25-E1DB-6FDC-A389ADE05DF3}"/>
              </a:ext>
            </a:extLst>
          </p:cNvPr>
          <p:cNvSpPr/>
          <p:nvPr/>
        </p:nvSpPr>
        <p:spPr>
          <a:xfrm>
            <a:off x="670058" y="1028218"/>
            <a:ext cx="4880239" cy="7376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86.3% </a:t>
            </a:r>
            <a:r>
              <a:rPr lang="en-GB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thought that violence is common in Merseyside generally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04231E-B200-95FA-B96E-F98C40E4AF93}"/>
              </a:ext>
            </a:extLst>
          </p:cNvPr>
          <p:cNvSpPr/>
          <p:nvPr/>
        </p:nvSpPr>
        <p:spPr>
          <a:xfrm>
            <a:off x="6507677" y="1028217"/>
            <a:ext cx="4880239" cy="7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34.8% </a:t>
            </a:r>
            <a:r>
              <a:rPr lang="en-GB" dirty="0"/>
              <a:t>of participants thought that violence is common in their neighbourhood</a:t>
            </a:r>
          </a:p>
        </p:txBody>
      </p:sp>
    </p:spTree>
    <p:extLst>
      <p:ext uri="{BB962C8B-B14F-4D97-AF65-F5344CB8AC3E}">
        <p14:creationId xmlns:p14="http://schemas.microsoft.com/office/powerpoint/2010/main" val="4077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riangular abstract background">
            <a:extLst>
              <a:ext uri="{FF2B5EF4-FFF2-40B4-BE49-F238E27FC236}">
                <a16:creationId xmlns:a16="http://schemas.microsoft.com/office/drawing/2014/main" id="{A42EA796-627F-063C-0C31-AB371A38B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rot="16200000" flipH="1">
            <a:off x="4852018" y="-608782"/>
            <a:ext cx="2633099" cy="12337137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441B2A-F718-BAA3-8938-A8687BF4B6C6}"/>
              </a:ext>
            </a:extLst>
          </p:cNvPr>
          <p:cNvGrpSpPr/>
          <p:nvPr/>
        </p:nvGrpSpPr>
        <p:grpSpPr>
          <a:xfrm>
            <a:off x="607027" y="280181"/>
            <a:ext cx="5555627" cy="6350474"/>
            <a:chOff x="-6512" y="-881232"/>
            <a:chExt cx="6824911" cy="4515452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73921D01-0EC0-3C16-182D-D72D84F53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512" y="-881232"/>
              <a:ext cx="3532958" cy="32069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b="1" kern="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Community Cohesion</a:t>
              </a:r>
              <a:endPara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316246-E9AC-11DC-C72A-3E107FC50562}"/>
                </a:ext>
              </a:extLst>
            </p:cNvPr>
            <p:cNvGrpSpPr/>
            <p:nvPr/>
          </p:nvGrpSpPr>
          <p:grpSpPr>
            <a:xfrm>
              <a:off x="0" y="-133492"/>
              <a:ext cx="6818399" cy="3767712"/>
              <a:chOff x="-208340" y="-587436"/>
              <a:chExt cx="5523650" cy="36298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BCE382E-266A-8C55-2EB7-1C6E6573F96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8340" y="-587436"/>
                <a:ext cx="1199914" cy="72639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</p:pic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5DAF8F4B-043F-533D-0D97-56B9F2AD329A}"/>
                  </a:ext>
                </a:extLst>
              </p:cNvPr>
              <p:cNvSpPr txBox="1"/>
              <p:nvPr/>
            </p:nvSpPr>
            <p:spPr>
              <a:xfrm>
                <a:off x="1006400" y="-348948"/>
                <a:ext cx="4134610" cy="41228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16.2% </a:t>
                </a:r>
                <a:r>
                  <a:rPr lang="en-GB" sz="1600" kern="100" dirty="0">
                    <a:solidFill>
                      <a:schemeClr val="accent6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Low neighbourhood needs fulfilment</a:t>
                </a:r>
                <a:endParaRPr lang="en-GB" sz="1200" kern="100" dirty="0">
                  <a:solidFill>
                    <a:schemeClr val="accent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FD5C723-4F40-1FAF-C33E-16F048FA00E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8340" y="327159"/>
                <a:ext cx="1214741" cy="726397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</p:pic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19AFD6B7-522E-4409-20D1-7A8321D51390}"/>
                  </a:ext>
                </a:extLst>
              </p:cNvPr>
              <p:cNvSpPr txBox="1"/>
              <p:nvPr/>
            </p:nvSpPr>
            <p:spPr>
              <a:xfrm>
                <a:off x="1009211" y="483026"/>
                <a:ext cx="4211537" cy="48656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15.8% </a:t>
                </a:r>
                <a:r>
                  <a:rPr lang="en-GB" sz="1600" dirty="0">
                    <a:solidFill>
                      <a:schemeClr val="accent6"/>
                    </a:solidFill>
                  </a:rPr>
                  <a:t>Low neighbourhood group membership</a:t>
                </a:r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E1CD5C6-FFB2-F3C3-E006-CE26BC71279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0927" y="1241755"/>
                <a:ext cx="1199914" cy="795086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</p:pic>
          <p:sp>
            <p:nvSpPr>
              <p:cNvPr id="14" name="Text Box 12">
                <a:extLst>
                  <a:ext uri="{FF2B5EF4-FFF2-40B4-BE49-F238E27FC236}">
                    <a16:creationId xmlns:a16="http://schemas.microsoft.com/office/drawing/2014/main" id="{A49417B1-AE74-1783-7594-BA18E7D4E18F}"/>
                  </a:ext>
                </a:extLst>
              </p:cNvPr>
              <p:cNvSpPr txBox="1"/>
              <p:nvPr/>
            </p:nvSpPr>
            <p:spPr>
              <a:xfrm>
                <a:off x="1072735" y="1494107"/>
                <a:ext cx="4242575" cy="79358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21.0% </a:t>
                </a:r>
                <a:r>
                  <a:rPr lang="en-GB" sz="1600" kern="100" dirty="0">
                    <a:solidFill>
                      <a:schemeClr val="accent6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Low neighbourhood influence</a:t>
                </a:r>
                <a:endParaRPr lang="en-GB" sz="1600" kern="100" dirty="0">
                  <a:solidFill>
                    <a:schemeClr val="accent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b="1" kern="100" dirty="0">
                    <a:solidFill>
                      <a:srgbClr val="4472C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GB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7E32D417-9B05-5BD7-2A2D-20153B247468}"/>
                  </a:ext>
                </a:extLst>
              </p:cNvPr>
              <p:cNvSpPr txBox="1"/>
              <p:nvPr/>
            </p:nvSpPr>
            <p:spPr>
              <a:xfrm>
                <a:off x="1006400" y="2413236"/>
                <a:ext cx="4242575" cy="62918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18.7% </a:t>
                </a:r>
                <a:r>
                  <a:rPr lang="en-GB" sz="1600" b="0" dirty="0">
                    <a:solidFill>
                      <a:schemeClr val="accent6"/>
                    </a:solidFill>
                  </a:rPr>
                  <a:t>Low neighbourhood emotional connection</a:t>
                </a:r>
                <a:endParaRPr lang="en-GB" sz="1100" b="0" dirty="0">
                  <a:solidFill>
                    <a:schemeClr val="accent6"/>
                  </a:solidFill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kern="1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2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7A72B4-63F9-E743-0AEC-903D5235A29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132" y="2225038"/>
                <a:ext cx="1198533" cy="781190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651B2C-927F-E882-6CF0-8DB7C96CD914}"/>
              </a:ext>
            </a:extLst>
          </p:cNvPr>
          <p:cNvGrpSpPr/>
          <p:nvPr/>
        </p:nvGrpSpPr>
        <p:grpSpPr>
          <a:xfrm>
            <a:off x="6437658" y="280181"/>
            <a:ext cx="5491162" cy="5663619"/>
            <a:chOff x="-32555" y="-456340"/>
            <a:chExt cx="5731932" cy="5917299"/>
          </a:xfrm>
        </p:grpSpPr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587BF093-24E9-8029-7F71-1FA7DF5B1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555" y="-456340"/>
              <a:ext cx="3064055" cy="47121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b="1" kern="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Bystander Attitudes</a:t>
              </a:r>
              <a:endPara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DEB6453-9016-DB28-F9E4-3DC3A0BC46B0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817" y="503003"/>
              <a:ext cx="1855364" cy="1561180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0D200FCA-DD1C-7C09-5F3F-DC13769F9743}"/>
                </a:ext>
              </a:extLst>
            </p:cNvPr>
            <p:cNvSpPr txBox="1"/>
            <p:nvPr/>
          </p:nvSpPr>
          <p:spPr>
            <a:xfrm>
              <a:off x="199685" y="2709917"/>
              <a:ext cx="5499692" cy="275104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b="1" kern="100" dirty="0">
                  <a:solidFill>
                    <a:schemeClr val="accent2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84.3% </a:t>
              </a:r>
              <a:r>
                <a:rPr lang="en-GB" sz="1600" b="1" kern="1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agreed with the statement ‘I need to set an example in my own behaviour for what I expect in others’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b="1" kern="100" dirty="0">
                  <a:solidFill>
                    <a:schemeClr val="accent2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47.1% </a:t>
              </a:r>
              <a:r>
                <a:rPr lang="en-GB" sz="1600" b="1" kern="1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agreed with the statement ‘It is my responsibility to intervene when I notice a problematic situation’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kern="100" dirty="0">
                  <a:solidFill>
                    <a:schemeClr val="accent2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b="1" kern="100" dirty="0">
                  <a:solidFill>
                    <a:schemeClr val="accent2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31.6% </a:t>
              </a:r>
              <a:r>
                <a:rPr lang="en-GB" sz="1600" b="1" kern="1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agreed with the statement ‘There is no need to get involved in a problematic situation’</a:t>
              </a:r>
              <a:endPara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kern="100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kern="100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DCA822-7ABB-6657-1406-EEA9AD8E4FD6}"/>
              </a:ext>
            </a:extLst>
          </p:cNvPr>
          <p:cNvCxnSpPr>
            <a:cxnSpLocks/>
          </p:cNvCxnSpPr>
          <p:nvPr/>
        </p:nvCxnSpPr>
        <p:spPr>
          <a:xfrm>
            <a:off x="606249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79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riangular abstract background">
            <a:extLst>
              <a:ext uri="{FF2B5EF4-FFF2-40B4-BE49-F238E27FC236}">
                <a16:creationId xmlns:a16="http://schemas.microsoft.com/office/drawing/2014/main" id="{FD62CD37-38C8-17AB-B927-C3BF379B68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rot="5400000" flipH="1">
            <a:off x="5125221" y="-5142998"/>
            <a:ext cx="1941558" cy="12192001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DA6B6-7034-C2CD-C14E-218DD288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8" y="160021"/>
            <a:ext cx="11489191" cy="793892"/>
          </a:xfrm>
        </p:spPr>
        <p:txBody>
          <a:bodyPr>
            <a:normAutofit fontScale="90000"/>
          </a:bodyPr>
          <a:lstStyle/>
          <a:p>
            <a:pPr marL="270510" marR="441325">
              <a:lnSpc>
                <a:spcPct val="107000"/>
              </a:lnSpc>
              <a:spcAft>
                <a:spcPts val="800"/>
              </a:spcAft>
            </a:pPr>
            <a:r>
              <a:rPr lang="en-GB" sz="3600" b="1" kern="1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Adulthood Violence </a:t>
            </a:r>
            <a:r>
              <a:rPr lang="en-GB" sz="3600" b="1" kern="10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3600" b="1" kern="1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ictimisation across Merseyside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45C26-E1DF-9305-F171-4E5CE5B34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8" y="1156024"/>
            <a:ext cx="4440991" cy="4362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Any violence victimisation since the age of 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7723D1-D98B-1009-69A2-B794315F3D69}"/>
              </a:ext>
            </a:extLst>
          </p:cNvPr>
          <p:cNvGrpSpPr/>
          <p:nvPr/>
        </p:nvGrpSpPr>
        <p:grpSpPr>
          <a:xfrm>
            <a:off x="4822129" y="1836418"/>
            <a:ext cx="1972875" cy="1442137"/>
            <a:chOff x="-2480458" y="5051439"/>
            <a:chExt cx="2733772" cy="15616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062E49-47CA-9468-FE1B-6D57EA8C3FA0}"/>
                </a:ext>
              </a:extLst>
            </p:cNvPr>
            <p:cNvSpPr/>
            <p:nvPr/>
          </p:nvSpPr>
          <p:spPr>
            <a:xfrm>
              <a:off x="-2480458" y="5051439"/>
              <a:ext cx="2733772" cy="7808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Merseyside</a:t>
              </a: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E5C23820-352E-978D-7D4D-9400D2136E82}"/>
                </a:ext>
              </a:extLst>
            </p:cNvPr>
            <p:cNvSpPr/>
            <p:nvPr/>
          </p:nvSpPr>
          <p:spPr>
            <a:xfrm>
              <a:off x="-2366320" y="5583095"/>
              <a:ext cx="2524250" cy="1030015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32.9%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576788B-C625-8D20-A1B1-3F0749DFC9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53" y="1994628"/>
            <a:ext cx="1349895" cy="126873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B84398-74F9-EB79-A5DB-F45142F86FF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60" y="5231834"/>
            <a:ext cx="879048" cy="879048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5A7B98-8A6F-37B7-EE39-AD74F32DDF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060" y="5223750"/>
            <a:ext cx="879048" cy="926700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173D354-F9B6-B927-159D-A3409AB4448A}"/>
              </a:ext>
            </a:extLst>
          </p:cNvPr>
          <p:cNvSpPr/>
          <p:nvPr/>
        </p:nvSpPr>
        <p:spPr>
          <a:xfrm>
            <a:off x="0" y="3739729"/>
            <a:ext cx="3154680" cy="3690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Across Merseyside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B7F3243-B194-5463-7486-7C414D65C7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65" y="5235277"/>
            <a:ext cx="1177290" cy="933450"/>
          </a:xfrm>
          <a:prstGeom prst="rect">
            <a:avLst/>
          </a:prstGeom>
          <a:noFill/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EA80FF2-7995-01C1-D9B5-7C8E04599565}"/>
              </a:ext>
            </a:extLst>
          </p:cNvPr>
          <p:cNvSpPr/>
          <p:nvPr/>
        </p:nvSpPr>
        <p:spPr>
          <a:xfrm>
            <a:off x="5130165" y="4300514"/>
            <a:ext cx="1931669" cy="8452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Any intimate partner violence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D7EA41-7230-9433-6E35-F6F7EDDC69CF}"/>
              </a:ext>
            </a:extLst>
          </p:cNvPr>
          <p:cNvSpPr/>
          <p:nvPr/>
        </p:nvSpPr>
        <p:spPr>
          <a:xfrm>
            <a:off x="1693714" y="4279079"/>
            <a:ext cx="1931669" cy="8452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Any sexual assault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20FFBC-B2B6-76EF-AE20-FE928A250332}"/>
              </a:ext>
            </a:extLst>
          </p:cNvPr>
          <p:cNvSpPr/>
          <p:nvPr/>
        </p:nvSpPr>
        <p:spPr>
          <a:xfrm>
            <a:off x="8721693" y="4292430"/>
            <a:ext cx="1776593" cy="8452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Any night-time economy violence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80CDA96-F72A-F829-F0AD-1131BF12700D}"/>
              </a:ext>
            </a:extLst>
          </p:cNvPr>
          <p:cNvSpPr/>
          <p:nvPr/>
        </p:nvSpPr>
        <p:spPr>
          <a:xfrm>
            <a:off x="8893240" y="6082578"/>
            <a:ext cx="1341856" cy="59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</a:rPr>
              <a:t>10.6%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CB2C7C-2F04-6EB6-9BE8-16ABBDB76A5B}"/>
              </a:ext>
            </a:extLst>
          </p:cNvPr>
          <p:cNvSpPr/>
          <p:nvPr/>
        </p:nvSpPr>
        <p:spPr>
          <a:xfrm>
            <a:off x="1902498" y="6089447"/>
            <a:ext cx="1341856" cy="59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</a:rPr>
              <a:t>11.1%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A60FCBE-E6DF-693E-E0D1-4167A737BE37}"/>
              </a:ext>
            </a:extLst>
          </p:cNvPr>
          <p:cNvSpPr/>
          <p:nvPr/>
        </p:nvSpPr>
        <p:spPr>
          <a:xfrm>
            <a:off x="5438049" y="6110882"/>
            <a:ext cx="1341856" cy="59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</a:rPr>
              <a:t>11.0%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07BFC8-FDA2-4FDE-46EE-BCDBD45A2893}"/>
              </a:ext>
            </a:extLst>
          </p:cNvPr>
          <p:cNvSpPr txBox="1"/>
          <p:nvPr/>
        </p:nvSpPr>
        <p:spPr>
          <a:xfrm>
            <a:off x="7473198" y="2372821"/>
            <a:ext cx="26243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4.5% in past 12 months</a:t>
            </a:r>
          </a:p>
        </p:txBody>
      </p:sp>
    </p:spTree>
    <p:extLst>
      <p:ext uri="{BB962C8B-B14F-4D97-AF65-F5344CB8AC3E}">
        <p14:creationId xmlns:p14="http://schemas.microsoft.com/office/powerpoint/2010/main" val="33283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animBg="1"/>
      <p:bldP spid="35" grpId="0" animBg="1"/>
      <p:bldP spid="36" grpId="0" animBg="1"/>
      <p:bldP spid="37" grpId="0" animBg="1"/>
      <p:bldP spid="43" grpId="0"/>
      <p:bldP spid="44" grpId="0"/>
      <p:bldP spid="46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B949709E-9291-ADC6-25EA-614A0F9F88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flipH="1">
            <a:off x="-3" y="0"/>
            <a:ext cx="13033831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0EA5E034-436A-E185-A602-B002E3D756E5}"/>
              </a:ext>
            </a:extLst>
          </p:cNvPr>
          <p:cNvGrpSpPr/>
          <p:nvPr/>
        </p:nvGrpSpPr>
        <p:grpSpPr>
          <a:xfrm>
            <a:off x="527131" y="372471"/>
            <a:ext cx="3763882" cy="2906133"/>
            <a:chOff x="-5850" y="0"/>
            <a:chExt cx="2170451" cy="2128477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C92FDD6B-4259-0B9A-9837-69D5AE5BBAA5}"/>
                </a:ext>
              </a:extLst>
            </p:cNvPr>
            <p:cNvGrpSpPr/>
            <p:nvPr/>
          </p:nvGrpSpPr>
          <p:grpSpPr>
            <a:xfrm>
              <a:off x="5531" y="538930"/>
              <a:ext cx="909955" cy="416163"/>
              <a:chOff x="0" y="0"/>
              <a:chExt cx="915411" cy="416163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CCA0E1B6-0C3D-B634-2EB7-EE9A7AA0E4C4}"/>
                  </a:ext>
                </a:extLst>
              </p:cNvPr>
              <p:cNvCxnSpPr/>
              <p:nvPr/>
            </p:nvCxnSpPr>
            <p:spPr>
              <a:xfrm>
                <a:off x="0" y="0"/>
                <a:ext cx="915411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29F5B9C1-0576-762B-977D-3D01D554D803}"/>
                  </a:ext>
                </a:extLst>
              </p:cNvPr>
              <p:cNvCxnSpPr/>
              <p:nvPr/>
            </p:nvCxnSpPr>
            <p:spPr>
              <a:xfrm flipH="1">
                <a:off x="914400" y="0"/>
                <a:ext cx="35" cy="41616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D6B14758-EA0A-B76F-75B8-62C110A293E9}"/>
                </a:ext>
              </a:extLst>
            </p:cNvPr>
            <p:cNvGrpSpPr/>
            <p:nvPr/>
          </p:nvGrpSpPr>
          <p:grpSpPr>
            <a:xfrm>
              <a:off x="-5850" y="0"/>
              <a:ext cx="2170451" cy="2128477"/>
              <a:chOff x="-2425" y="0"/>
              <a:chExt cx="2170451" cy="2128477"/>
            </a:xfrm>
          </p:grpSpPr>
          <p:sp>
            <p:nvSpPr>
              <p:cNvPr id="201" name="Text Box 14">
                <a:extLst>
                  <a:ext uri="{FF2B5EF4-FFF2-40B4-BE49-F238E27FC236}">
                    <a16:creationId xmlns:a16="http://schemas.microsoft.com/office/drawing/2014/main" id="{52285058-9191-C5D9-28E0-7D422C55E29F}"/>
                  </a:ext>
                </a:extLst>
              </p:cNvPr>
              <p:cNvSpPr txBox="1"/>
              <p:nvPr/>
            </p:nvSpPr>
            <p:spPr>
              <a:xfrm>
                <a:off x="600439" y="74753"/>
                <a:ext cx="1286189" cy="4555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Physical violence</a:t>
                </a:r>
                <a:endParaRPr lang="en-GB" sz="1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95C0E415-02B1-933E-94BB-FA0BFBB71DF9}"/>
                  </a:ext>
                </a:extLst>
              </p:cNvPr>
              <p:cNvGrpSpPr/>
              <p:nvPr/>
            </p:nvGrpSpPr>
            <p:grpSpPr>
              <a:xfrm>
                <a:off x="-2425" y="0"/>
                <a:ext cx="2170451" cy="2128477"/>
                <a:chOff x="-2425" y="0"/>
                <a:chExt cx="2170451" cy="2128477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FA4B8DC3-7F09-F3D9-38ED-CFF7C0660E51}"/>
                    </a:ext>
                  </a:extLst>
                </p:cNvPr>
                <p:cNvGrpSpPr/>
                <p:nvPr/>
              </p:nvGrpSpPr>
              <p:grpSpPr>
                <a:xfrm>
                  <a:off x="919931" y="1342718"/>
                  <a:ext cx="1138210" cy="294188"/>
                  <a:chOff x="0" y="0"/>
                  <a:chExt cx="1138210" cy="294188"/>
                </a:xfrm>
              </p:grpSpPr>
              <p:pic>
                <p:nvPicPr>
                  <p:cNvPr id="231" name="Picture 230">
                    <a:extLst>
                      <a:ext uri="{FF2B5EF4-FFF2-40B4-BE49-F238E27FC236}">
                        <a16:creationId xmlns:a16="http://schemas.microsoft.com/office/drawing/2014/main" id="{5A3C8822-BD88-5729-0E1F-DB068AA640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14630" cy="290830"/>
                  </a:xfrm>
                  <a:prstGeom prst="rect">
                    <a:avLst/>
                  </a:prstGeom>
                </p:spPr>
              </p:pic>
              <p:sp>
                <p:nvSpPr>
                  <p:cNvPr id="232" name="Text Box 28">
                    <a:extLst>
                      <a:ext uri="{FF2B5EF4-FFF2-40B4-BE49-F238E27FC236}">
                        <a16:creationId xmlns:a16="http://schemas.microsoft.com/office/drawing/2014/main" id="{5455EEE1-A562-45C1-C194-6FE7A9F383BE}"/>
                      </a:ext>
                    </a:extLst>
                  </p:cNvPr>
                  <p:cNvSpPr txBox="1"/>
                  <p:nvPr/>
                </p:nvSpPr>
                <p:spPr>
                  <a:xfrm>
                    <a:off x="243348" y="22122"/>
                    <a:ext cx="894862" cy="27206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36000" rIns="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GB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rPr>
                      <a:t>At home </a:t>
                    </a:r>
                    <a:r>
                      <a:rPr lang="en-GB" sz="1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rPr>
                      <a:t>35.0%</a:t>
                    </a:r>
                    <a:endParaRPr lang="en-GB" sz="140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endParaRPr>
                  </a:p>
                  <a:p>
                    <a:r>
                      <a:rPr lang="en-GB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rPr>
                      <a:t> </a:t>
                    </a:r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61F4C735-A908-323B-D4E2-30DDBFD6ED8D}"/>
                    </a:ext>
                  </a:extLst>
                </p:cNvPr>
                <p:cNvGrpSpPr/>
                <p:nvPr/>
              </p:nvGrpSpPr>
              <p:grpSpPr>
                <a:xfrm>
                  <a:off x="-2425" y="0"/>
                  <a:ext cx="2170451" cy="2128477"/>
                  <a:chOff x="-2425" y="0"/>
                  <a:chExt cx="2170451" cy="2128477"/>
                </a:xfrm>
              </p:grpSpPr>
              <p:pic>
                <p:nvPicPr>
                  <p:cNvPr id="205" name="Picture 204">
                    <a:extLst>
                      <a:ext uri="{FF2B5EF4-FFF2-40B4-BE49-F238E27FC236}">
                        <a16:creationId xmlns:a16="http://schemas.microsoft.com/office/drawing/2014/main" id="{08FFEF65-B54A-AFD8-376C-FE86A27268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8605" y="1971"/>
                    <a:ext cx="433070" cy="433070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C89FA9D8-3F66-6C04-50BF-B5919A11EE98}"/>
                      </a:ext>
                    </a:extLst>
                  </p:cNvPr>
                  <p:cNvGrpSpPr/>
                  <p:nvPr/>
                </p:nvGrpSpPr>
                <p:grpSpPr>
                  <a:xfrm>
                    <a:off x="-2425" y="0"/>
                    <a:ext cx="2170451" cy="2128477"/>
                    <a:chOff x="-5850" y="0"/>
                    <a:chExt cx="2170451" cy="2128477"/>
                  </a:xfrm>
                </p:grpSpPr>
                <p:grpSp>
                  <p:nvGrpSpPr>
                    <p:cNvPr id="214" name="Group 213">
                      <a:extLst>
                        <a:ext uri="{FF2B5EF4-FFF2-40B4-BE49-F238E27FC236}">
                          <a16:creationId xmlns:a16="http://schemas.microsoft.com/office/drawing/2014/main" id="{966AE728-E514-9771-83C5-8D20BEAFF8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5850" y="0"/>
                      <a:ext cx="2170451" cy="2128477"/>
                      <a:chOff x="-5850" y="0"/>
                      <a:chExt cx="2170451" cy="2128477"/>
                    </a:xfrm>
                  </p:grpSpPr>
                  <p:sp>
                    <p:nvSpPr>
                      <p:cNvPr id="220" name="Rectangle: Rounded Corners 219">
                        <a:extLst>
                          <a:ext uri="{FF2B5EF4-FFF2-40B4-BE49-F238E27FC236}">
                            <a16:creationId xmlns:a16="http://schemas.microsoft.com/office/drawing/2014/main" id="{7FCF0F87-8A04-F6AA-6A3D-A515DAB1E1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2051637" cy="2128477"/>
                      </a:xfrm>
                      <a:prstGeom prst="roundRect">
                        <a:avLst/>
                      </a:prstGeom>
                      <a:noFill/>
                      <a:ln w="28575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grpSp>
                    <p:nvGrpSpPr>
                      <p:cNvPr id="221" name="Group 220">
                        <a:extLst>
                          <a:ext uri="{FF2B5EF4-FFF2-40B4-BE49-F238E27FC236}">
                            <a16:creationId xmlns:a16="http://schemas.microsoft.com/office/drawing/2014/main" id="{29BB6B8B-E5DB-1C3B-D735-382A4073AE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5850" y="513773"/>
                        <a:ext cx="2170451" cy="1472166"/>
                        <a:chOff x="-48273" y="294618"/>
                        <a:chExt cx="2170451" cy="1472166"/>
                      </a:xfrm>
                    </p:grpSpPr>
                    <p:grpSp>
                      <p:nvGrpSpPr>
                        <p:cNvPr id="222" name="Group 221">
                          <a:extLst>
                            <a:ext uri="{FF2B5EF4-FFF2-40B4-BE49-F238E27FC236}">
                              <a16:creationId xmlns:a16="http://schemas.microsoft.com/office/drawing/2014/main" id="{68F0DDF5-3F48-4702-03F1-0CD716157A0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48273" y="294618"/>
                          <a:ext cx="2170451" cy="475411"/>
                          <a:chOff x="-171217" y="294618"/>
                          <a:chExt cx="2170451" cy="475411"/>
                        </a:xfrm>
                      </p:grpSpPr>
                      <p:sp>
                        <p:nvSpPr>
                          <p:cNvPr id="227" name="Text Box 11">
                            <a:extLst>
                              <a:ext uri="{FF2B5EF4-FFF2-40B4-BE49-F238E27FC236}">
                                <a16:creationId xmlns:a16="http://schemas.microsoft.com/office/drawing/2014/main" id="{1201FB7B-9C74-238A-E3D3-F06CE561F7F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-171217" y="294618"/>
                            <a:ext cx="918796" cy="475411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36000" tIns="36000" rIns="3600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GB" sz="1200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Since age 18 years </a:t>
                            </a:r>
                            <a:r>
                              <a:rPr lang="en-GB" b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23.9%</a:t>
                            </a:r>
                          </a:p>
                          <a:p>
                            <a:pPr algn="ctr"/>
                            <a:r>
                              <a:rPr lang="en-GB" sz="1400" b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 </a:t>
                            </a:r>
                            <a:endPara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endParaRPr>
                          </a:p>
                        </p:txBody>
                      </p:sp>
                      <p:pic>
                        <p:nvPicPr>
                          <p:cNvPr id="228" name="Graphic 15" descr="Man and woman with solid fill">
                            <a:extLst>
                              <a:ext uri="{FF2B5EF4-FFF2-40B4-BE49-F238E27FC236}">
                                <a16:creationId xmlns:a16="http://schemas.microsoft.com/office/drawing/2014/main" id="{55F2849C-ADB9-CB60-A5CE-7CAE0F1DAAE8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duotone>
                              <a:schemeClr val="accent5">
                                <a:shade val="45000"/>
                                <a:satMod val="135000"/>
                              </a:schemeClr>
                              <a:prstClr val="white"/>
                            </a:duoton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  <a:ext uri="{96DAC541-7B7A-43D3-8B79-37D633B846F1}">
                                <asvg:svgBlip xmlns:asvg="http://schemas.microsoft.com/office/drawing/2016/SVG/main" r:embed="rId7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069470" y="421395"/>
                            <a:ext cx="400662" cy="314960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229" name="Text Box 16">
                            <a:extLst>
                              <a:ext uri="{FF2B5EF4-FFF2-40B4-BE49-F238E27FC236}">
                                <a16:creationId xmlns:a16="http://schemas.microsoft.com/office/drawing/2014/main" id="{77F53E17-0973-0CD1-C0F9-46553128732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385430" y="329253"/>
                            <a:ext cx="613804" cy="43799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r>
                              <a:rPr lang="en-GB" sz="1400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Female</a:t>
                            </a:r>
                          </a:p>
                          <a:p>
                            <a:r>
                              <a:rPr lang="en-GB" sz="1400" b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19.9%</a:t>
                            </a:r>
                            <a:endPara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" name="Text Box 16">
                            <a:extLst>
                              <a:ext uri="{FF2B5EF4-FFF2-40B4-BE49-F238E27FC236}">
                                <a16:creationId xmlns:a16="http://schemas.microsoft.com/office/drawing/2014/main" id="{04D81562-5BAB-20C7-F926-6B3DA157565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31647" y="332176"/>
                            <a:ext cx="720090" cy="43751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r"/>
                            <a:r>
                              <a:rPr lang="en-GB" sz="1400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Male</a:t>
                            </a:r>
                          </a:p>
                          <a:p>
                            <a:pPr algn="r"/>
                            <a:r>
                              <a:rPr lang="en-GB" sz="1400" b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28.3%</a:t>
                            </a:r>
                            <a:endPara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23" name="Text Box 17">
                          <a:extLst>
                            <a:ext uri="{FF2B5EF4-FFF2-40B4-BE49-F238E27FC236}">
                              <a16:creationId xmlns:a16="http://schemas.microsoft.com/office/drawing/2014/main" id="{C5BCA6CF-EB3C-475D-0A23-7317B19E1FA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049" y="1089862"/>
                          <a:ext cx="815547" cy="33020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0" tIns="0" rIns="0" bIns="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Location of victimisation</a:t>
                          </a:r>
                          <a:r>
                            <a:rPr lang="en-GB" sz="1400" baseline="300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  <p:grpSp>
                      <p:nvGrpSpPr>
                        <p:cNvPr id="224" name="Group 223">
                          <a:extLst>
                            <a:ext uri="{FF2B5EF4-FFF2-40B4-BE49-F238E27FC236}">
                              <a16:creationId xmlns:a16="http://schemas.microsoft.com/office/drawing/2014/main" id="{B681D137-A08A-F24E-6218-04BD6C74C79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752804"/>
                          <a:ext cx="960504" cy="1013980"/>
                          <a:chOff x="0" y="-30967"/>
                          <a:chExt cx="960504" cy="1013980"/>
                        </a:xfrm>
                      </p:grpSpPr>
                      <p:sp>
                        <p:nvSpPr>
                          <p:cNvPr id="225" name="Text Box 17">
                            <a:extLst>
                              <a:ext uri="{FF2B5EF4-FFF2-40B4-BE49-F238E27FC236}">
                                <a16:creationId xmlns:a16="http://schemas.microsoft.com/office/drawing/2014/main" id="{FC49AAE6-3709-CFEB-02FD-213AEDC43D1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0" y="-30967"/>
                            <a:ext cx="960504" cy="33020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r>
                              <a:rPr lang="en-GB" sz="14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Relationship to the perpetrator</a:t>
                            </a:r>
                            <a:r>
                              <a:rPr lang="en-GB" sz="1400" baseline="300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1</a:t>
                            </a:r>
                            <a:endParaRPr lang="en-GB" sz="14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" name="Text Box 17">
                            <a:extLst>
                              <a:ext uri="{FF2B5EF4-FFF2-40B4-BE49-F238E27FC236}">
                                <a16:creationId xmlns:a16="http://schemas.microsoft.com/office/drawing/2014/main" id="{67C62EF0-6BAE-252A-5B22-15AAEAC0F77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3053" y="652813"/>
                            <a:ext cx="847469" cy="33020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r>
                              <a:rPr lang="en-GB" sz="1400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Reporting of victimisation</a:t>
                            </a:r>
                            <a:r>
                              <a:rPr lang="en-GB" sz="1400" baseline="30000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1</a:t>
                            </a:r>
                            <a:endPara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15" name="Group 214">
                      <a:extLst>
                        <a:ext uri="{FF2B5EF4-FFF2-40B4-BE49-F238E27FC236}">
                          <a16:creationId xmlns:a16="http://schemas.microsoft.com/office/drawing/2014/main" id="{953916FF-5D16-8A29-E523-0F0788274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7" y="955508"/>
                      <a:ext cx="2057463" cy="1172043"/>
                      <a:chOff x="0" y="0"/>
                      <a:chExt cx="2057463" cy="1172043"/>
                    </a:xfrm>
                  </p:grpSpPr>
                  <p:cxnSp>
                    <p:nvCxnSpPr>
                      <p:cNvPr id="216" name="Straight Connector 215">
                        <a:extLst>
                          <a:ext uri="{FF2B5EF4-FFF2-40B4-BE49-F238E27FC236}">
                            <a16:creationId xmlns:a16="http://schemas.microsoft.com/office/drawing/2014/main" id="{8764F2A5-3C79-C8A5-B196-5BC067D3E38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9314" y="358967"/>
                        <a:ext cx="2038149" cy="2406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" name="Straight Connector 216">
                        <a:extLst>
                          <a:ext uri="{FF2B5EF4-FFF2-40B4-BE49-F238E27FC236}">
                            <a16:creationId xmlns:a16="http://schemas.microsoft.com/office/drawing/2014/main" id="{E01E4504-8409-17F4-1659-41E60CC40E9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0" y="700238"/>
                        <a:ext cx="2048599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Straight Connector 217">
                        <a:extLst>
                          <a:ext uri="{FF2B5EF4-FFF2-40B4-BE49-F238E27FC236}">
                            <a16:creationId xmlns:a16="http://schemas.microsoft.com/office/drawing/2014/main" id="{8C8B4D29-9743-B70D-DAA6-FB27FED0818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13249" y="0"/>
                        <a:ext cx="0" cy="117204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" name="Straight Connector 218">
                        <a:extLst>
                          <a:ext uri="{FF2B5EF4-FFF2-40B4-BE49-F238E27FC236}">
                            <a16:creationId xmlns:a16="http://schemas.microsoft.com/office/drawing/2014/main" id="{D9686149-17D2-FF80-05C6-F7C4ADCFD61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0" y="0"/>
                        <a:ext cx="2037715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0F228BCF-4753-3293-C19E-58C7781D7463}"/>
                      </a:ext>
                    </a:extLst>
                  </p:cNvPr>
                  <p:cNvGrpSpPr/>
                  <p:nvPr/>
                </p:nvGrpSpPr>
                <p:grpSpPr>
                  <a:xfrm>
                    <a:off x="916370" y="968922"/>
                    <a:ext cx="1173529" cy="304165"/>
                    <a:chOff x="0" y="0"/>
                    <a:chExt cx="1173529" cy="304165"/>
                  </a:xfrm>
                </p:grpSpPr>
                <p:pic>
                  <p:nvPicPr>
                    <p:cNvPr id="212" name="Picture 211">
                      <a:extLst>
                        <a:ext uri="{FF2B5EF4-FFF2-40B4-BE49-F238E27FC236}">
                          <a16:creationId xmlns:a16="http://schemas.microsoft.com/office/drawing/2014/main" id="{15B955E4-BAF5-4161-D3E6-A41141B5A81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0" y="0"/>
                      <a:ext cx="238125" cy="304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13" name="Text Box 28">
                      <a:extLst>
                        <a:ext uri="{FF2B5EF4-FFF2-40B4-BE49-F238E27FC236}">
                          <a16:creationId xmlns:a16="http://schemas.microsoft.com/office/drawing/2014/main" id="{54A876FA-3431-07CE-260E-C7CD5F01C5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7650" y="28575"/>
                      <a:ext cx="925879" cy="27206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0" tIns="36000" rIns="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Stranger 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51.5%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516BA813-37D0-9AD5-072F-F90D9C9C1EC0}"/>
                      </a:ext>
                    </a:extLst>
                  </p:cNvPr>
                  <p:cNvGrpSpPr/>
                  <p:nvPr/>
                </p:nvGrpSpPr>
                <p:grpSpPr>
                  <a:xfrm>
                    <a:off x="926881" y="1641584"/>
                    <a:ext cx="1104191" cy="415332"/>
                    <a:chOff x="0" y="0"/>
                    <a:chExt cx="1104191" cy="415332"/>
                  </a:xfrm>
                </p:grpSpPr>
                <p:pic>
                  <p:nvPicPr>
                    <p:cNvPr id="209" name="Picture 208">
                      <a:extLst>
                        <a:ext uri="{FF2B5EF4-FFF2-40B4-BE49-F238E27FC236}">
                          <a16:creationId xmlns:a16="http://schemas.microsoft.com/office/drawing/2014/main" id="{D63E6849-AFF3-A81A-36FA-BED4EEF072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0" y="43337"/>
                      <a:ext cx="240665" cy="29908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10" name="Text Box 28">
                      <a:extLst>
                        <a:ext uri="{FF2B5EF4-FFF2-40B4-BE49-F238E27FC236}">
                          <a16:creationId xmlns:a16="http://schemas.microsoft.com/office/drawing/2014/main" id="{C84C67C4-0981-E1D1-32C0-C8BDBBF7DC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2684" y="0"/>
                      <a:ext cx="458875" cy="41533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0" tIns="36000" rIns="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Family/</a:t>
                      </a:r>
                    </a:p>
                    <a:p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friend</a:t>
                      </a:r>
                    </a:p>
                    <a:p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211" name="Text Box 28">
                      <a:extLst>
                        <a:ext uri="{FF2B5EF4-FFF2-40B4-BE49-F238E27FC236}">
                          <a16:creationId xmlns:a16="http://schemas.microsoft.com/office/drawing/2014/main" id="{25E43121-3CB4-5246-5684-6902ADD330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5388" y="43337"/>
                      <a:ext cx="358803" cy="27206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0" tIns="36000" rIns="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en-GB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42.8%</a:t>
                      </a:r>
                      <a:endParaRPr lang="en-GB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en-GB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5EB050C-B1C2-28AF-4E42-407C99F49DD3}"/>
              </a:ext>
            </a:extLst>
          </p:cNvPr>
          <p:cNvGrpSpPr/>
          <p:nvPr/>
        </p:nvGrpSpPr>
        <p:grpSpPr>
          <a:xfrm>
            <a:off x="4510160" y="376990"/>
            <a:ext cx="3792195" cy="2906136"/>
            <a:chOff x="0" y="0"/>
            <a:chExt cx="2186777" cy="2127885"/>
          </a:xfrm>
        </p:grpSpPr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C83FFFA2-1528-302E-04CC-2A8E829D0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53" y="65033"/>
              <a:ext cx="476250" cy="448310"/>
            </a:xfrm>
            <a:prstGeom prst="rect">
              <a:avLst/>
            </a:prstGeom>
            <a:noFill/>
          </p:spPr>
        </p:pic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8E1EECC-6382-4D65-1A61-E63D45CFC3BF}"/>
                </a:ext>
              </a:extLst>
            </p:cNvPr>
            <p:cNvGrpSpPr/>
            <p:nvPr/>
          </p:nvGrpSpPr>
          <p:grpSpPr>
            <a:xfrm>
              <a:off x="0" y="0"/>
              <a:ext cx="2186777" cy="2127885"/>
              <a:chOff x="0" y="0"/>
              <a:chExt cx="2157642" cy="2127885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EDEA9FD2-90B2-8CA3-5850-B452E447FEEE}"/>
                  </a:ext>
                </a:extLst>
              </p:cNvPr>
              <p:cNvGrpSpPr/>
              <p:nvPr/>
            </p:nvGrpSpPr>
            <p:grpSpPr>
              <a:xfrm>
                <a:off x="1046" y="533609"/>
                <a:ext cx="915411" cy="416163"/>
                <a:chOff x="0" y="0"/>
                <a:chExt cx="915411" cy="416163"/>
              </a:xfrm>
            </p:grpSpPr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541D8F45-B9BC-7DF1-45EE-77772AD52525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915411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8DF4A983-A13F-DFD0-7CAF-469E0E7AEFAD}"/>
                    </a:ext>
                  </a:extLst>
                </p:cNvPr>
                <p:cNvCxnSpPr/>
                <p:nvPr/>
              </p:nvCxnSpPr>
              <p:spPr>
                <a:xfrm flipH="1">
                  <a:off x="914400" y="0"/>
                  <a:ext cx="35" cy="416163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2BF60B5E-BEEF-4355-5F58-EAF2A73B743F}"/>
                  </a:ext>
                </a:extLst>
              </p:cNvPr>
              <p:cNvGrpSpPr/>
              <p:nvPr/>
            </p:nvGrpSpPr>
            <p:grpSpPr>
              <a:xfrm>
                <a:off x="0" y="0"/>
                <a:ext cx="2157642" cy="2127885"/>
                <a:chOff x="0" y="0"/>
                <a:chExt cx="2158143" cy="2128477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8D065BBC-6AE5-FD71-CD6E-BABDD5402C6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158143" cy="2128477"/>
                  <a:chOff x="0" y="0"/>
                  <a:chExt cx="2158143" cy="2128477"/>
                </a:xfrm>
              </p:grpSpPr>
              <p:sp>
                <p:nvSpPr>
                  <p:cNvPr id="186" name="Rectangle: Rounded Corners 185">
                    <a:extLst>
                      <a:ext uri="{FF2B5EF4-FFF2-40B4-BE49-F238E27FC236}">
                        <a16:creationId xmlns:a16="http://schemas.microsoft.com/office/drawing/2014/main" id="{D14ED360-AF96-6B10-9E4E-E8751D7B9E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2051637" cy="2128477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87" name="Group 186">
                    <a:extLst>
                      <a:ext uri="{FF2B5EF4-FFF2-40B4-BE49-F238E27FC236}">
                        <a16:creationId xmlns:a16="http://schemas.microsoft.com/office/drawing/2014/main" id="{A08202CB-471B-4DC1-AE83-B00273CAEF6C}"/>
                      </a:ext>
                    </a:extLst>
                  </p:cNvPr>
                  <p:cNvGrpSpPr/>
                  <p:nvPr/>
                </p:nvGrpSpPr>
                <p:grpSpPr>
                  <a:xfrm>
                    <a:off x="2604" y="515164"/>
                    <a:ext cx="2155539" cy="1470775"/>
                    <a:chOff x="-39819" y="296009"/>
                    <a:chExt cx="2155539" cy="1470775"/>
                  </a:xfrm>
                </p:grpSpPr>
                <p:grpSp>
                  <p:nvGrpSpPr>
                    <p:cNvPr id="188" name="Group 187">
                      <a:extLst>
                        <a:ext uri="{FF2B5EF4-FFF2-40B4-BE49-F238E27FC236}">
                          <a16:creationId xmlns:a16="http://schemas.microsoft.com/office/drawing/2014/main" id="{E6861397-7103-BF33-AA34-10A2C5B6AE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9819" y="296009"/>
                      <a:ext cx="2155539" cy="481831"/>
                      <a:chOff x="-162763" y="296009"/>
                      <a:chExt cx="2155539" cy="481831"/>
                    </a:xfrm>
                  </p:grpSpPr>
                  <p:sp>
                    <p:nvSpPr>
                      <p:cNvPr id="193" name="Text Box 11">
                        <a:extLst>
                          <a:ext uri="{FF2B5EF4-FFF2-40B4-BE49-F238E27FC236}">
                            <a16:creationId xmlns:a16="http://schemas.microsoft.com/office/drawing/2014/main" id="{5E45E4B2-C352-81C7-92BA-C6EF562E490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62763" y="296009"/>
                        <a:ext cx="969263" cy="48183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36000" tIns="45720" rIns="7200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GB" sz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Since age 18 years </a:t>
                        </a:r>
                        <a:r>
                          <a:rPr lang="en-GB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9.4%</a:t>
                        </a:r>
                        <a:endPara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endParaRPr>
                      </a:p>
                      <a:p>
                        <a:r>
                          <a:rPr lang="en-GB" sz="14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 </a:t>
                        </a:r>
                        <a:endPara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endParaRPr>
                      </a:p>
                    </p:txBody>
                  </p:sp>
                  <p:pic>
                    <p:nvPicPr>
                      <p:cNvPr id="194" name="Graphic 15" descr="Man and woman with solid fill">
                        <a:extLst>
                          <a:ext uri="{FF2B5EF4-FFF2-40B4-BE49-F238E27FC236}">
                            <a16:creationId xmlns:a16="http://schemas.microsoft.com/office/drawing/2014/main" id="{A9825C6B-9D4A-12C7-8F11-5A3A8A7F8A3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duotone>
                          <a:schemeClr val="accent5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12114" y="414466"/>
                        <a:ext cx="406847" cy="31496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95" name="Text Box 16">
                        <a:extLst>
                          <a:ext uri="{FF2B5EF4-FFF2-40B4-BE49-F238E27FC236}">
                            <a16:creationId xmlns:a16="http://schemas.microsoft.com/office/drawing/2014/main" id="{3325D7C1-CD02-42B1-07A7-D110D04A198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15569" y="333407"/>
                        <a:ext cx="577207" cy="43799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36000" tIns="45720" rIns="3600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GB" sz="1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Female</a:t>
                        </a:r>
                      </a:p>
                      <a:p>
                        <a:r>
                          <a:rPr lang="en-GB" sz="14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13.3%</a:t>
                        </a:r>
                        <a:endParaRPr lang="en-GB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96" name="Text Box 16">
                        <a:extLst>
                          <a:ext uri="{FF2B5EF4-FFF2-40B4-BE49-F238E27FC236}">
                            <a16:creationId xmlns:a16="http://schemas.microsoft.com/office/drawing/2014/main" id="{9E261D55-149F-44EA-10E2-D155E7D527A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4895" y="334295"/>
                        <a:ext cx="562389" cy="43751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r"/>
                        <a:r>
                          <a:rPr lang="en-GB" sz="1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Male</a:t>
                        </a:r>
                      </a:p>
                      <a:p>
                        <a:pPr algn="r"/>
                        <a:r>
                          <a:rPr lang="en-GB" sz="14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5.3%</a:t>
                        </a:r>
                        <a:endParaRPr lang="en-GB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89" name="Text Box 17">
                      <a:extLst>
                        <a:ext uri="{FF2B5EF4-FFF2-40B4-BE49-F238E27FC236}">
                          <a16:creationId xmlns:a16="http://schemas.microsoft.com/office/drawing/2014/main" id="{B54C2574-2D9A-14D3-8B22-8C7DC14DC3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049" y="1089862"/>
                      <a:ext cx="960504" cy="3302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en-GB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of victimisation</a:t>
                      </a:r>
                      <a:r>
                        <a:rPr lang="en-GB" sz="140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GB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p:txBody>
                </p:sp>
                <p:grpSp>
                  <p:nvGrpSpPr>
                    <p:cNvPr id="190" name="Group 189">
                      <a:extLst>
                        <a:ext uri="{FF2B5EF4-FFF2-40B4-BE49-F238E27FC236}">
                          <a16:creationId xmlns:a16="http://schemas.microsoft.com/office/drawing/2014/main" id="{06254C9D-C5F1-7217-4D1D-7C0DB2DE2F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752804"/>
                      <a:ext cx="983557" cy="1013980"/>
                      <a:chOff x="0" y="-30967"/>
                      <a:chExt cx="983557" cy="1013980"/>
                    </a:xfrm>
                  </p:grpSpPr>
                  <p:sp>
                    <p:nvSpPr>
                      <p:cNvPr id="191" name="Text Box 17">
                        <a:extLst>
                          <a:ext uri="{FF2B5EF4-FFF2-40B4-BE49-F238E27FC236}">
                            <a16:creationId xmlns:a16="http://schemas.microsoft.com/office/drawing/2014/main" id="{5629C4AD-0C0A-46AF-7B00-1F3F6A82A7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30967"/>
                        <a:ext cx="960504" cy="3302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GB" sz="1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Relationship to the perpetrator</a:t>
                        </a:r>
                        <a:r>
                          <a:rPr lang="en-GB" sz="1400" baseline="30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1</a:t>
                        </a:r>
                        <a:endParaRPr lang="en-GB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92" name="Text Box 17">
                        <a:extLst>
                          <a:ext uri="{FF2B5EF4-FFF2-40B4-BE49-F238E27FC236}">
                            <a16:creationId xmlns:a16="http://schemas.microsoft.com/office/drawing/2014/main" id="{1382B4FE-A0B2-9DB9-24FF-128A262BCC2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053" y="652813"/>
                        <a:ext cx="960504" cy="3302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GB" sz="1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Reporting of victimisation</a:t>
                        </a:r>
                        <a:r>
                          <a:rPr lang="en-GB" sz="1400" baseline="30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1</a:t>
                        </a:r>
                        <a:endParaRPr lang="en-GB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758ACA11-800E-997D-B322-8CEDCD0CB482}"/>
                    </a:ext>
                  </a:extLst>
                </p:cNvPr>
                <p:cNvGrpSpPr/>
                <p:nvPr/>
              </p:nvGrpSpPr>
              <p:grpSpPr>
                <a:xfrm>
                  <a:off x="2607" y="955508"/>
                  <a:ext cx="2048599" cy="1172043"/>
                  <a:chOff x="0" y="0"/>
                  <a:chExt cx="2048599" cy="1172043"/>
                </a:xfrm>
              </p:grpSpPr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C8E66801-441A-535C-F8E2-B8893E1C5C01}"/>
                      </a:ext>
                    </a:extLst>
                  </p:cNvPr>
                  <p:cNvCxnSpPr/>
                  <p:nvPr/>
                </p:nvCxnSpPr>
                <p:spPr>
                  <a:xfrm>
                    <a:off x="0" y="341697"/>
                    <a:ext cx="2038149" cy="240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AF296A2-5B1E-88FF-9765-72E7EED241A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700238"/>
                    <a:ext cx="204859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F1404AEB-32BB-FF4D-5687-C2E4E24E069C}"/>
                      </a:ext>
                    </a:extLst>
                  </p:cNvPr>
                  <p:cNvCxnSpPr/>
                  <p:nvPr/>
                </p:nvCxnSpPr>
                <p:spPr>
                  <a:xfrm>
                    <a:off x="913249" y="0"/>
                    <a:ext cx="0" cy="117204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DEE957A3-1769-956D-ACE1-2E522123FE30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203771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A8CE9CDE-FF0C-7594-020E-4A03E6B16ABB}"/>
                </a:ext>
              </a:extLst>
            </p:cNvPr>
            <p:cNvGrpSpPr/>
            <p:nvPr/>
          </p:nvGrpSpPr>
          <p:grpSpPr>
            <a:xfrm>
              <a:off x="937391" y="1347295"/>
              <a:ext cx="1141441" cy="302888"/>
              <a:chOff x="0" y="0"/>
              <a:chExt cx="1141441" cy="302888"/>
            </a:xfrm>
          </p:grpSpPr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2CE6447E-3DC0-894A-33C1-7BBC1B6F7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14630" cy="290830"/>
              </a:xfrm>
              <a:prstGeom prst="rect">
                <a:avLst/>
              </a:prstGeom>
            </p:spPr>
          </p:pic>
          <p:sp>
            <p:nvSpPr>
              <p:cNvPr id="177" name="Text Box 28">
                <a:extLst>
                  <a:ext uri="{FF2B5EF4-FFF2-40B4-BE49-F238E27FC236}">
                    <a16:creationId xmlns:a16="http://schemas.microsoft.com/office/drawing/2014/main" id="{D3F2E4BD-7F3C-9F0D-D9B3-AC6001306519}"/>
                  </a:ext>
                </a:extLst>
              </p:cNvPr>
              <p:cNvSpPr txBox="1"/>
              <p:nvPr/>
            </p:nvSpPr>
            <p:spPr>
              <a:xfrm>
                <a:off x="246579" y="30822"/>
                <a:ext cx="894862" cy="2720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At home </a:t>
                </a:r>
                <a:r>
                  <a:rPr lang="en-GB" sz="1400" b="1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83.5%</a:t>
                </a:r>
                <a:endParaRPr lang="en-GB" sz="140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GB" sz="140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A3435A7B-531F-C167-BE10-BBA038BBA362}"/>
                </a:ext>
              </a:extLst>
            </p:cNvPr>
            <p:cNvGrpSpPr/>
            <p:nvPr/>
          </p:nvGrpSpPr>
          <p:grpSpPr>
            <a:xfrm>
              <a:off x="947902" y="1652095"/>
              <a:ext cx="1104191" cy="415332"/>
              <a:chOff x="0" y="0"/>
              <a:chExt cx="1104191" cy="415332"/>
            </a:xfrm>
          </p:grpSpPr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1441E87E-30CC-1E22-160F-7B4D256CA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3337"/>
                <a:ext cx="240665" cy="299085"/>
              </a:xfrm>
              <a:prstGeom prst="rect">
                <a:avLst/>
              </a:prstGeom>
            </p:spPr>
          </p:pic>
          <p:sp>
            <p:nvSpPr>
              <p:cNvPr id="174" name="Text Box 28">
                <a:extLst>
                  <a:ext uri="{FF2B5EF4-FFF2-40B4-BE49-F238E27FC236}">
                    <a16:creationId xmlns:a16="http://schemas.microsoft.com/office/drawing/2014/main" id="{ED380D9F-FA10-1F28-5439-CB11D33303E0}"/>
                  </a:ext>
                </a:extLst>
              </p:cNvPr>
              <p:cNvSpPr txBox="1"/>
              <p:nvPr/>
            </p:nvSpPr>
            <p:spPr>
              <a:xfrm>
                <a:off x="242684" y="0"/>
                <a:ext cx="458875" cy="4153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Family/</a:t>
                </a:r>
              </a:p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friend</a:t>
                </a:r>
              </a:p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75" name="Text Box 28">
                <a:extLst>
                  <a:ext uri="{FF2B5EF4-FFF2-40B4-BE49-F238E27FC236}">
                    <a16:creationId xmlns:a16="http://schemas.microsoft.com/office/drawing/2014/main" id="{C997DE81-3196-99B7-DA28-25A24DE815D9}"/>
                  </a:ext>
                </a:extLst>
              </p:cNvPr>
              <p:cNvSpPr txBox="1"/>
              <p:nvPr/>
            </p:nvSpPr>
            <p:spPr>
              <a:xfrm>
                <a:off x="745388" y="43337"/>
                <a:ext cx="358803" cy="2720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b="1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45.1%</a:t>
                </a:r>
                <a:endParaRPr lang="en-GB" sz="140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GB" sz="140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ECAF844-88AA-F126-47FA-A47EBC069FF8}"/>
                </a:ext>
              </a:extLst>
            </p:cNvPr>
            <p:cNvGrpSpPr/>
            <p:nvPr/>
          </p:nvGrpSpPr>
          <p:grpSpPr>
            <a:xfrm>
              <a:off x="916371" y="916371"/>
              <a:ext cx="1149913" cy="429031"/>
              <a:chOff x="0" y="0"/>
              <a:chExt cx="1149913" cy="429031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60D1CE4A-CF6F-5118-BC8C-66E175BD1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645"/>
                <a:ext cx="268605" cy="334645"/>
              </a:xfrm>
              <a:prstGeom prst="rect">
                <a:avLst/>
              </a:prstGeom>
            </p:spPr>
          </p:pic>
          <p:sp>
            <p:nvSpPr>
              <p:cNvPr id="171" name="Text Box 28">
                <a:extLst>
                  <a:ext uri="{FF2B5EF4-FFF2-40B4-BE49-F238E27FC236}">
                    <a16:creationId xmlns:a16="http://schemas.microsoft.com/office/drawing/2014/main" id="{D48FB6FF-4222-2D29-382C-D2B60B590050}"/>
                  </a:ext>
                </a:extLst>
              </p:cNvPr>
              <p:cNvSpPr txBox="1"/>
              <p:nvPr/>
            </p:nvSpPr>
            <p:spPr>
              <a:xfrm>
                <a:off x="226032" y="0"/>
                <a:ext cx="580709" cy="42903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Boyfriend/</a:t>
                </a:r>
              </a:p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girlfriend</a:t>
                </a:r>
              </a:p>
            </p:txBody>
          </p:sp>
          <p:sp>
            <p:nvSpPr>
              <p:cNvPr id="172" name="Text Box 28">
                <a:extLst>
                  <a:ext uri="{FF2B5EF4-FFF2-40B4-BE49-F238E27FC236}">
                    <a16:creationId xmlns:a16="http://schemas.microsoft.com/office/drawing/2014/main" id="{8B19D9B8-371D-C02A-6C8E-AF652C02E373}"/>
                  </a:ext>
                </a:extLst>
              </p:cNvPr>
              <p:cNvSpPr txBox="1"/>
              <p:nvPr/>
            </p:nvSpPr>
            <p:spPr>
              <a:xfrm>
                <a:off x="791110" y="71919"/>
                <a:ext cx="358803" cy="2720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b="1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22.8%</a:t>
                </a:r>
                <a:endParaRPr lang="en-GB" sz="140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GB" sz="140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48D50C7-202C-8909-F2BD-A1E8A52B4C1C}"/>
              </a:ext>
            </a:extLst>
          </p:cNvPr>
          <p:cNvGrpSpPr/>
          <p:nvPr/>
        </p:nvGrpSpPr>
        <p:grpSpPr>
          <a:xfrm>
            <a:off x="4751263" y="416181"/>
            <a:ext cx="3061482" cy="3916688"/>
            <a:chOff x="0" y="-2267591"/>
            <a:chExt cx="1765410" cy="2859543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D69AA30-70E8-4574-2D1E-5C73B6BC9110}"/>
                </a:ext>
              </a:extLst>
            </p:cNvPr>
            <p:cNvGrpSpPr/>
            <p:nvPr/>
          </p:nvGrpSpPr>
          <p:grpSpPr>
            <a:xfrm>
              <a:off x="0" y="0"/>
              <a:ext cx="440690" cy="499110"/>
              <a:chOff x="0" y="0"/>
              <a:chExt cx="440690" cy="499110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9F4CE5A2-B34B-61BD-2342-E153B72009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62" t="44314" r="31380" b="38526"/>
              <a:stretch/>
            </p:blipFill>
            <p:spPr bwMode="auto">
              <a:xfrm>
                <a:off x="0" y="0"/>
                <a:ext cx="440690" cy="4991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195434D-61B6-D26E-D616-3FC39892BA86}"/>
                  </a:ext>
                </a:extLst>
              </p:cNvPr>
              <p:cNvSpPr/>
              <p:nvPr/>
            </p:nvSpPr>
            <p:spPr>
              <a:xfrm>
                <a:off x="0" y="0"/>
                <a:ext cx="207034" cy="655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4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62" name="Text Box 14">
              <a:extLst>
                <a:ext uri="{FF2B5EF4-FFF2-40B4-BE49-F238E27FC236}">
                  <a16:creationId xmlns:a16="http://schemas.microsoft.com/office/drawing/2014/main" id="{001258EF-868D-9D29-E5BD-058A81848B33}"/>
                </a:ext>
              </a:extLst>
            </p:cNvPr>
            <p:cNvSpPr txBox="1"/>
            <p:nvPr/>
          </p:nvSpPr>
          <p:spPr>
            <a:xfrm>
              <a:off x="463386" y="-2267591"/>
              <a:ext cx="1286189" cy="455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Psychological abuse and coercive control</a:t>
              </a:r>
              <a:endParaRPr lang="en-GB" sz="1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5" name="Text Box 14">
              <a:extLst>
                <a:ext uri="{FF2B5EF4-FFF2-40B4-BE49-F238E27FC236}">
                  <a16:creationId xmlns:a16="http://schemas.microsoft.com/office/drawing/2014/main" id="{3D3E7F9F-3BC3-3FE0-E839-50F1DA0F3273}"/>
                </a:ext>
              </a:extLst>
            </p:cNvPr>
            <p:cNvSpPr txBox="1"/>
            <p:nvPr/>
          </p:nvSpPr>
          <p:spPr>
            <a:xfrm>
              <a:off x="479221" y="136427"/>
              <a:ext cx="1286189" cy="455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Indecent exposure</a:t>
              </a:r>
              <a:endParaRPr lang="en-GB" sz="1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C5124F0-9501-6839-C145-51DCC118A2AB}"/>
              </a:ext>
            </a:extLst>
          </p:cNvPr>
          <p:cNvGrpSpPr/>
          <p:nvPr/>
        </p:nvGrpSpPr>
        <p:grpSpPr>
          <a:xfrm>
            <a:off x="6348270" y="4792160"/>
            <a:ext cx="2035073" cy="416612"/>
            <a:chOff x="0" y="0"/>
            <a:chExt cx="1173529" cy="304165"/>
          </a:xfrm>
        </p:grpSpPr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113DD891-E86A-061D-5A74-94A31336B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8125" cy="304165"/>
            </a:xfrm>
            <a:prstGeom prst="rect">
              <a:avLst/>
            </a:prstGeom>
          </p:spPr>
        </p:pic>
        <p:sp>
          <p:nvSpPr>
            <p:cNvPr id="160" name="Text Box 28">
              <a:extLst>
                <a:ext uri="{FF2B5EF4-FFF2-40B4-BE49-F238E27FC236}">
                  <a16:creationId xmlns:a16="http://schemas.microsoft.com/office/drawing/2014/main" id="{0785B318-DD18-CABF-4980-C0D023431287}"/>
                </a:ext>
              </a:extLst>
            </p:cNvPr>
            <p:cNvSpPr txBox="1"/>
            <p:nvPr/>
          </p:nvSpPr>
          <p:spPr>
            <a:xfrm>
              <a:off x="247650" y="28575"/>
              <a:ext cx="925879" cy="27206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36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Stranger </a:t>
              </a:r>
              <a:r>
                <a:rPr lang="en-GB" sz="1400" b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7.4%</a:t>
              </a:r>
              <a:endParaRPr lang="en-GB" sz="1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r>
                <a:rPr lang="en-GB" sz="1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95" name="Text Box 14">
            <a:extLst>
              <a:ext uri="{FF2B5EF4-FFF2-40B4-BE49-F238E27FC236}">
                <a16:creationId xmlns:a16="http://schemas.microsoft.com/office/drawing/2014/main" id="{30D7CAC2-E919-5547-2664-CB6B4D539072}"/>
              </a:ext>
            </a:extLst>
          </p:cNvPr>
          <p:cNvSpPr txBox="1"/>
          <p:nvPr/>
        </p:nvSpPr>
        <p:spPr>
          <a:xfrm>
            <a:off x="1820953" y="3595321"/>
            <a:ext cx="2230442" cy="62392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Stalking and harassment</a:t>
            </a:r>
            <a:endParaRPr lang="en-GB" sz="140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2C8A98F4-6DE9-6838-F3B0-1784B61D18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34" y="3577401"/>
            <a:ext cx="889757" cy="562731"/>
          </a:xfrm>
          <a:prstGeom prst="rect">
            <a:avLst/>
          </a:prstGeom>
          <a:noFill/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01321B2C-554D-5C5B-6D5B-5BF8A0F410F8}"/>
              </a:ext>
            </a:extLst>
          </p:cNvPr>
          <p:cNvGrpSpPr/>
          <p:nvPr/>
        </p:nvGrpSpPr>
        <p:grpSpPr>
          <a:xfrm>
            <a:off x="529771" y="3478590"/>
            <a:ext cx="7914420" cy="2937698"/>
            <a:chOff x="1060" y="0"/>
            <a:chExt cx="4563867" cy="2144789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DAF4A35-825F-8C54-8AD5-BD2844706B72}"/>
                </a:ext>
              </a:extLst>
            </p:cNvPr>
            <p:cNvGrpSpPr/>
            <p:nvPr/>
          </p:nvGrpSpPr>
          <p:grpSpPr>
            <a:xfrm>
              <a:off x="1060" y="0"/>
              <a:ext cx="4392392" cy="2144789"/>
              <a:chOff x="1060" y="-29411"/>
              <a:chExt cx="4392392" cy="2144789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8FAA7E6F-9449-7C1A-1B12-A69F680F6F52}"/>
                  </a:ext>
                </a:extLst>
              </p:cNvPr>
              <p:cNvGrpSpPr/>
              <p:nvPr/>
            </p:nvGrpSpPr>
            <p:grpSpPr>
              <a:xfrm>
                <a:off x="1060" y="-29411"/>
                <a:ext cx="2258825" cy="2144789"/>
                <a:chOff x="1046" y="-29411"/>
                <a:chExt cx="2228730" cy="2144789"/>
              </a:xfrm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66C89F2C-4B5F-580B-9325-67A08CA1A67B}"/>
                    </a:ext>
                  </a:extLst>
                </p:cNvPr>
                <p:cNvGrpSpPr/>
                <p:nvPr/>
              </p:nvGrpSpPr>
              <p:grpSpPr>
                <a:xfrm>
                  <a:off x="1046" y="533609"/>
                  <a:ext cx="1005560" cy="416163"/>
                  <a:chOff x="0" y="0"/>
                  <a:chExt cx="1005560" cy="416163"/>
                </a:xfrm>
              </p:grpSpPr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7D2DE07D-C836-6241-6E0A-8DC2BE742D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0" y="0"/>
                    <a:ext cx="1005560" cy="13084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19085279-B381-6619-09E1-C61EE7497C9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14400" y="0"/>
                    <a:ext cx="35" cy="416163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4C737D22-1310-127B-5108-9F2283B71049}"/>
                    </a:ext>
                  </a:extLst>
                </p:cNvPr>
                <p:cNvGrpSpPr/>
                <p:nvPr/>
              </p:nvGrpSpPr>
              <p:grpSpPr>
                <a:xfrm>
                  <a:off x="2603" y="-29411"/>
                  <a:ext cx="2227173" cy="2144789"/>
                  <a:chOff x="2604" y="-29419"/>
                  <a:chExt cx="2227690" cy="2145385"/>
                </a:xfrm>
              </p:grpSpPr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A33E9170-E473-46DB-9515-780903D53C18}"/>
                      </a:ext>
                    </a:extLst>
                  </p:cNvPr>
                  <p:cNvGrpSpPr/>
                  <p:nvPr/>
                </p:nvGrpSpPr>
                <p:grpSpPr>
                  <a:xfrm>
                    <a:off x="2604" y="-29419"/>
                    <a:ext cx="2227690" cy="2128477"/>
                    <a:chOff x="2604" y="-29419"/>
                    <a:chExt cx="2227690" cy="2128477"/>
                  </a:xfrm>
                </p:grpSpPr>
                <p:sp>
                  <p:nvSpPr>
                    <p:cNvPr id="146" name="Rectangle: Rounded Corners 145">
                      <a:extLst>
                        <a:ext uri="{FF2B5EF4-FFF2-40B4-BE49-F238E27FC236}">
                          <a16:creationId xmlns:a16="http://schemas.microsoft.com/office/drawing/2014/main" id="{1D206441-3245-E338-00CE-498DD19504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5" y="-29419"/>
                      <a:ext cx="2051637" cy="2128477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147" name="Group 146">
                      <a:extLst>
                        <a:ext uri="{FF2B5EF4-FFF2-40B4-BE49-F238E27FC236}">
                          <a16:creationId xmlns:a16="http://schemas.microsoft.com/office/drawing/2014/main" id="{46AC1D3C-8C4C-3F3A-9CB0-4F8F1B26F7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4" y="539098"/>
                      <a:ext cx="2227690" cy="1508081"/>
                      <a:chOff x="-39819" y="319943"/>
                      <a:chExt cx="2227690" cy="1508081"/>
                    </a:xfrm>
                  </p:grpSpPr>
                  <p:grpSp>
                    <p:nvGrpSpPr>
                      <p:cNvPr id="148" name="Group 147">
                        <a:extLst>
                          <a:ext uri="{FF2B5EF4-FFF2-40B4-BE49-F238E27FC236}">
                            <a16:creationId xmlns:a16="http://schemas.microsoft.com/office/drawing/2014/main" id="{308FEC62-EEFF-B572-81E3-6CD19FF0D7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39819" y="319943"/>
                        <a:ext cx="2227690" cy="445262"/>
                        <a:chOff x="-162763" y="319943"/>
                        <a:chExt cx="2227690" cy="445262"/>
                      </a:xfrm>
                    </p:grpSpPr>
                    <p:sp>
                      <p:nvSpPr>
                        <p:cNvPr id="153" name="Text Box 11">
                          <a:extLst>
                            <a:ext uri="{FF2B5EF4-FFF2-40B4-BE49-F238E27FC236}">
                              <a16:creationId xmlns:a16="http://schemas.microsoft.com/office/drawing/2014/main" id="{5D181FA1-519F-7D40-DED7-E67BFDC491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162763" y="377573"/>
                          <a:ext cx="969263" cy="351852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36000" tIns="45720" rIns="7200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Since age 18 years </a:t>
                          </a:r>
                          <a:r>
                            <a:rPr lang="en-GB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9.1%</a:t>
                          </a:r>
                          <a:endParaRPr lang="en-GB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  <a:p>
                          <a:r>
                            <a:rPr lang="en-GB" sz="14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  <p:pic>
                      <p:nvPicPr>
                        <p:cNvPr id="154" name="Graphic 15" descr="Man and woman with solid fill">
                          <a:extLst>
                            <a:ext uri="{FF2B5EF4-FFF2-40B4-BE49-F238E27FC236}">
                              <a16:creationId xmlns:a16="http://schemas.microsoft.com/office/drawing/2014/main" id="{1CF0226D-918D-FA3E-D4AA-C186B4E966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>
                          <a:duotone>
                            <a:schemeClr val="accent5">
                              <a:shade val="45000"/>
                              <a:satMod val="135000"/>
                            </a:schemeClr>
                            <a:prstClr val="white"/>
                          </a:duoton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7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12114" y="414466"/>
                          <a:ext cx="406847" cy="31496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55" name="Text Box 16">
                          <a:extLst>
                            <a:ext uri="{FF2B5EF4-FFF2-40B4-BE49-F238E27FC236}">
                              <a16:creationId xmlns:a16="http://schemas.microsoft.com/office/drawing/2014/main" id="{387EC51F-E4B1-DBCA-D79A-3D4D7CA8C03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87720" y="319943"/>
                          <a:ext cx="577207" cy="4379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36000" tIns="45720" rIns="3600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Female</a:t>
                          </a:r>
                        </a:p>
                        <a:p>
                          <a:r>
                            <a:rPr lang="en-GB" sz="14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12.8%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56" name="Text Box 16">
                          <a:extLst>
                            <a:ext uri="{FF2B5EF4-FFF2-40B4-BE49-F238E27FC236}">
                              <a16:creationId xmlns:a16="http://schemas.microsoft.com/office/drawing/2014/main" id="{5B8908D9-2017-827B-A084-0ECB68FDB1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99721" y="327690"/>
                          <a:ext cx="366004" cy="437515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r"/>
                          <a:r>
                            <a: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Male</a:t>
                          </a:r>
                        </a:p>
                        <a:p>
                          <a:pPr algn="r"/>
                          <a:r>
                            <a:rPr lang="en-GB" sz="14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5.0%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49" name="Text Box 17">
                        <a:extLst>
                          <a:ext uri="{FF2B5EF4-FFF2-40B4-BE49-F238E27FC236}">
                            <a16:creationId xmlns:a16="http://schemas.microsoft.com/office/drawing/2014/main" id="{52B2627F-DFC7-EEA3-3D9A-5E4F4E6B100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049" y="1089862"/>
                        <a:ext cx="836671" cy="3302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GB" sz="1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Location of victimisation</a:t>
                        </a:r>
                        <a:r>
                          <a:rPr lang="en-GB" sz="1400" baseline="30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1</a:t>
                        </a:r>
                        <a:endParaRPr lang="en-GB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endParaRPr>
                      </a:p>
                    </p:txBody>
                  </p:sp>
                  <p:grpSp>
                    <p:nvGrpSpPr>
                      <p:cNvPr id="150" name="Group 149">
                        <a:extLst>
                          <a:ext uri="{FF2B5EF4-FFF2-40B4-BE49-F238E27FC236}">
                            <a16:creationId xmlns:a16="http://schemas.microsoft.com/office/drawing/2014/main" id="{8AE51044-3C0D-63F8-561C-5C19A6D8BA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752804"/>
                        <a:ext cx="960504" cy="1075220"/>
                        <a:chOff x="0" y="-30967"/>
                        <a:chExt cx="960504" cy="1075220"/>
                      </a:xfrm>
                    </p:grpSpPr>
                    <p:sp>
                      <p:nvSpPr>
                        <p:cNvPr id="151" name="Text Box 17">
                          <a:extLst>
                            <a:ext uri="{FF2B5EF4-FFF2-40B4-BE49-F238E27FC236}">
                              <a16:creationId xmlns:a16="http://schemas.microsoft.com/office/drawing/2014/main" id="{05888119-B842-12F1-6104-3DA44F5D5C1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0" y="-30967"/>
                          <a:ext cx="960504" cy="33020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0" tIns="0" rIns="0" bIns="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Relationship to the perpetrator</a:t>
                          </a:r>
                          <a:r>
                            <a:rPr lang="en-GB" sz="1400" baseline="300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52" name="Text Box 17">
                          <a:extLst>
                            <a:ext uri="{FF2B5EF4-FFF2-40B4-BE49-F238E27FC236}">
                              <a16:creationId xmlns:a16="http://schemas.microsoft.com/office/drawing/2014/main" id="{263863AA-6A30-8868-65CB-50BD29AB08F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053" y="652813"/>
                          <a:ext cx="907614" cy="39144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0" tIns="0" rIns="0" bIns="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Reporting of victimisation</a:t>
                          </a:r>
                          <a:r>
                            <a:rPr lang="en-GB" sz="1400" baseline="300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C188622D-B233-D3C6-465E-CD53CCE42D03}"/>
                      </a:ext>
                    </a:extLst>
                  </p:cNvPr>
                  <p:cNvGrpSpPr/>
                  <p:nvPr/>
                </p:nvGrpSpPr>
                <p:grpSpPr>
                  <a:xfrm>
                    <a:off x="2607" y="955508"/>
                    <a:ext cx="2048599" cy="1160458"/>
                    <a:chOff x="0" y="0"/>
                    <a:chExt cx="2048599" cy="1160458"/>
                  </a:xfrm>
                </p:grpSpPr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CBF47FBF-280C-7284-78A3-CD92E56B477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341697"/>
                      <a:ext cx="2038149" cy="240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>
                      <a:extLst>
                        <a:ext uri="{FF2B5EF4-FFF2-40B4-BE49-F238E27FC236}">
                          <a16:creationId xmlns:a16="http://schemas.microsoft.com/office/drawing/2014/main" id="{8AB79FDC-68AD-163B-51BE-BD010942C68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0" y="700238"/>
                      <a:ext cx="204859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E941927A-99E3-9C8B-4F1A-483CCC6662E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11489" y="9478"/>
                      <a:ext cx="1811" cy="115098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44">
                      <a:extLst>
                        <a:ext uri="{FF2B5EF4-FFF2-40B4-BE49-F238E27FC236}">
                          <a16:creationId xmlns:a16="http://schemas.microsoft.com/office/drawing/2014/main" id="{10972947-EEF3-1402-A1D8-67AB06A913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203771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E86428E7-0AF6-080C-F4B5-177B550C861F}"/>
                  </a:ext>
                </a:extLst>
              </p:cNvPr>
              <p:cNvGrpSpPr/>
              <p:nvPr/>
            </p:nvGrpSpPr>
            <p:grpSpPr>
              <a:xfrm>
                <a:off x="1020198" y="937994"/>
                <a:ext cx="1055888" cy="467853"/>
                <a:chOff x="94025" y="42644"/>
                <a:chExt cx="1055888" cy="467853"/>
              </a:xfrm>
            </p:grpSpPr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139B3F4E-EFA7-2A52-9827-384809A803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25" y="42644"/>
                  <a:ext cx="268605" cy="334645"/>
                </a:xfrm>
                <a:prstGeom prst="rect">
                  <a:avLst/>
                </a:prstGeom>
              </p:spPr>
            </p:pic>
            <p:sp>
              <p:nvSpPr>
                <p:cNvPr id="136" name="Text Box 28">
                  <a:extLst>
                    <a:ext uri="{FF2B5EF4-FFF2-40B4-BE49-F238E27FC236}">
                      <a16:creationId xmlns:a16="http://schemas.microsoft.com/office/drawing/2014/main" id="{8F36E15E-0EF5-C502-F17F-AEF8EF7288F7}"/>
                    </a:ext>
                  </a:extLst>
                </p:cNvPr>
                <p:cNvSpPr txBox="1"/>
                <p:nvPr/>
              </p:nvSpPr>
              <p:spPr>
                <a:xfrm>
                  <a:off x="345800" y="81466"/>
                  <a:ext cx="445310" cy="42903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36000" rIns="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1400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Boyfriend/girlfriend</a:t>
                  </a:r>
                </a:p>
              </p:txBody>
            </p:sp>
            <p:sp>
              <p:nvSpPr>
                <p:cNvPr id="137" name="Text Box 28">
                  <a:extLst>
                    <a:ext uri="{FF2B5EF4-FFF2-40B4-BE49-F238E27FC236}">
                      <a16:creationId xmlns:a16="http://schemas.microsoft.com/office/drawing/2014/main" id="{512D9792-A43E-794B-2A52-6779A564466B}"/>
                    </a:ext>
                  </a:extLst>
                </p:cNvPr>
                <p:cNvSpPr txBox="1"/>
                <p:nvPr/>
              </p:nvSpPr>
              <p:spPr>
                <a:xfrm>
                  <a:off x="791110" y="71919"/>
                  <a:ext cx="358803" cy="27206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36000" rIns="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1400" b="1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20.2%</a:t>
                  </a:r>
                  <a:endPara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endParaRPr>
                </a:p>
                <a:p>
                  <a:r>
                    <a:rPr lang="en-GB" sz="1400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 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0AF9ED4-349A-2474-CE15-A61CE5197A12}"/>
                  </a:ext>
                </a:extLst>
              </p:cNvPr>
              <p:cNvGrpSpPr/>
              <p:nvPr/>
            </p:nvGrpSpPr>
            <p:grpSpPr>
              <a:xfrm>
                <a:off x="1016233" y="1323725"/>
                <a:ext cx="1132880" cy="295747"/>
                <a:chOff x="90060" y="7134"/>
                <a:chExt cx="1132880" cy="295747"/>
              </a:xfrm>
            </p:grpSpPr>
            <p:pic>
              <p:nvPicPr>
                <p:cNvPr id="133" name="Picture 132">
                  <a:extLst>
                    <a:ext uri="{FF2B5EF4-FFF2-40B4-BE49-F238E27FC236}">
                      <a16:creationId xmlns:a16="http://schemas.microsoft.com/office/drawing/2014/main" id="{4AA99E8F-3417-D2D9-C684-DF159C9527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060" y="7134"/>
                  <a:ext cx="214630" cy="290830"/>
                </a:xfrm>
                <a:prstGeom prst="rect">
                  <a:avLst/>
                </a:prstGeom>
              </p:spPr>
            </p:pic>
            <p:sp>
              <p:nvSpPr>
                <p:cNvPr id="134" name="Text Box 28">
                  <a:extLst>
                    <a:ext uri="{FF2B5EF4-FFF2-40B4-BE49-F238E27FC236}">
                      <a16:creationId xmlns:a16="http://schemas.microsoft.com/office/drawing/2014/main" id="{82E324B8-A579-D9EC-F9A2-43722A1BDD74}"/>
                    </a:ext>
                  </a:extLst>
                </p:cNvPr>
                <p:cNvSpPr txBox="1"/>
                <p:nvPr/>
              </p:nvSpPr>
              <p:spPr>
                <a:xfrm>
                  <a:off x="381009" y="30815"/>
                  <a:ext cx="841931" cy="27206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36000" rIns="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1400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At home </a:t>
                  </a:r>
                  <a:r>
                    <a:rPr lang="en-GB" sz="1400" dirty="0">
                      <a:solidFill>
                        <a:schemeClr val="accent5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</a:rPr>
                    <a:t>  </a:t>
                  </a:r>
                  <a:r>
                    <a:rPr lang="en-GB" sz="1400" b="1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50.6%</a:t>
                  </a:r>
                  <a:endPara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endParaRPr>
                </a:p>
                <a:p>
                  <a:r>
                    <a:rPr lang="en-GB" sz="1400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 </a:t>
                  </a: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0EB8EB24-50B0-57AD-4663-5AF2D9C3551A}"/>
                  </a:ext>
                </a:extLst>
              </p:cNvPr>
              <p:cNvGrpSpPr/>
              <p:nvPr/>
            </p:nvGrpSpPr>
            <p:grpSpPr>
              <a:xfrm>
                <a:off x="1030922" y="1244250"/>
                <a:ext cx="3362530" cy="827895"/>
                <a:chOff x="115024" y="-411388"/>
                <a:chExt cx="3362530" cy="827895"/>
              </a:xfrm>
            </p:grpSpPr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3FD45BAE-EA5F-6FB7-6865-DC1CF526E7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024" y="49247"/>
                  <a:ext cx="240665" cy="299085"/>
                </a:xfrm>
                <a:prstGeom prst="rect">
                  <a:avLst/>
                </a:prstGeom>
              </p:spPr>
            </p:pic>
            <p:sp>
              <p:nvSpPr>
                <p:cNvPr id="129" name="Text Box 28">
                  <a:extLst>
                    <a:ext uri="{FF2B5EF4-FFF2-40B4-BE49-F238E27FC236}">
                      <a16:creationId xmlns:a16="http://schemas.microsoft.com/office/drawing/2014/main" id="{8753D8D4-025B-AC61-CD3A-9CB6629E2F26}"/>
                    </a:ext>
                  </a:extLst>
                </p:cNvPr>
                <p:cNvSpPr txBox="1"/>
                <p:nvPr/>
              </p:nvSpPr>
              <p:spPr>
                <a:xfrm>
                  <a:off x="365294" y="1175"/>
                  <a:ext cx="458875" cy="4153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36000" rIns="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1400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Family/</a:t>
                  </a:r>
                </a:p>
                <a:p>
                  <a:r>
                    <a:rPr lang="en-GB" sz="1400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friend</a:t>
                  </a:r>
                </a:p>
                <a:p>
                  <a:r>
                    <a:rPr lang="en-GB" sz="1400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 </a:t>
                  </a:r>
                </a:p>
              </p:txBody>
            </p:sp>
            <p:sp>
              <p:nvSpPr>
                <p:cNvPr id="130" name="Text Box 28">
                  <a:extLst>
                    <a:ext uri="{FF2B5EF4-FFF2-40B4-BE49-F238E27FC236}">
                      <a16:creationId xmlns:a16="http://schemas.microsoft.com/office/drawing/2014/main" id="{E0384ADB-C217-7D20-ED82-F3A7DEE122CB}"/>
                    </a:ext>
                  </a:extLst>
                </p:cNvPr>
                <p:cNvSpPr txBox="1"/>
                <p:nvPr/>
              </p:nvSpPr>
              <p:spPr>
                <a:xfrm>
                  <a:off x="813682" y="36815"/>
                  <a:ext cx="358803" cy="27206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36000" rIns="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1400" b="1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52.1%</a:t>
                  </a:r>
                  <a:endPara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endParaRPr>
                </a:p>
                <a:p>
                  <a:r>
                    <a:rPr lang="en-GB" sz="1400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 </a:t>
                  </a:r>
                </a:p>
              </p:txBody>
            </p:sp>
            <p:sp>
              <p:nvSpPr>
                <p:cNvPr id="131" name="Text Box 28">
                  <a:extLst>
                    <a:ext uri="{FF2B5EF4-FFF2-40B4-BE49-F238E27FC236}">
                      <a16:creationId xmlns:a16="http://schemas.microsoft.com/office/drawing/2014/main" id="{9832F73E-8157-4925-53E3-BEE16B7692AF}"/>
                    </a:ext>
                  </a:extLst>
                </p:cNvPr>
                <p:cNvSpPr txBox="1"/>
                <p:nvPr/>
              </p:nvSpPr>
              <p:spPr>
                <a:xfrm>
                  <a:off x="2760624" y="-411388"/>
                  <a:ext cx="458875" cy="4153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36000" rIns="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1400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Public space</a:t>
                  </a:r>
                </a:p>
              </p:txBody>
            </p:sp>
            <p:sp>
              <p:nvSpPr>
                <p:cNvPr id="132" name="Text Box 28">
                  <a:extLst>
                    <a:ext uri="{FF2B5EF4-FFF2-40B4-BE49-F238E27FC236}">
                      <a16:creationId xmlns:a16="http://schemas.microsoft.com/office/drawing/2014/main" id="{E01A795F-6BC1-8AC7-6E33-33E2901F0293}"/>
                    </a:ext>
                  </a:extLst>
                </p:cNvPr>
                <p:cNvSpPr txBox="1"/>
                <p:nvPr/>
              </p:nvSpPr>
              <p:spPr>
                <a:xfrm>
                  <a:off x="3118751" y="-308232"/>
                  <a:ext cx="358803" cy="27206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36000" rIns="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1400" b="1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64.7%</a:t>
                  </a:r>
                  <a:endPara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endParaRPr>
                </a:p>
                <a:p>
                  <a:r>
                    <a:rPr lang="en-GB" sz="1400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 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D7B2491-B2B4-BADB-CAAB-23A1CAE5B65D}"/>
                </a:ext>
              </a:extLst>
            </p:cNvPr>
            <p:cNvGrpSpPr/>
            <p:nvPr/>
          </p:nvGrpSpPr>
          <p:grpSpPr>
            <a:xfrm>
              <a:off x="2247011" y="0"/>
              <a:ext cx="2317916" cy="2127885"/>
              <a:chOff x="94696" y="0"/>
              <a:chExt cx="2317916" cy="2127885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E5C0BB9B-D162-06D0-91E6-1D659DDE8A2D}"/>
                  </a:ext>
                </a:extLst>
              </p:cNvPr>
              <p:cNvGrpSpPr/>
              <p:nvPr/>
            </p:nvGrpSpPr>
            <p:grpSpPr>
              <a:xfrm>
                <a:off x="94696" y="0"/>
                <a:ext cx="2317916" cy="2127885"/>
                <a:chOff x="93434" y="0"/>
                <a:chExt cx="2287034" cy="2127885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C45774EA-FD58-479B-7C66-4D2A7747C4B9}"/>
                    </a:ext>
                  </a:extLst>
                </p:cNvPr>
                <p:cNvGrpSpPr/>
                <p:nvPr/>
              </p:nvGrpSpPr>
              <p:grpSpPr>
                <a:xfrm>
                  <a:off x="143447" y="543639"/>
                  <a:ext cx="918012" cy="416163"/>
                  <a:chOff x="142401" y="10030"/>
                  <a:chExt cx="918012" cy="416163"/>
                </a:xfrm>
              </p:grpSpPr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A929CBF1-F9AC-873F-952F-3F721FB4B21F}"/>
                      </a:ext>
                    </a:extLst>
                  </p:cNvPr>
                  <p:cNvCxnSpPr/>
                  <p:nvPr/>
                </p:nvCxnSpPr>
                <p:spPr>
                  <a:xfrm>
                    <a:off x="142401" y="12267"/>
                    <a:ext cx="915411" cy="0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903432A0-D899-F8A4-F342-1C7756BD6AD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060378" y="10030"/>
                    <a:ext cx="35" cy="416163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9A1CCC42-8011-335F-0211-1D94DCCCD14B}"/>
                    </a:ext>
                  </a:extLst>
                </p:cNvPr>
                <p:cNvGrpSpPr/>
                <p:nvPr/>
              </p:nvGrpSpPr>
              <p:grpSpPr>
                <a:xfrm>
                  <a:off x="93434" y="0"/>
                  <a:ext cx="2287034" cy="2127885"/>
                  <a:chOff x="93456" y="0"/>
                  <a:chExt cx="2287566" cy="2128477"/>
                </a:xfrm>
              </p:grpSpPr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8EDDB96-B19C-249E-FD68-4472AD303496}"/>
                      </a:ext>
                    </a:extLst>
                  </p:cNvPr>
                  <p:cNvGrpSpPr/>
                  <p:nvPr/>
                </p:nvGrpSpPr>
                <p:grpSpPr>
                  <a:xfrm>
                    <a:off x="137159" y="0"/>
                    <a:ext cx="2243863" cy="2128477"/>
                    <a:chOff x="137159" y="0"/>
                    <a:chExt cx="2243863" cy="2128477"/>
                  </a:xfrm>
                </p:grpSpPr>
                <p:sp>
                  <p:nvSpPr>
                    <p:cNvPr id="111" name="Rectangle: Rounded Corners 110">
                      <a:extLst>
                        <a:ext uri="{FF2B5EF4-FFF2-40B4-BE49-F238E27FC236}">
                          <a16:creationId xmlns:a16="http://schemas.microsoft.com/office/drawing/2014/main" id="{A45D89CB-D3BA-E86A-1164-B371D4637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159" y="0"/>
                      <a:ext cx="2051637" cy="2128477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BDDC10E9-34BD-1673-5B42-AB36A125A4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9153" y="546416"/>
                      <a:ext cx="2221869" cy="1477098"/>
                      <a:chOff x="116730" y="327261"/>
                      <a:chExt cx="2221869" cy="1477098"/>
                    </a:xfrm>
                  </p:grpSpPr>
                  <p:grpSp>
                    <p:nvGrpSpPr>
                      <p:cNvPr id="113" name="Group 112">
                        <a:extLst>
                          <a:ext uri="{FF2B5EF4-FFF2-40B4-BE49-F238E27FC236}">
                            <a16:creationId xmlns:a16="http://schemas.microsoft.com/office/drawing/2014/main" id="{6ADC1902-85C5-4D69-CA32-B7B22324AC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5204" y="327261"/>
                        <a:ext cx="2213395" cy="445291"/>
                        <a:chOff x="2260" y="327261"/>
                        <a:chExt cx="2213395" cy="445291"/>
                      </a:xfrm>
                    </p:grpSpPr>
                    <p:sp>
                      <p:nvSpPr>
                        <p:cNvPr id="118" name="Text Box 11">
                          <a:extLst>
                            <a:ext uri="{FF2B5EF4-FFF2-40B4-BE49-F238E27FC236}">
                              <a16:creationId xmlns:a16="http://schemas.microsoft.com/office/drawing/2014/main" id="{7E850121-7296-58D1-C8A4-07E77C750AB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260" y="373984"/>
                          <a:ext cx="969263" cy="314703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36000" tIns="45720" rIns="7200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Since age 18 years </a:t>
                          </a:r>
                          <a:r>
                            <a:rPr lang="en-GB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5.4%</a:t>
                          </a:r>
                          <a:endParaRPr lang="en-GB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  <a:p>
                          <a:r>
                            <a:rPr lang="en-GB" sz="14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  <p:pic>
                      <p:nvPicPr>
                        <p:cNvPr id="119" name="Graphic 15" descr="Man and woman with solid fill">
                          <a:extLst>
                            <a:ext uri="{FF2B5EF4-FFF2-40B4-BE49-F238E27FC236}">
                              <a16:creationId xmlns:a16="http://schemas.microsoft.com/office/drawing/2014/main" id="{CA448BE4-F6C9-8C08-24BC-722DB872436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>
                          <a:duotone>
                            <a:schemeClr val="accent5">
                              <a:shade val="45000"/>
                              <a:satMod val="135000"/>
                            </a:schemeClr>
                            <a:prstClr val="white"/>
                          </a:duoton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7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39837" y="375791"/>
                          <a:ext cx="406847" cy="31496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20" name="Text Box 16">
                          <a:extLst>
                            <a:ext uri="{FF2B5EF4-FFF2-40B4-BE49-F238E27FC236}">
                              <a16:creationId xmlns:a16="http://schemas.microsoft.com/office/drawing/2014/main" id="{A9F99388-1DC2-4B5F-340E-CFD20396EF5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38448" y="327261"/>
                          <a:ext cx="577207" cy="4379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36000" tIns="45720" rIns="3600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Female</a:t>
                          </a:r>
                        </a:p>
                        <a:p>
                          <a:r>
                            <a:rPr lang="en-GB" sz="14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9.2%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21" name="Text Box 16">
                          <a:extLst>
                            <a:ext uri="{FF2B5EF4-FFF2-40B4-BE49-F238E27FC236}">
                              <a16:creationId xmlns:a16="http://schemas.microsoft.com/office/drawing/2014/main" id="{411F3818-A0BB-24D9-CB73-A2EC38BDFD9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48659" y="335037"/>
                          <a:ext cx="345648" cy="437515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r"/>
                          <a:r>
                            <a: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Male</a:t>
                          </a:r>
                        </a:p>
                        <a:p>
                          <a:pPr algn="r"/>
                          <a:r>
                            <a:rPr lang="en-GB" sz="14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1.3%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14" name="Text Box 17">
                        <a:extLst>
                          <a:ext uri="{FF2B5EF4-FFF2-40B4-BE49-F238E27FC236}">
                            <a16:creationId xmlns:a16="http://schemas.microsoft.com/office/drawing/2014/main" id="{FDE5886D-31AE-78AB-748B-FF52266D6A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6730" y="1102261"/>
                        <a:ext cx="879219" cy="3302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Location of victimisation</a:t>
                        </a:r>
                        <a:r>
                          <a:rPr lang="en-GB" sz="1400" baseline="300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1</a:t>
                        </a:r>
                        <a:endPara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endParaRPr>
                      </a:p>
                    </p:txBody>
                  </p:sp>
                  <p:grpSp>
                    <p:nvGrpSpPr>
                      <p:cNvPr id="115" name="Group 114">
                        <a:extLst>
                          <a:ext uri="{FF2B5EF4-FFF2-40B4-BE49-F238E27FC236}">
                            <a16:creationId xmlns:a16="http://schemas.microsoft.com/office/drawing/2014/main" id="{E26E3C11-56CE-F2BB-961F-8578E016FCA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9557" y="726261"/>
                        <a:ext cx="960504" cy="1078098"/>
                        <a:chOff x="119557" y="-57510"/>
                        <a:chExt cx="960504" cy="1078098"/>
                      </a:xfrm>
                    </p:grpSpPr>
                    <p:sp>
                      <p:nvSpPr>
                        <p:cNvPr id="116" name="Text Box 17">
                          <a:extLst>
                            <a:ext uri="{FF2B5EF4-FFF2-40B4-BE49-F238E27FC236}">
                              <a16:creationId xmlns:a16="http://schemas.microsoft.com/office/drawing/2014/main" id="{4F75CBE8-76CC-8D05-F688-03A451C5559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9557" y="-57510"/>
                          <a:ext cx="960504" cy="381033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0" tIns="0" rIns="0" bIns="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Relationship to the perpetrator</a:t>
                          </a:r>
                          <a:r>
                            <a:rPr lang="en-GB" sz="1400" baseline="300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7" name="Text Box 17">
                          <a:extLst>
                            <a:ext uri="{FF2B5EF4-FFF2-40B4-BE49-F238E27FC236}">
                              <a16:creationId xmlns:a16="http://schemas.microsoft.com/office/drawing/2014/main" id="{6DABC189-5A31-CD11-73DE-4211D5AFAF4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2561" y="690388"/>
                          <a:ext cx="859679" cy="33020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0" tIns="0" rIns="0" bIns="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Reporting of victimisation</a:t>
                          </a:r>
                          <a:r>
                            <a:rPr lang="en-GB" sz="1400" baseline="300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3A54C32F-5562-38D8-DF0B-3BC736289A7E}"/>
                      </a:ext>
                    </a:extLst>
                  </p:cNvPr>
                  <p:cNvGrpSpPr/>
                  <p:nvPr/>
                </p:nvGrpSpPr>
                <p:grpSpPr>
                  <a:xfrm>
                    <a:off x="93456" y="955508"/>
                    <a:ext cx="2087739" cy="1172969"/>
                    <a:chOff x="90849" y="0"/>
                    <a:chExt cx="2087739" cy="1172969"/>
                  </a:xfrm>
                </p:grpSpPr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D43921E9-37AD-36E5-B0D7-991A43582FE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0849" y="316101"/>
                      <a:ext cx="2038149" cy="240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FFA454C5-CF06-FA7C-733C-2DB991F3BAB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29989" y="700231"/>
                      <a:ext cx="204859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35C5A813-70D4-70F0-F6FB-C9D364C4889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66635" y="926"/>
                      <a:ext cx="0" cy="117204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>
                      <a:extLst>
                        <a:ext uri="{FF2B5EF4-FFF2-40B4-BE49-F238E27FC236}">
                          <a16:creationId xmlns:a16="http://schemas.microsoft.com/office/drawing/2014/main" id="{9C0947D6-CC32-997F-D89D-D0BB7261C41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0873" y="0"/>
                      <a:ext cx="203771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9044DEF5-D1C1-5C2D-58AE-1CD26FF1B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3699" y="1308330"/>
                <a:ext cx="276225" cy="276225"/>
              </a:xfrm>
              <a:prstGeom prst="rect">
                <a:avLst/>
              </a:prstGeom>
            </p:spPr>
          </p:pic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1C75924-1A64-653B-AF25-AB73BC2F78AB}"/>
              </a:ext>
            </a:extLst>
          </p:cNvPr>
          <p:cNvGrpSpPr/>
          <p:nvPr/>
        </p:nvGrpSpPr>
        <p:grpSpPr>
          <a:xfrm>
            <a:off x="6336149" y="5820554"/>
            <a:ext cx="1920633" cy="618376"/>
            <a:chOff x="0" y="43337"/>
            <a:chExt cx="1064740" cy="451517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71B8EE3-B8BD-1D46-7D39-77595489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37"/>
              <a:ext cx="240665" cy="299085"/>
            </a:xfrm>
            <a:prstGeom prst="rect">
              <a:avLst/>
            </a:prstGeom>
          </p:spPr>
        </p:pic>
        <p:sp>
          <p:nvSpPr>
            <p:cNvPr id="93" name="Text Box 28">
              <a:extLst>
                <a:ext uri="{FF2B5EF4-FFF2-40B4-BE49-F238E27FC236}">
                  <a16:creationId xmlns:a16="http://schemas.microsoft.com/office/drawing/2014/main" id="{8E3AD085-0DFD-26BC-CDB3-7A30BA528A53}"/>
                </a:ext>
              </a:extLst>
            </p:cNvPr>
            <p:cNvSpPr txBox="1"/>
            <p:nvPr/>
          </p:nvSpPr>
          <p:spPr>
            <a:xfrm>
              <a:off x="253101" y="79522"/>
              <a:ext cx="458875" cy="4153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36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Family/</a:t>
              </a:r>
            </a:p>
            <a:p>
              <a:r>
                <a:rPr lang="en-GB" sz="1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friend</a:t>
              </a:r>
            </a:p>
            <a:p>
              <a:r>
                <a:rPr lang="en-GB" sz="1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94" name="Text Box 28">
              <a:extLst>
                <a:ext uri="{FF2B5EF4-FFF2-40B4-BE49-F238E27FC236}">
                  <a16:creationId xmlns:a16="http://schemas.microsoft.com/office/drawing/2014/main" id="{5A3CBE49-5424-095C-8521-C9A4165B52A1}"/>
                </a:ext>
              </a:extLst>
            </p:cNvPr>
            <p:cNvSpPr txBox="1"/>
            <p:nvPr/>
          </p:nvSpPr>
          <p:spPr>
            <a:xfrm>
              <a:off x="705937" y="65527"/>
              <a:ext cx="358803" cy="27206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36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400" b="1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42.0%</a:t>
              </a:r>
              <a:endParaRPr lang="en-GB" sz="140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r>
                <a:rPr lang="en-GB" sz="140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C05F6-47D1-315B-0175-AC3597278158}"/>
              </a:ext>
            </a:extLst>
          </p:cNvPr>
          <p:cNvGrpSpPr/>
          <p:nvPr/>
        </p:nvGrpSpPr>
        <p:grpSpPr>
          <a:xfrm>
            <a:off x="8300517" y="346601"/>
            <a:ext cx="3792195" cy="2977308"/>
            <a:chOff x="0" y="-16189"/>
            <a:chExt cx="2186777" cy="214440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F9E7D81-61BE-4C43-968C-CE5F31D323D1}"/>
                </a:ext>
              </a:extLst>
            </p:cNvPr>
            <p:cNvGrpSpPr/>
            <p:nvPr/>
          </p:nvGrpSpPr>
          <p:grpSpPr>
            <a:xfrm>
              <a:off x="0" y="-16189"/>
              <a:ext cx="2186777" cy="2144409"/>
              <a:chOff x="0" y="-16189"/>
              <a:chExt cx="2186777" cy="2144409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F056F2E-1EDF-BCFF-0749-B135A6BBBA51}"/>
                  </a:ext>
                </a:extLst>
              </p:cNvPr>
              <p:cNvGrpSpPr/>
              <p:nvPr/>
            </p:nvGrpSpPr>
            <p:grpSpPr>
              <a:xfrm>
                <a:off x="0" y="-16189"/>
                <a:ext cx="2186777" cy="2144409"/>
                <a:chOff x="0" y="-16189"/>
                <a:chExt cx="2186777" cy="2144409"/>
              </a:xfrm>
            </p:grpSpPr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F80F608F-3BB6-FF05-EBA4-285D8DEB30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431" y="-16189"/>
                  <a:ext cx="555625" cy="55562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19D6B81-7B71-CA90-2375-170EE0DA24C8}"/>
                    </a:ext>
                  </a:extLst>
                </p:cNvPr>
                <p:cNvGrpSpPr/>
                <p:nvPr/>
              </p:nvGrpSpPr>
              <p:grpSpPr>
                <a:xfrm>
                  <a:off x="0" y="335"/>
                  <a:ext cx="2186777" cy="2127885"/>
                  <a:chOff x="0" y="0"/>
                  <a:chExt cx="2157642" cy="2127885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6EC94D67-846C-9939-B437-691BCF23B63C}"/>
                      </a:ext>
                    </a:extLst>
                  </p:cNvPr>
                  <p:cNvGrpSpPr/>
                  <p:nvPr/>
                </p:nvGrpSpPr>
                <p:grpSpPr>
                  <a:xfrm>
                    <a:off x="1046" y="533609"/>
                    <a:ext cx="915411" cy="416163"/>
                    <a:chOff x="0" y="0"/>
                    <a:chExt cx="915411" cy="416163"/>
                  </a:xfrm>
                </p:grpSpPr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A5C9A457-B302-0F6F-2759-EE8D1E6B77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915411" cy="0"/>
                    </a:xfrm>
                    <a:prstGeom prst="line">
                      <a:avLst/>
                    </a:prstGeom>
                    <a:ln>
                      <a:solidFill>
                        <a:schemeClr val="accent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E057AB1A-9216-F0AD-F75F-3B04A59DF04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14400" y="0"/>
                      <a:ext cx="35" cy="416163"/>
                    </a:xfrm>
                    <a:prstGeom prst="line">
                      <a:avLst/>
                    </a:prstGeom>
                    <a:ln>
                      <a:solidFill>
                        <a:schemeClr val="accent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6D33B544-DBD0-5E42-E4C6-9B3E2768B6B2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157642" cy="2127885"/>
                    <a:chOff x="0" y="0"/>
                    <a:chExt cx="2158143" cy="2128477"/>
                  </a:xfrm>
                </p:grpSpPr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DC2B8944-34C6-C29D-7B01-A2DC179AF3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158143" cy="2128477"/>
                      <a:chOff x="0" y="0"/>
                      <a:chExt cx="2158143" cy="2128477"/>
                    </a:xfrm>
                  </p:grpSpPr>
                  <p:sp>
                    <p:nvSpPr>
                      <p:cNvPr id="71" name="Rectangle: Rounded Corners 70">
                        <a:extLst>
                          <a:ext uri="{FF2B5EF4-FFF2-40B4-BE49-F238E27FC236}">
                            <a16:creationId xmlns:a16="http://schemas.microsoft.com/office/drawing/2014/main" id="{5AC064FA-974A-5408-1E19-2A7659D890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2051637" cy="2128477"/>
                      </a:xfrm>
                      <a:prstGeom prst="roundRect">
                        <a:avLst/>
                      </a:prstGeom>
                      <a:noFill/>
                      <a:ln w="28575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CB057F9C-DBD1-B95E-1538-AAEFC4348C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4" y="522309"/>
                        <a:ext cx="2155539" cy="1463630"/>
                        <a:chOff x="-39819" y="303154"/>
                        <a:chExt cx="2155539" cy="1463630"/>
                      </a:xfrm>
                    </p:grpSpPr>
                    <p:grpSp>
                      <p:nvGrpSpPr>
                        <p:cNvPr id="73" name="Group 72">
                          <a:extLst>
                            <a:ext uri="{FF2B5EF4-FFF2-40B4-BE49-F238E27FC236}">
                              <a16:creationId xmlns:a16="http://schemas.microsoft.com/office/drawing/2014/main" id="{5C706C52-4C0E-C2BB-EF70-95F2557FF8A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9819" y="303154"/>
                          <a:ext cx="2155539" cy="481831"/>
                          <a:chOff x="-162763" y="303154"/>
                          <a:chExt cx="2155539" cy="481831"/>
                        </a:xfrm>
                      </p:grpSpPr>
                      <p:sp>
                        <p:nvSpPr>
                          <p:cNvPr id="78" name="Text Box 11">
                            <a:extLst>
                              <a:ext uri="{FF2B5EF4-FFF2-40B4-BE49-F238E27FC236}">
                                <a16:creationId xmlns:a16="http://schemas.microsoft.com/office/drawing/2014/main" id="{2ACFD401-3491-6C2A-2958-5BE3D61CD2E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-162763" y="303154"/>
                            <a:ext cx="969263" cy="481831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36000" tIns="45720" rIns="7200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GB" sz="1200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Since age 18 years </a:t>
                            </a:r>
                            <a:r>
                              <a:rPr lang="en-GB" b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8.1%</a:t>
                            </a:r>
                            <a:endPara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endParaRPr>
                          </a:p>
                          <a:p>
                            <a:r>
                              <a:rPr lang="en-GB" sz="1400" b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 </a:t>
                            </a:r>
                            <a:endPara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endParaRPr>
                          </a:p>
                        </p:txBody>
                      </p:sp>
                      <p:pic>
                        <p:nvPicPr>
                          <p:cNvPr id="79" name="Graphic 15" descr="Man and woman with solid fill">
                            <a:extLst>
                              <a:ext uri="{FF2B5EF4-FFF2-40B4-BE49-F238E27FC236}">
                                <a16:creationId xmlns:a16="http://schemas.microsoft.com/office/drawing/2014/main" id="{A655302A-553A-DE4F-0C59-1D946852E07C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duotone>
                              <a:schemeClr val="accent5">
                                <a:shade val="45000"/>
                                <a:satMod val="135000"/>
                              </a:schemeClr>
                              <a:prstClr val="white"/>
                            </a:duoton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  <a:ext uri="{96DAC541-7B7A-43D3-8B79-37D633B846F1}">
                                <asvg:svgBlip xmlns:asvg="http://schemas.microsoft.com/office/drawing/2016/SVG/main" r:embed="rId7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112114" y="414466"/>
                            <a:ext cx="406847" cy="314960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80" name="Text Box 16">
                            <a:extLst>
                              <a:ext uri="{FF2B5EF4-FFF2-40B4-BE49-F238E27FC236}">
                                <a16:creationId xmlns:a16="http://schemas.microsoft.com/office/drawing/2014/main" id="{2E1E3906-84C5-9909-F2A4-C6CE0864C61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415569" y="333407"/>
                            <a:ext cx="577207" cy="43799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36000" tIns="45720" rIns="3600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r>
                              <a:rPr lang="en-GB" sz="1400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Female</a:t>
                            </a:r>
                          </a:p>
                          <a:p>
                            <a:r>
                              <a:rPr lang="en-GB" sz="1400" b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13.5%</a:t>
                            </a:r>
                            <a:endPara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1" name="Text Box 16">
                            <a:extLst>
                              <a:ext uri="{FF2B5EF4-FFF2-40B4-BE49-F238E27FC236}">
                                <a16:creationId xmlns:a16="http://schemas.microsoft.com/office/drawing/2014/main" id="{F5DBC5D5-AF43-ECD6-54C5-D1391072EBF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4895" y="334295"/>
                            <a:ext cx="562389" cy="43751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r"/>
                            <a:r>
                              <a:rPr lang="en-GB" sz="14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Male</a:t>
                            </a:r>
                          </a:p>
                          <a:p>
                            <a:pPr algn="r"/>
                            <a:r>
                              <a:rPr lang="en-GB" sz="1400" b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2.3%</a:t>
                            </a:r>
                            <a:endParaRPr lang="en-GB" sz="14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74" name="Text Box 17">
                          <a:extLst>
                            <a:ext uri="{FF2B5EF4-FFF2-40B4-BE49-F238E27FC236}">
                              <a16:creationId xmlns:a16="http://schemas.microsoft.com/office/drawing/2014/main" id="{4BCDE543-764E-DA4C-B506-DADDC30168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049" y="1089862"/>
                          <a:ext cx="849937" cy="33020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0" tIns="0" rIns="0" bIns="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GB" sz="14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Location of victimisation</a:t>
                          </a:r>
                          <a:r>
                            <a:rPr lang="en-GB" sz="1400" baseline="300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GB" sz="1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  <p:grpSp>
                      <p:nvGrpSpPr>
                        <p:cNvPr id="75" name="Group 74">
                          <a:extLst>
                            <a:ext uri="{FF2B5EF4-FFF2-40B4-BE49-F238E27FC236}">
                              <a16:creationId xmlns:a16="http://schemas.microsoft.com/office/drawing/2014/main" id="{6405F57D-39A5-8E17-79CD-91ED84E0DAA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752804"/>
                          <a:ext cx="960504" cy="1013980"/>
                          <a:chOff x="0" y="-30967"/>
                          <a:chExt cx="960504" cy="1013980"/>
                        </a:xfrm>
                      </p:grpSpPr>
                      <p:sp>
                        <p:nvSpPr>
                          <p:cNvPr id="76" name="Text Box 17">
                            <a:extLst>
                              <a:ext uri="{FF2B5EF4-FFF2-40B4-BE49-F238E27FC236}">
                                <a16:creationId xmlns:a16="http://schemas.microsoft.com/office/drawing/2014/main" id="{61174801-5EA1-A8BD-2784-622E5EAF4D3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0" y="-30967"/>
                            <a:ext cx="960504" cy="33020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r>
                              <a:rPr lang="en-GB" sz="14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Relationship to the perpetrator</a:t>
                            </a:r>
                            <a:r>
                              <a:rPr lang="en-GB" sz="1400" baseline="300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1</a:t>
                            </a:r>
                            <a:endParaRPr lang="en-GB" sz="14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7" name="Text Box 17">
                            <a:extLst>
                              <a:ext uri="{FF2B5EF4-FFF2-40B4-BE49-F238E27FC236}">
                                <a16:creationId xmlns:a16="http://schemas.microsoft.com/office/drawing/2014/main" id="{D4C89FB0-5D21-5BC4-3BC5-79F7368C15C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3054" y="652813"/>
                            <a:ext cx="849937" cy="33020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r>
                              <a:rPr lang="en-GB" sz="1400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Reporting of victimisation</a:t>
                            </a:r>
                            <a:r>
                              <a:rPr lang="en-GB" sz="1400" baseline="30000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</a:rPr>
                              <a:t>1</a:t>
                            </a:r>
                            <a:endPara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1E0359FC-86AB-C993-2BBD-F98BD18B67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7" y="955508"/>
                      <a:ext cx="2048599" cy="1172043"/>
                      <a:chOff x="0" y="0"/>
                      <a:chExt cx="2048599" cy="1172043"/>
                    </a:xfrm>
                  </p:grpSpPr>
                  <p:cxnSp>
                    <p:nvCxnSpPr>
                      <p:cNvPr id="67" name="Straight Connector 66">
                        <a:extLst>
                          <a:ext uri="{FF2B5EF4-FFF2-40B4-BE49-F238E27FC236}">
                            <a16:creationId xmlns:a16="http://schemas.microsoft.com/office/drawing/2014/main" id="{8828DBA4-49AC-6B0B-BF82-9255CB2B10A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0" y="341697"/>
                        <a:ext cx="2038149" cy="2406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67">
                        <a:extLst>
                          <a:ext uri="{FF2B5EF4-FFF2-40B4-BE49-F238E27FC236}">
                            <a16:creationId xmlns:a16="http://schemas.microsoft.com/office/drawing/2014/main" id="{D71F57F5-A5BF-38E4-1476-F32CF3E00A1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0" y="700238"/>
                        <a:ext cx="2048599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68">
                        <a:extLst>
                          <a:ext uri="{FF2B5EF4-FFF2-40B4-BE49-F238E27FC236}">
                            <a16:creationId xmlns:a16="http://schemas.microsoft.com/office/drawing/2014/main" id="{EA34015D-02FE-C22B-FBB1-B3684A056DB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13249" y="0"/>
                        <a:ext cx="0" cy="117204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Connector 69">
                        <a:extLst>
                          <a:ext uri="{FF2B5EF4-FFF2-40B4-BE49-F238E27FC236}">
                            <a16:creationId xmlns:a16="http://schemas.microsoft.com/office/drawing/2014/main" id="{1BD6FDBD-4A51-EEA3-96D8-E4C9B58BA25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0" y="0"/>
                        <a:ext cx="2037715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60" name="Text Box 14">
                <a:extLst>
                  <a:ext uri="{FF2B5EF4-FFF2-40B4-BE49-F238E27FC236}">
                    <a16:creationId xmlns:a16="http://schemas.microsoft.com/office/drawing/2014/main" id="{89551FA1-A185-BD52-3218-D456B23BF3FD}"/>
                  </a:ext>
                </a:extLst>
              </p:cNvPr>
              <p:cNvSpPr txBox="1"/>
              <p:nvPr/>
            </p:nvSpPr>
            <p:spPr>
              <a:xfrm>
                <a:off x="727967" y="140752"/>
                <a:ext cx="1286189" cy="4555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Unwanted sexual touching</a:t>
                </a:r>
                <a:endParaRPr lang="en-GB" sz="1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E4B3071-88FE-9184-EEA9-39D3BE7DB62A}"/>
                </a:ext>
              </a:extLst>
            </p:cNvPr>
            <p:cNvGrpSpPr/>
            <p:nvPr/>
          </p:nvGrpSpPr>
          <p:grpSpPr>
            <a:xfrm>
              <a:off x="954171" y="927434"/>
              <a:ext cx="1230012" cy="443041"/>
              <a:chOff x="0" y="0"/>
              <a:chExt cx="1230012" cy="443041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DE37416-507E-D58C-F183-9224FFA41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2951"/>
                <a:ext cx="259715" cy="332740"/>
              </a:xfrm>
              <a:prstGeom prst="rect">
                <a:avLst/>
              </a:prstGeom>
            </p:spPr>
          </p:pic>
          <p:sp>
            <p:nvSpPr>
              <p:cNvPr id="57" name="Text Box 28">
                <a:extLst>
                  <a:ext uri="{FF2B5EF4-FFF2-40B4-BE49-F238E27FC236}">
                    <a16:creationId xmlns:a16="http://schemas.microsoft.com/office/drawing/2014/main" id="{3594AA24-12C5-CF68-ACF8-2C5DCA591A41}"/>
                  </a:ext>
                </a:extLst>
              </p:cNvPr>
              <p:cNvSpPr txBox="1"/>
              <p:nvPr/>
            </p:nvSpPr>
            <p:spPr>
              <a:xfrm>
                <a:off x="288324" y="0"/>
                <a:ext cx="782355" cy="44304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Friend/ acquaintance</a:t>
                </a:r>
              </a:p>
            </p:txBody>
          </p:sp>
          <p:sp>
            <p:nvSpPr>
              <p:cNvPr id="58" name="Text Box 28">
                <a:extLst>
                  <a:ext uri="{FF2B5EF4-FFF2-40B4-BE49-F238E27FC236}">
                    <a16:creationId xmlns:a16="http://schemas.microsoft.com/office/drawing/2014/main" id="{A1001845-FB53-3C17-7376-0B39626B6A08}"/>
                  </a:ext>
                </a:extLst>
              </p:cNvPr>
              <p:cNvSpPr txBox="1"/>
              <p:nvPr/>
            </p:nvSpPr>
            <p:spPr>
              <a:xfrm>
                <a:off x="757881" y="49427"/>
                <a:ext cx="472131" cy="2720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b="1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23.4%</a:t>
                </a:r>
                <a:endParaRPr lang="en-GB" sz="140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GB" sz="140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2D04EA3-0BE1-6281-104B-1A454496D9EA}"/>
                </a:ext>
              </a:extLst>
            </p:cNvPr>
            <p:cNvGrpSpPr/>
            <p:nvPr/>
          </p:nvGrpSpPr>
          <p:grpSpPr>
            <a:xfrm>
              <a:off x="946150" y="1288381"/>
              <a:ext cx="1223437" cy="442595"/>
              <a:chOff x="0" y="0"/>
              <a:chExt cx="1223437" cy="442595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1D768B30-2507-D5CD-D57A-D517302AD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8821"/>
                <a:ext cx="238760" cy="287655"/>
              </a:xfrm>
              <a:prstGeom prst="rect">
                <a:avLst/>
              </a:prstGeom>
              <a:noFill/>
            </p:spPr>
          </p:pic>
          <p:sp>
            <p:nvSpPr>
              <p:cNvPr id="54" name="Text Box 28">
                <a:extLst>
                  <a:ext uri="{FF2B5EF4-FFF2-40B4-BE49-F238E27FC236}">
                    <a16:creationId xmlns:a16="http://schemas.microsoft.com/office/drawing/2014/main" id="{DC2FEF10-15FC-B64F-7F01-6B14383631F0}"/>
                  </a:ext>
                </a:extLst>
              </p:cNvPr>
              <p:cNvSpPr txBox="1"/>
              <p:nvPr/>
            </p:nvSpPr>
            <p:spPr>
              <a:xfrm>
                <a:off x="216569" y="0"/>
                <a:ext cx="782320" cy="4425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Night-time economy</a:t>
                </a:r>
              </a:p>
            </p:txBody>
          </p:sp>
          <p:sp>
            <p:nvSpPr>
              <p:cNvPr id="55" name="Text Box 28">
                <a:extLst>
                  <a:ext uri="{FF2B5EF4-FFF2-40B4-BE49-F238E27FC236}">
                    <a16:creationId xmlns:a16="http://schemas.microsoft.com/office/drawing/2014/main" id="{54E4079E-BA08-F147-A5DB-83875E464847}"/>
                  </a:ext>
                </a:extLst>
              </p:cNvPr>
              <p:cNvSpPr txBox="1"/>
              <p:nvPr/>
            </p:nvSpPr>
            <p:spPr>
              <a:xfrm>
                <a:off x="751306" y="104274"/>
                <a:ext cx="472131" cy="2720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b="1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35.0%</a:t>
                </a:r>
                <a:endParaRPr lang="en-GB" sz="140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GB" sz="140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4B8F152-5053-4BD8-6423-A0F3496FF7AE}"/>
                </a:ext>
              </a:extLst>
            </p:cNvPr>
            <p:cNvGrpSpPr/>
            <p:nvPr/>
          </p:nvGrpSpPr>
          <p:grpSpPr>
            <a:xfrm>
              <a:off x="943477" y="1684086"/>
              <a:ext cx="1064262" cy="415290"/>
              <a:chOff x="0" y="0"/>
              <a:chExt cx="1064740" cy="41533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3F92E3DE-48E4-D913-33A5-F955A297A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3337"/>
                <a:ext cx="240665" cy="299085"/>
              </a:xfrm>
              <a:prstGeom prst="rect">
                <a:avLst/>
              </a:prstGeom>
            </p:spPr>
          </p:pic>
          <p:sp>
            <p:nvSpPr>
              <p:cNvPr id="51" name="Text Box 28">
                <a:extLst>
                  <a:ext uri="{FF2B5EF4-FFF2-40B4-BE49-F238E27FC236}">
                    <a16:creationId xmlns:a16="http://schemas.microsoft.com/office/drawing/2014/main" id="{419B6A36-FD1B-129B-CED2-BDF2B5908635}"/>
                  </a:ext>
                </a:extLst>
              </p:cNvPr>
              <p:cNvSpPr txBox="1"/>
              <p:nvPr/>
            </p:nvSpPr>
            <p:spPr>
              <a:xfrm>
                <a:off x="242684" y="0"/>
                <a:ext cx="458875" cy="4153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Family/</a:t>
                </a:r>
              </a:p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friend</a:t>
                </a:r>
              </a:p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52" name="Text Box 28">
                <a:extLst>
                  <a:ext uri="{FF2B5EF4-FFF2-40B4-BE49-F238E27FC236}">
                    <a16:creationId xmlns:a16="http://schemas.microsoft.com/office/drawing/2014/main" id="{1635F0D2-17C6-9702-601E-925AFEC4E9E1}"/>
                  </a:ext>
                </a:extLst>
              </p:cNvPr>
              <p:cNvSpPr txBox="1"/>
              <p:nvPr/>
            </p:nvSpPr>
            <p:spPr>
              <a:xfrm>
                <a:off x="705937" y="65527"/>
                <a:ext cx="358803" cy="2720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b="1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38.8%</a:t>
                </a:r>
                <a:endParaRPr lang="en-GB" sz="140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GB" sz="140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14E9BB3-E8A6-CC3B-609A-92B17EB7D4BF}"/>
              </a:ext>
            </a:extLst>
          </p:cNvPr>
          <p:cNvGrpSpPr/>
          <p:nvPr/>
        </p:nvGrpSpPr>
        <p:grpSpPr>
          <a:xfrm>
            <a:off x="8256782" y="3484563"/>
            <a:ext cx="3916089" cy="2954367"/>
            <a:chOff x="0" y="0"/>
            <a:chExt cx="2258221" cy="21278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C80863-631D-902B-3FDC-5BF5901C1BB2}"/>
                </a:ext>
              </a:extLst>
            </p:cNvPr>
            <p:cNvGrpSpPr/>
            <p:nvPr/>
          </p:nvGrpSpPr>
          <p:grpSpPr>
            <a:xfrm>
              <a:off x="0" y="0"/>
              <a:ext cx="2258221" cy="2127885"/>
              <a:chOff x="0" y="0"/>
              <a:chExt cx="2258221" cy="212788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DF4307D-5EEB-9ED5-A664-3F6BA16B0971}"/>
                  </a:ext>
                </a:extLst>
              </p:cNvPr>
              <p:cNvGrpSpPr/>
              <p:nvPr/>
            </p:nvGrpSpPr>
            <p:grpSpPr>
              <a:xfrm>
                <a:off x="0" y="0"/>
                <a:ext cx="2258221" cy="2127885"/>
                <a:chOff x="0" y="0"/>
                <a:chExt cx="2228732" cy="2127885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125B46B9-E9BA-F5E9-4103-544C0A526B15}"/>
                    </a:ext>
                  </a:extLst>
                </p:cNvPr>
                <p:cNvGrpSpPr/>
                <p:nvPr/>
              </p:nvGrpSpPr>
              <p:grpSpPr>
                <a:xfrm>
                  <a:off x="1046" y="533609"/>
                  <a:ext cx="915411" cy="416163"/>
                  <a:chOff x="0" y="0"/>
                  <a:chExt cx="915411" cy="416163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6F226D6-EC9B-3362-0768-9734E26AC1D3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915411" cy="0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EBA19F65-CBC1-D14B-E55F-8B9A465527F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14400" y="0"/>
                    <a:ext cx="35" cy="416163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4D8190A-8AFA-A1F0-7128-17A1F7AD17B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228732" cy="2127885"/>
                  <a:chOff x="0" y="0"/>
                  <a:chExt cx="2229250" cy="2128477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714150A5-7231-FB45-843E-41DAFA190400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229250" cy="2128477"/>
                    <a:chOff x="0" y="0"/>
                    <a:chExt cx="2229250" cy="2128477"/>
                  </a:xfrm>
                </p:grpSpPr>
                <p:sp>
                  <p:nvSpPr>
                    <p:cNvPr id="33" name="Rectangle: Rounded Corners 32">
                      <a:extLst>
                        <a:ext uri="{FF2B5EF4-FFF2-40B4-BE49-F238E27FC236}">
                          <a16:creationId xmlns:a16="http://schemas.microsoft.com/office/drawing/2014/main" id="{A31D7953-D4BF-4F82-341F-A97839BA8F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2051637" cy="2128477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20C5C10E-87AA-421D-D9DD-1DF867D10C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4" y="535213"/>
                      <a:ext cx="2226646" cy="1450726"/>
                      <a:chOff x="-39819" y="316058"/>
                      <a:chExt cx="2226646" cy="1450726"/>
                    </a:xfrm>
                  </p:grpSpPr>
                  <p:grpSp>
                    <p:nvGrpSpPr>
                      <p:cNvPr id="35" name="Group 34">
                        <a:extLst>
                          <a:ext uri="{FF2B5EF4-FFF2-40B4-BE49-F238E27FC236}">
                            <a16:creationId xmlns:a16="http://schemas.microsoft.com/office/drawing/2014/main" id="{F46E13B9-0405-5804-D559-9C80E5E959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39819" y="316058"/>
                        <a:ext cx="2226646" cy="452434"/>
                        <a:chOff x="-162763" y="316058"/>
                        <a:chExt cx="2226646" cy="452434"/>
                      </a:xfrm>
                    </p:grpSpPr>
                    <p:sp>
                      <p:nvSpPr>
                        <p:cNvPr id="40" name="Text Box 11">
                          <a:extLst>
                            <a:ext uri="{FF2B5EF4-FFF2-40B4-BE49-F238E27FC236}">
                              <a16:creationId xmlns:a16="http://schemas.microsoft.com/office/drawing/2014/main" id="{BDCF95BB-B958-F026-EFB2-FF1EAEEA17B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162763" y="316058"/>
                          <a:ext cx="969263" cy="413368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36000" tIns="45720" rIns="7200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Since age 18 years </a:t>
                          </a:r>
                          <a:r>
                            <a:rPr lang="en-GB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3.0%</a:t>
                          </a:r>
                          <a:endParaRPr lang="en-GB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  <a:p>
                          <a:r>
                            <a:rPr lang="en-GB" sz="14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  <p:pic>
                      <p:nvPicPr>
                        <p:cNvPr id="41" name="Graphic 15" descr="Man and woman with solid fill">
                          <a:extLst>
                            <a:ext uri="{FF2B5EF4-FFF2-40B4-BE49-F238E27FC236}">
                              <a16:creationId xmlns:a16="http://schemas.microsoft.com/office/drawing/2014/main" id="{9838B85A-9A9A-F6B1-AB4E-7EC1135563E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>
                          <a:duotone>
                            <a:schemeClr val="accent5">
                              <a:shade val="45000"/>
                              <a:satMod val="135000"/>
                            </a:schemeClr>
                            <a:prstClr val="white"/>
                          </a:duoton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7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12114" y="414466"/>
                          <a:ext cx="406847" cy="31496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42" name="Text Box 16">
                          <a:extLst>
                            <a:ext uri="{FF2B5EF4-FFF2-40B4-BE49-F238E27FC236}">
                              <a16:creationId xmlns:a16="http://schemas.microsoft.com/office/drawing/2014/main" id="{FCBCD64F-9A61-3409-833F-C20321B3F75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86676" y="330502"/>
                          <a:ext cx="577207" cy="4379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36000" tIns="45720" rIns="3600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Female</a:t>
                          </a:r>
                        </a:p>
                        <a:p>
                          <a:r>
                            <a:rPr lang="en-GB" sz="14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5.2%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43" name="Text Box 16">
                          <a:extLst>
                            <a:ext uri="{FF2B5EF4-FFF2-40B4-BE49-F238E27FC236}">
                              <a16:creationId xmlns:a16="http://schemas.microsoft.com/office/drawing/2014/main" id="{581BE29C-D43B-E8F5-472A-A1CD3CBEFDD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96597" y="326884"/>
                          <a:ext cx="562389" cy="437515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r"/>
                          <a:r>
                            <a:rPr lang="en-GB" sz="1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Male</a:t>
                          </a:r>
                        </a:p>
                        <a:p>
                          <a:pPr algn="r"/>
                          <a:r>
                            <a:rPr lang="en-GB" sz="14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0.6%</a:t>
                          </a:r>
                          <a:endParaRPr lang="en-GB" sz="14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36" name="Text Box 17">
                        <a:extLst>
                          <a:ext uri="{FF2B5EF4-FFF2-40B4-BE49-F238E27FC236}">
                            <a16:creationId xmlns:a16="http://schemas.microsoft.com/office/drawing/2014/main" id="{0E875FCE-F876-E834-971C-2AFB63BB26A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049" y="1089862"/>
                        <a:ext cx="859368" cy="3302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GB" sz="1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Location of victimisation</a:t>
                        </a:r>
                        <a:r>
                          <a:rPr lang="en-GB" sz="1400" baseline="30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a:t>1</a:t>
                        </a:r>
                        <a:endParaRPr lang="en-GB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endParaRPr>
                      </a:p>
                    </p:txBody>
                  </p: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985BFD48-FA3F-FB16-5506-CD0A01A8A0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752804"/>
                        <a:ext cx="960504" cy="1013980"/>
                        <a:chOff x="0" y="-30967"/>
                        <a:chExt cx="960504" cy="1013980"/>
                      </a:xfrm>
                    </p:grpSpPr>
                    <p:sp>
                      <p:nvSpPr>
                        <p:cNvPr id="38" name="Text Box 17">
                          <a:extLst>
                            <a:ext uri="{FF2B5EF4-FFF2-40B4-BE49-F238E27FC236}">
                              <a16:creationId xmlns:a16="http://schemas.microsoft.com/office/drawing/2014/main" id="{0153A20A-9EE8-437F-A015-090A0E38A4B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0" y="-30967"/>
                          <a:ext cx="960504" cy="33020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0" tIns="0" rIns="0" bIns="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GB" sz="14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Relationship to the perpetrator</a:t>
                          </a:r>
                          <a:r>
                            <a:rPr lang="en-GB" sz="1400" baseline="300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GB" sz="1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39" name="Text Box 17">
                          <a:extLst>
                            <a:ext uri="{FF2B5EF4-FFF2-40B4-BE49-F238E27FC236}">
                              <a16:creationId xmlns:a16="http://schemas.microsoft.com/office/drawing/2014/main" id="{1A6C6EEC-0128-951B-FC52-BA5FFB825A9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054" y="652813"/>
                          <a:ext cx="906390" cy="33020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0" tIns="0" rIns="0" bIns="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GB" sz="14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Reporting of victimisation</a:t>
                          </a:r>
                          <a:r>
                            <a:rPr lang="en-GB" sz="1400" baseline="300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GB" sz="1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48FC5501-F60A-3BE5-73C2-F9A94D277450}"/>
                      </a:ext>
                    </a:extLst>
                  </p:cNvPr>
                  <p:cNvGrpSpPr/>
                  <p:nvPr/>
                </p:nvGrpSpPr>
                <p:grpSpPr>
                  <a:xfrm>
                    <a:off x="2607" y="955508"/>
                    <a:ext cx="2048599" cy="1172043"/>
                    <a:chOff x="0" y="0"/>
                    <a:chExt cx="2048599" cy="1172043"/>
                  </a:xfrm>
                </p:grpSpPr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981C4B5F-BC77-8714-0E85-933380D984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341697"/>
                      <a:ext cx="2038149" cy="240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59F54704-EC74-6E82-5379-F108D4E372E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0" y="700238"/>
                      <a:ext cx="204859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9476C25E-4DD4-0717-35F3-B9EF728D61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13249" y="0"/>
                      <a:ext cx="0" cy="117204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9FC99DAD-C290-2435-6430-04F226DF2C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203771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73ECCBD4-1CAE-E9FA-6A23-6CFFD082DBE1}"/>
                  </a:ext>
                </a:extLst>
              </p:cNvPr>
              <p:cNvSpPr txBox="1"/>
              <p:nvPr/>
            </p:nvSpPr>
            <p:spPr>
              <a:xfrm>
                <a:off x="662740" y="47792"/>
                <a:ext cx="1286189" cy="4555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Rape or assault by penetration</a:t>
                </a:r>
                <a:endParaRPr lang="en-GB" sz="140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D396D2-6C06-1470-C528-D0EE44A5E9B1}"/>
                </a:ext>
              </a:extLst>
            </p:cNvPr>
            <p:cNvGrpSpPr/>
            <p:nvPr/>
          </p:nvGrpSpPr>
          <p:grpSpPr>
            <a:xfrm>
              <a:off x="943477" y="943476"/>
              <a:ext cx="1230012" cy="443041"/>
              <a:chOff x="0" y="0"/>
              <a:chExt cx="1230012" cy="44304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01AE582-DAAA-41E0-31B5-A02161293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2951"/>
                <a:ext cx="259715" cy="332740"/>
              </a:xfrm>
              <a:prstGeom prst="rect">
                <a:avLst/>
              </a:prstGeom>
            </p:spPr>
          </p:pic>
          <p:sp>
            <p:nvSpPr>
              <p:cNvPr id="19" name="Text Box 28">
                <a:extLst>
                  <a:ext uri="{FF2B5EF4-FFF2-40B4-BE49-F238E27FC236}">
                    <a16:creationId xmlns:a16="http://schemas.microsoft.com/office/drawing/2014/main" id="{2F1B01E9-D957-B68F-F085-69872EB2E300}"/>
                  </a:ext>
                </a:extLst>
              </p:cNvPr>
              <p:cNvSpPr txBox="1"/>
              <p:nvPr/>
            </p:nvSpPr>
            <p:spPr>
              <a:xfrm>
                <a:off x="288324" y="0"/>
                <a:ext cx="782355" cy="44304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Friend/ acquaintance</a:t>
                </a:r>
              </a:p>
            </p:txBody>
          </p:sp>
          <p:sp>
            <p:nvSpPr>
              <p:cNvPr id="20" name="Text Box 28">
                <a:extLst>
                  <a:ext uri="{FF2B5EF4-FFF2-40B4-BE49-F238E27FC236}">
                    <a16:creationId xmlns:a16="http://schemas.microsoft.com/office/drawing/2014/main" id="{EC1678A5-64E8-9276-3EB6-A9C87BE52989}"/>
                  </a:ext>
                </a:extLst>
              </p:cNvPr>
              <p:cNvSpPr txBox="1"/>
              <p:nvPr/>
            </p:nvSpPr>
            <p:spPr>
              <a:xfrm>
                <a:off x="757881" y="49427"/>
                <a:ext cx="472131" cy="2720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b="1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26.3%</a:t>
                </a:r>
                <a:endParaRPr lang="en-GB" sz="140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GB" sz="140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4A2ED5-22D0-7B25-A71A-4896C19FB8FD}"/>
                </a:ext>
              </a:extLst>
            </p:cNvPr>
            <p:cNvGrpSpPr/>
            <p:nvPr/>
          </p:nvGrpSpPr>
          <p:grpSpPr>
            <a:xfrm>
              <a:off x="943477" y="1331160"/>
              <a:ext cx="1141441" cy="302888"/>
              <a:chOff x="0" y="0"/>
              <a:chExt cx="1141441" cy="30288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C50CF20-3FFC-27A2-EC58-C3CD96F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14630" cy="290830"/>
              </a:xfrm>
              <a:prstGeom prst="rect">
                <a:avLst/>
              </a:prstGeom>
            </p:spPr>
          </p:pic>
          <p:sp>
            <p:nvSpPr>
              <p:cNvPr id="17" name="Text Box 28">
                <a:extLst>
                  <a:ext uri="{FF2B5EF4-FFF2-40B4-BE49-F238E27FC236}">
                    <a16:creationId xmlns:a16="http://schemas.microsoft.com/office/drawing/2014/main" id="{CC56AC33-5F27-7F19-4288-61A5962533D0}"/>
                  </a:ext>
                </a:extLst>
              </p:cNvPr>
              <p:cNvSpPr txBox="1"/>
              <p:nvPr/>
            </p:nvSpPr>
            <p:spPr>
              <a:xfrm>
                <a:off x="246579" y="30822"/>
                <a:ext cx="894862" cy="2720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At home      </a:t>
                </a:r>
                <a:r>
                  <a:rPr lang="en-GB" sz="1400" b="1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54.5%</a:t>
                </a:r>
                <a:endParaRPr lang="en-GB" sz="1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DA8C63-9BF8-C5C4-FE1F-7A00C4507178}"/>
                </a:ext>
              </a:extLst>
            </p:cNvPr>
            <p:cNvGrpSpPr/>
            <p:nvPr/>
          </p:nvGrpSpPr>
          <p:grpSpPr>
            <a:xfrm>
              <a:off x="938129" y="1619918"/>
              <a:ext cx="1096089" cy="415290"/>
              <a:chOff x="0" y="0"/>
              <a:chExt cx="1090012" cy="41533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15C63F7-092B-4189-7292-22D30C4FF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3337"/>
                <a:ext cx="240665" cy="299085"/>
              </a:xfrm>
              <a:prstGeom prst="rect">
                <a:avLst/>
              </a:prstGeom>
            </p:spPr>
          </p:pic>
          <p:sp>
            <p:nvSpPr>
              <p:cNvPr id="14" name="Text Box 28">
                <a:extLst>
                  <a:ext uri="{FF2B5EF4-FFF2-40B4-BE49-F238E27FC236}">
                    <a16:creationId xmlns:a16="http://schemas.microsoft.com/office/drawing/2014/main" id="{99EB4228-8253-FD6E-9870-E70734118882}"/>
                  </a:ext>
                </a:extLst>
              </p:cNvPr>
              <p:cNvSpPr txBox="1"/>
              <p:nvPr/>
            </p:nvSpPr>
            <p:spPr>
              <a:xfrm>
                <a:off x="242684" y="0"/>
                <a:ext cx="458875" cy="4153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Family/</a:t>
                </a:r>
              </a:p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friend</a:t>
                </a:r>
              </a:p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id="{D448944C-F969-8A48-B99C-F3B792BC610C}"/>
                  </a:ext>
                </a:extLst>
              </p:cNvPr>
              <p:cNvSpPr txBox="1"/>
              <p:nvPr/>
            </p:nvSpPr>
            <p:spPr>
              <a:xfrm>
                <a:off x="731209" y="65527"/>
                <a:ext cx="358803" cy="2720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3600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400" b="1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 28.2%</a:t>
                </a:r>
                <a:endParaRPr lang="en-GB" sz="140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GB" sz="140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8D40DB-0825-B0E1-F3AF-4BC4E79EC6FE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4846" y="3507504"/>
            <a:ext cx="665919" cy="6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0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55390ED-6B9C-7170-049C-D54FAA42AE91}"/>
              </a:ext>
            </a:extLst>
          </p:cNvPr>
          <p:cNvGrpSpPr/>
          <p:nvPr/>
        </p:nvGrpSpPr>
        <p:grpSpPr>
          <a:xfrm>
            <a:off x="6004951" y="400316"/>
            <a:ext cx="6065374" cy="6079402"/>
            <a:chOff x="7784123" y="477350"/>
            <a:chExt cx="3974123" cy="43236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296331-53AE-47E3-F9D4-7B0D419E72E8}"/>
                </a:ext>
              </a:extLst>
            </p:cNvPr>
            <p:cNvGrpSpPr/>
            <p:nvPr/>
          </p:nvGrpSpPr>
          <p:grpSpPr>
            <a:xfrm>
              <a:off x="7784123" y="3063461"/>
              <a:ext cx="3974123" cy="1737504"/>
              <a:chOff x="7784123" y="3063461"/>
              <a:chExt cx="3974123" cy="173750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0762B76-BFBC-CDA3-0BC0-1E073401C6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 l="46325" t="58876"/>
              <a:stretch/>
            </p:blipFill>
            <p:spPr>
              <a:xfrm>
                <a:off x="7784123" y="3063461"/>
                <a:ext cx="3974123" cy="78170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88DF9AA-B86C-62B6-DED2-3959620C5E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 t="43274" r="48972"/>
              <a:stretch/>
            </p:blipFill>
            <p:spPr>
              <a:xfrm>
                <a:off x="7967772" y="3902734"/>
                <a:ext cx="3606824" cy="898231"/>
              </a:xfrm>
              <a:prstGeom prst="rect">
                <a:avLst/>
              </a:prstGeom>
            </p:spPr>
          </p:pic>
        </p:grpSp>
        <p:pic>
          <p:nvPicPr>
            <p:cNvPr id="11" name="Content Placeholder 3">
              <a:extLst>
                <a:ext uri="{FF2B5EF4-FFF2-40B4-BE49-F238E27FC236}">
                  <a16:creationId xmlns:a16="http://schemas.microsoft.com/office/drawing/2014/main" id="{1C618DCC-2EFC-E26A-1080-063C2B684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r="48884"/>
            <a:stretch/>
          </p:blipFill>
          <p:spPr>
            <a:xfrm>
              <a:off x="7882372" y="477350"/>
              <a:ext cx="3692223" cy="25450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858420-E640-227D-04C1-20276AA1287B}"/>
              </a:ext>
            </a:extLst>
          </p:cNvPr>
          <p:cNvGrpSpPr/>
          <p:nvPr/>
        </p:nvGrpSpPr>
        <p:grpSpPr>
          <a:xfrm>
            <a:off x="4531567" y="1407617"/>
            <a:ext cx="1851217" cy="5036017"/>
            <a:chOff x="6089786" y="1364779"/>
            <a:chExt cx="1390127" cy="50360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13818F-8678-F1B0-2C3E-E1BBA375F254}"/>
                </a:ext>
              </a:extLst>
            </p:cNvPr>
            <p:cNvSpPr/>
            <p:nvPr/>
          </p:nvSpPr>
          <p:spPr>
            <a:xfrm>
              <a:off x="6091319" y="3986064"/>
              <a:ext cx="1388594" cy="11014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Adulthood violence victimisation &amp; health &amp; wellbeing</a:t>
              </a:r>
              <a:endParaRPr lang="en-GB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FAC83F-FA82-5DE5-F13B-271055583D34}"/>
                </a:ext>
              </a:extLst>
            </p:cNvPr>
            <p:cNvSpPr/>
            <p:nvPr/>
          </p:nvSpPr>
          <p:spPr>
            <a:xfrm>
              <a:off x="6089786" y="1364779"/>
              <a:ext cx="1388594" cy="255727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Adulthood violence victimisation </a:t>
              </a:r>
              <a:r>
                <a:rPr lang="en-GB" sz="1400" b="1" dirty="0">
                  <a:solidFill>
                    <a:schemeClr val="bg1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  <a:r>
                <a:rPr lang="en-GB" sz="1400" b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health risk behaviours</a:t>
              </a:r>
              <a:endParaRPr lang="en-GB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1C2599-8AAE-841F-BC82-2A01476E9B48}"/>
                </a:ext>
              </a:extLst>
            </p:cNvPr>
            <p:cNvSpPr/>
            <p:nvPr/>
          </p:nvSpPr>
          <p:spPr>
            <a:xfrm>
              <a:off x="6089786" y="5173884"/>
              <a:ext cx="1388594" cy="1226912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Adulthood violence victimisation </a:t>
              </a:r>
              <a:r>
                <a:rPr lang="en-GB" sz="1400" b="1" dirty="0">
                  <a:solidFill>
                    <a:schemeClr val="bg1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  <a:r>
                <a:rPr lang="en-GB" sz="1400" b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criminal justice exposure</a:t>
              </a:r>
              <a:endParaRPr lang="en-GB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239548A-1C4C-8A1C-C1E6-3EBE6B4B1A83}"/>
              </a:ext>
            </a:extLst>
          </p:cNvPr>
          <p:cNvSpPr txBox="1"/>
          <p:nvPr/>
        </p:nvSpPr>
        <p:spPr>
          <a:xfrm>
            <a:off x="529770" y="1104134"/>
            <a:ext cx="31020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Associations with poor health &amp; wellbeing &amp; health risk behaviours</a:t>
            </a:r>
          </a:p>
        </p:txBody>
      </p:sp>
    </p:spTree>
    <p:extLst>
      <p:ext uri="{BB962C8B-B14F-4D97-AF65-F5344CB8AC3E}">
        <p14:creationId xmlns:p14="http://schemas.microsoft.com/office/powerpoint/2010/main" val="291738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riangular abstract background">
            <a:extLst>
              <a:ext uri="{FF2B5EF4-FFF2-40B4-BE49-F238E27FC236}">
                <a16:creationId xmlns:a16="http://schemas.microsoft.com/office/drawing/2014/main" id="{3A82D9C4-B9EA-E4DD-6885-769B0A2291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flipH="1">
            <a:off x="-2" y="0"/>
            <a:ext cx="5778231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F63E73-7ACB-DCA7-5198-F1D4BE9CF3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4862" r="47862"/>
          <a:stretch/>
        </p:blipFill>
        <p:spPr>
          <a:xfrm>
            <a:off x="6788346" y="295177"/>
            <a:ext cx="5271129" cy="36371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BB7182-CCD1-5D3B-46DD-3B0FBF0DD388}"/>
              </a:ext>
            </a:extLst>
          </p:cNvPr>
          <p:cNvSpPr/>
          <p:nvPr/>
        </p:nvSpPr>
        <p:spPr>
          <a:xfrm>
            <a:off x="5342933" y="932862"/>
            <a:ext cx="1445413" cy="21823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Personal safety from violence/ prevalence of violence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4229ED-9B50-3EA2-DFE4-DBF999481DC4}"/>
              </a:ext>
            </a:extLst>
          </p:cNvPr>
          <p:cNvSpPr/>
          <p:nvPr/>
        </p:nvSpPr>
        <p:spPr>
          <a:xfrm>
            <a:off x="5342933" y="3191641"/>
            <a:ext cx="1445413" cy="7406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Bystander behaviours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AA3CF-4CA3-7590-E619-E9B65EF49C41}"/>
              </a:ext>
            </a:extLst>
          </p:cNvPr>
          <p:cNvSpPr txBox="1"/>
          <p:nvPr/>
        </p:nvSpPr>
        <p:spPr>
          <a:xfrm>
            <a:off x="507098" y="978040"/>
            <a:ext cx="4461262" cy="2178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</a:pPr>
            <a:r>
              <a:rPr lang="en-GB" sz="3200" dirty="0">
                <a:solidFill>
                  <a:schemeClr val="accent5"/>
                </a:solidFill>
              </a:rPr>
              <a:t>Associations with perceptions of safety/violence, neighbourhood cohesion, bystander behaviours, &amp; relationship closeness 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BF8C4B-D622-F92C-877A-B86DCFF4AB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764" t="27738" r="17445"/>
          <a:stretch/>
        </p:blipFill>
        <p:spPr>
          <a:xfrm>
            <a:off x="6726379" y="4107250"/>
            <a:ext cx="5465621" cy="24912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ECBF1C-26CC-F75B-1CDC-7555D2250342}"/>
              </a:ext>
            </a:extLst>
          </p:cNvPr>
          <p:cNvSpPr/>
          <p:nvPr/>
        </p:nvSpPr>
        <p:spPr>
          <a:xfrm>
            <a:off x="5342933" y="4008765"/>
            <a:ext cx="1445413" cy="9013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Neighbourhood cohesion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92923B-D319-0F39-DBAD-37F14CA57157}"/>
              </a:ext>
            </a:extLst>
          </p:cNvPr>
          <p:cNvSpPr/>
          <p:nvPr/>
        </p:nvSpPr>
        <p:spPr>
          <a:xfrm>
            <a:off x="5342932" y="4939903"/>
            <a:ext cx="1445413" cy="1702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Relationship closeness</a:t>
            </a:r>
          </a:p>
        </p:txBody>
      </p:sp>
    </p:spTree>
    <p:extLst>
      <p:ext uri="{BB962C8B-B14F-4D97-AF65-F5344CB8AC3E}">
        <p14:creationId xmlns:p14="http://schemas.microsoft.com/office/powerpoint/2010/main" val="104662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673639-6326-2F36-A589-A4A82E9025CC}"/>
              </a:ext>
            </a:extLst>
          </p:cNvPr>
          <p:cNvGrpSpPr/>
          <p:nvPr/>
        </p:nvGrpSpPr>
        <p:grpSpPr>
          <a:xfrm>
            <a:off x="6169285" y="1274323"/>
            <a:ext cx="5523215" cy="3816642"/>
            <a:chOff x="418641" y="2363821"/>
            <a:chExt cx="5523215" cy="38166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F63E73-7ACB-DCA7-5198-F1D4BE9CF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4862" r="47862"/>
            <a:stretch/>
          </p:blipFill>
          <p:spPr>
            <a:xfrm>
              <a:off x="572785" y="2363821"/>
              <a:ext cx="5271129" cy="363714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48CACED-022A-F301-7EB3-AB07CC9F65DE}"/>
                </a:ext>
              </a:extLst>
            </p:cNvPr>
            <p:cNvSpPr/>
            <p:nvPr/>
          </p:nvSpPr>
          <p:spPr>
            <a:xfrm>
              <a:off x="418641" y="2985572"/>
              <a:ext cx="5523215" cy="3194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 descr="Triangular abstract background">
            <a:extLst>
              <a:ext uri="{FF2B5EF4-FFF2-40B4-BE49-F238E27FC236}">
                <a16:creationId xmlns:a16="http://schemas.microsoft.com/office/drawing/2014/main" id="{3A82D9C4-B9EA-E4DD-6885-769B0A22914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rcRect l="16954" r="23717"/>
          <a:stretch/>
        </p:blipFill>
        <p:spPr>
          <a:xfrm flipH="1">
            <a:off x="0" y="-67774"/>
            <a:ext cx="5778231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DAB86-0DD7-541F-AD4A-FE51C5E18F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7397" t="26481"/>
          <a:stretch/>
        </p:blipFill>
        <p:spPr>
          <a:xfrm>
            <a:off x="6169285" y="2066745"/>
            <a:ext cx="5973302" cy="3428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90D121-6878-0E60-4522-EA7E7545D14C}"/>
              </a:ext>
            </a:extLst>
          </p:cNvPr>
          <p:cNvSpPr/>
          <p:nvPr/>
        </p:nvSpPr>
        <p:spPr>
          <a:xfrm>
            <a:off x="6015141" y="2057228"/>
            <a:ext cx="1445413" cy="15637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ACE counts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4E9C6A-31A1-824E-8FF4-A94B1ACAABC7}"/>
              </a:ext>
            </a:extLst>
          </p:cNvPr>
          <p:cNvSpPr/>
          <p:nvPr/>
        </p:nvSpPr>
        <p:spPr>
          <a:xfrm>
            <a:off x="6005658" y="3698766"/>
            <a:ext cx="1445413" cy="804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School exclusion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6010B-BB9F-0098-02A5-E296FA3044DB}"/>
              </a:ext>
            </a:extLst>
          </p:cNvPr>
          <p:cNvSpPr/>
          <p:nvPr/>
        </p:nvSpPr>
        <p:spPr>
          <a:xfrm>
            <a:off x="6015141" y="4581344"/>
            <a:ext cx="1445413" cy="883926"/>
          </a:xfrm>
          <a:prstGeom prst="rect">
            <a:avLst/>
          </a:prstGeom>
          <a:solidFill>
            <a:srgbClr val="F5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Trusted adult in childhood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AA3CF-4CA3-7590-E619-E9B65EF49C41}"/>
              </a:ext>
            </a:extLst>
          </p:cNvPr>
          <p:cNvSpPr txBox="1"/>
          <p:nvPr/>
        </p:nvSpPr>
        <p:spPr>
          <a:xfrm>
            <a:off x="597442" y="1250005"/>
            <a:ext cx="4830956" cy="2178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</a:pPr>
            <a:r>
              <a:rPr lang="en-GB" sz="3200" dirty="0">
                <a:solidFill>
                  <a:schemeClr val="accent5"/>
                </a:solidFill>
              </a:rPr>
              <a:t>Associations with ACEs, school exclusion &amp; trusted relationships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D0965F-6EB2-C455-B617-64CC5CEA11B8}"/>
              </a:ext>
            </a:extLst>
          </p:cNvPr>
          <p:cNvSpPr/>
          <p:nvPr/>
        </p:nvSpPr>
        <p:spPr>
          <a:xfrm>
            <a:off x="8390433" y="4581344"/>
            <a:ext cx="2558374" cy="719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No trusted adult support</a:t>
            </a:r>
          </a:p>
        </p:txBody>
      </p:sp>
    </p:spTree>
    <p:extLst>
      <p:ext uri="{BB962C8B-B14F-4D97-AF65-F5344CB8AC3E}">
        <p14:creationId xmlns:p14="http://schemas.microsoft.com/office/powerpoint/2010/main" val="5006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 descr="Triangular abstract background">
            <a:extLst>
              <a:ext uri="{FF2B5EF4-FFF2-40B4-BE49-F238E27FC236}">
                <a16:creationId xmlns:a16="http://schemas.microsoft.com/office/drawing/2014/main" id="{97D745FF-144A-8E2A-DB5C-4BD0D0A7AC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rot="5400000" flipH="1">
            <a:off x="5074944" y="-5092454"/>
            <a:ext cx="2047768" cy="12228496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74A07-DF56-08BB-B3B3-610D7717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09502"/>
            <a:ext cx="11832404" cy="1442463"/>
          </a:xfrm>
        </p:spPr>
        <p:txBody>
          <a:bodyPr>
            <a:noAutofit/>
          </a:bodyPr>
          <a:lstStyle/>
          <a:p>
            <a:r>
              <a:rPr lang="en-GB" sz="3500" dirty="0">
                <a:solidFill>
                  <a:schemeClr val="accent3"/>
                </a:solidFill>
              </a:rPr>
              <a:t>Adverse Childhood Experiences (ACEs) across Merseyside</a:t>
            </a:r>
            <a:br>
              <a:rPr lang="en-GB" sz="3600" dirty="0">
                <a:solidFill>
                  <a:schemeClr val="accent3"/>
                </a:solidFill>
              </a:rPr>
            </a:br>
            <a:endParaRPr lang="en-GB" sz="3600" dirty="0">
              <a:solidFill>
                <a:schemeClr val="accent3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ADB14449-F6FE-150D-7426-00AAB68F72AF}"/>
              </a:ext>
            </a:extLst>
          </p:cNvPr>
          <p:cNvSpPr txBox="1">
            <a:spLocks/>
          </p:cNvSpPr>
          <p:nvPr/>
        </p:nvSpPr>
        <p:spPr>
          <a:xfrm>
            <a:off x="574907" y="1047964"/>
            <a:ext cx="10325000" cy="504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Prevalence of thirteen individual ACEs, adults in Merseyside</a:t>
            </a:r>
            <a:endParaRPr lang="en-GB" sz="5400" dirty="0">
              <a:solidFill>
                <a:schemeClr val="accent3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C22C5D2-0B12-3364-992B-AF5F23E3B7C3}"/>
              </a:ext>
            </a:extLst>
          </p:cNvPr>
          <p:cNvGrpSpPr/>
          <p:nvPr/>
        </p:nvGrpSpPr>
        <p:grpSpPr>
          <a:xfrm>
            <a:off x="8884631" y="1971690"/>
            <a:ext cx="3328443" cy="1936696"/>
            <a:chOff x="9212" y="31538"/>
            <a:chExt cx="3347976" cy="1367807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76E1D0B-6A51-1D60-49A7-0E23E6981C2F}"/>
                </a:ext>
              </a:extLst>
            </p:cNvPr>
            <p:cNvGrpSpPr/>
            <p:nvPr/>
          </p:nvGrpSpPr>
          <p:grpSpPr>
            <a:xfrm>
              <a:off x="9212" y="31538"/>
              <a:ext cx="1571626" cy="1367807"/>
              <a:chOff x="9212" y="-212"/>
              <a:chExt cx="1571626" cy="1367807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0B71A81A-B6A2-E53E-4099-7D131DDBC81A}"/>
                  </a:ext>
                </a:extLst>
              </p:cNvPr>
              <p:cNvGrpSpPr/>
              <p:nvPr/>
            </p:nvGrpSpPr>
            <p:grpSpPr>
              <a:xfrm>
                <a:off x="9212" y="-212"/>
                <a:ext cx="1571626" cy="1367807"/>
                <a:chOff x="9212" y="-212"/>
                <a:chExt cx="1571626" cy="1367807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A491D8EA-7B87-2775-B87A-E5221BB2C5B3}"/>
                    </a:ext>
                  </a:extLst>
                </p:cNvPr>
                <p:cNvSpPr/>
                <p:nvPr/>
              </p:nvSpPr>
              <p:spPr>
                <a:xfrm>
                  <a:off x="200025" y="285750"/>
                  <a:ext cx="1167275" cy="960620"/>
                </a:xfrm>
                <a:prstGeom prst="ellipse">
                  <a:avLst/>
                </a:prstGeom>
                <a:solidFill>
                  <a:srgbClr val="2B4F68"/>
                </a:solidFill>
                <a:ln w="28575" cap="flat" cmpd="sng" algn="ctr">
                  <a:solidFill>
                    <a:srgbClr val="2B4F68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4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3CD1313-475B-7BB7-F9E3-319987999231}"/>
                    </a:ext>
                  </a:extLst>
                </p:cNvPr>
                <p:cNvSpPr/>
                <p:nvPr/>
              </p:nvSpPr>
              <p:spPr>
                <a:xfrm>
                  <a:off x="386655" y="1085060"/>
                  <a:ext cx="789346" cy="282535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rgbClr val="2B4F68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4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681F19B7-4AC8-DD27-6CFA-93A0D2A292A7}"/>
                    </a:ext>
                  </a:extLst>
                </p:cNvPr>
                <p:cNvSpPr/>
                <p:nvPr/>
              </p:nvSpPr>
              <p:spPr>
                <a:xfrm>
                  <a:off x="9212" y="-212"/>
                  <a:ext cx="1562100" cy="444681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rgbClr val="2B4F68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kern="100">
                      <a:solidFill>
                        <a:schemeClr val="accent5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61E59DB1-FA12-FD1E-2839-E91E131EF4CE}"/>
                    </a:ext>
                  </a:extLst>
                </p:cNvPr>
                <p:cNvSpPr/>
                <p:nvPr/>
              </p:nvSpPr>
              <p:spPr>
                <a:xfrm>
                  <a:off x="271781" y="331609"/>
                  <a:ext cx="1028542" cy="827425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400">
                    <a:solidFill>
                      <a:schemeClr val="accent5"/>
                    </a:solidFill>
                  </a:endParaRPr>
                </a:p>
              </p:txBody>
            </p:sp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DE91916B-B413-A591-C9DD-983FF519A3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733" y="482735"/>
                  <a:ext cx="555610" cy="555558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94" name="Text Box 3">
                  <a:extLst>
                    <a:ext uri="{FF2B5EF4-FFF2-40B4-BE49-F238E27FC236}">
                      <a16:creationId xmlns:a16="http://schemas.microsoft.com/office/drawing/2014/main" id="{115925BF-0E29-9429-E4A9-67571A244BD1}"/>
                    </a:ext>
                  </a:extLst>
                </p:cNvPr>
                <p:cNvSpPr txBox="1"/>
                <p:nvPr/>
              </p:nvSpPr>
              <p:spPr>
                <a:xfrm>
                  <a:off x="9212" y="10977"/>
                  <a:ext cx="1571626" cy="39337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 dirty="0">
                      <a:solidFill>
                        <a:schemeClr val="accent5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Community: Bullying</a:t>
                  </a:r>
                  <a:endParaRPr lang="en-GB" sz="1400" kern="100" dirty="0">
                    <a:solidFill>
                      <a:schemeClr val="accent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8" name="Text Box 7">
                <a:extLst>
                  <a:ext uri="{FF2B5EF4-FFF2-40B4-BE49-F238E27FC236}">
                    <a16:creationId xmlns:a16="http://schemas.microsoft.com/office/drawing/2014/main" id="{E9DBEAE0-26CA-43C0-E530-60DC41D1292C}"/>
                  </a:ext>
                </a:extLst>
              </p:cNvPr>
              <p:cNvSpPr txBox="1"/>
              <p:nvPr/>
            </p:nvSpPr>
            <p:spPr>
              <a:xfrm>
                <a:off x="426214" y="1115460"/>
                <a:ext cx="725870" cy="2521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400" b="1" kern="100" dirty="0">
                    <a:solidFill>
                      <a:schemeClr val="accent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25.4%</a:t>
                </a:r>
                <a:endParaRPr lang="en-GB" sz="1400" kern="1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E08BDC-6030-3B81-146D-F3538F54AC2F}"/>
                </a:ext>
              </a:extLst>
            </p:cNvPr>
            <p:cNvGrpSpPr/>
            <p:nvPr/>
          </p:nvGrpSpPr>
          <p:grpSpPr>
            <a:xfrm>
              <a:off x="1520511" y="31538"/>
              <a:ext cx="1836677" cy="1347544"/>
              <a:chOff x="-117789" y="-6549"/>
              <a:chExt cx="1836677" cy="1348088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010A28D-1E8E-F584-A981-BC87D91D2879}"/>
                  </a:ext>
                </a:extLst>
              </p:cNvPr>
              <p:cNvGrpSpPr/>
              <p:nvPr/>
            </p:nvGrpSpPr>
            <p:grpSpPr>
              <a:xfrm>
                <a:off x="-117789" y="-6549"/>
                <a:ext cx="1836677" cy="1348088"/>
                <a:chOff x="-117789" y="-6549"/>
                <a:chExt cx="1836677" cy="1348088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8D8A042B-5BCF-DDE3-F043-3B764A9582CF}"/>
                    </a:ext>
                  </a:extLst>
                </p:cNvPr>
                <p:cNvSpPr/>
                <p:nvPr/>
              </p:nvSpPr>
              <p:spPr>
                <a:xfrm>
                  <a:off x="200023" y="285750"/>
                  <a:ext cx="1167276" cy="961007"/>
                </a:xfrm>
                <a:prstGeom prst="ellipse">
                  <a:avLst/>
                </a:prstGeom>
                <a:solidFill>
                  <a:srgbClr val="2B4F68"/>
                </a:solidFill>
                <a:ln w="28575" cap="flat" cmpd="sng" algn="ctr">
                  <a:solidFill>
                    <a:srgbClr val="2B4F68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4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783EAB9-057A-1F76-BB58-5922A5E8EA44}"/>
                    </a:ext>
                  </a:extLst>
                </p:cNvPr>
                <p:cNvSpPr/>
                <p:nvPr/>
              </p:nvSpPr>
              <p:spPr>
                <a:xfrm>
                  <a:off x="362193" y="1058890"/>
                  <a:ext cx="789346" cy="282649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rgbClr val="2B4F68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4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81D7F31-22D8-5A0E-F047-353E444382CF}"/>
                    </a:ext>
                  </a:extLst>
                </p:cNvPr>
                <p:cNvSpPr/>
                <p:nvPr/>
              </p:nvSpPr>
              <p:spPr>
                <a:xfrm>
                  <a:off x="0" y="-6549"/>
                  <a:ext cx="1562100" cy="444700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rgbClr val="2B4F68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kern="100">
                      <a:solidFill>
                        <a:schemeClr val="accent5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D7C49227-B293-CDDC-AC1B-218E9CE4D8D3}"/>
                    </a:ext>
                  </a:extLst>
                </p:cNvPr>
                <p:cNvSpPr/>
                <p:nvPr/>
              </p:nvSpPr>
              <p:spPr>
                <a:xfrm>
                  <a:off x="263660" y="347490"/>
                  <a:ext cx="1028542" cy="82775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4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86" name="Text Box 3">
                  <a:extLst>
                    <a:ext uri="{FF2B5EF4-FFF2-40B4-BE49-F238E27FC236}">
                      <a16:creationId xmlns:a16="http://schemas.microsoft.com/office/drawing/2014/main" id="{4977E20F-DCAA-E12A-F2B1-B73272F95B2A}"/>
                    </a:ext>
                  </a:extLst>
                </p:cNvPr>
                <p:cNvSpPr txBox="1"/>
                <p:nvPr/>
              </p:nvSpPr>
              <p:spPr>
                <a:xfrm>
                  <a:off x="-117789" y="-500"/>
                  <a:ext cx="1836677" cy="4287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 dirty="0">
                      <a:solidFill>
                        <a:schemeClr val="accent5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Community: Witnessing Violence</a:t>
                  </a:r>
                  <a:endParaRPr lang="en-GB" sz="1400" kern="100" dirty="0">
                    <a:solidFill>
                      <a:schemeClr val="accent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1" name="Text Box 7">
                <a:extLst>
                  <a:ext uri="{FF2B5EF4-FFF2-40B4-BE49-F238E27FC236}">
                    <a16:creationId xmlns:a16="http://schemas.microsoft.com/office/drawing/2014/main" id="{9F6CFE09-5DEB-C157-3292-7F0CFDBE3121}"/>
                  </a:ext>
                </a:extLst>
              </p:cNvPr>
              <p:cNvSpPr txBox="1"/>
              <p:nvPr/>
            </p:nvSpPr>
            <p:spPr>
              <a:xfrm>
                <a:off x="371334" y="1079161"/>
                <a:ext cx="800099" cy="2293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400" b="1" kern="100" dirty="0">
                    <a:solidFill>
                      <a:schemeClr val="accent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20.4%</a:t>
                </a:r>
                <a:endParaRPr lang="en-GB" sz="1400" kern="1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65F0513-8038-259E-89A7-402B79DD1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318" y="466137"/>
              <a:ext cx="573730" cy="61401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A191C1-BB63-E143-9243-E666D4CF4EEC}"/>
              </a:ext>
            </a:extLst>
          </p:cNvPr>
          <p:cNvGrpSpPr/>
          <p:nvPr/>
        </p:nvGrpSpPr>
        <p:grpSpPr>
          <a:xfrm>
            <a:off x="567871" y="1972559"/>
            <a:ext cx="3366397" cy="4131567"/>
            <a:chOff x="841372" y="1996624"/>
            <a:chExt cx="3366397" cy="41315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7620F91-EBD6-C762-8EF3-9C7F1D51B79F}"/>
                </a:ext>
              </a:extLst>
            </p:cNvPr>
            <p:cNvGrpSpPr/>
            <p:nvPr/>
          </p:nvGrpSpPr>
          <p:grpSpPr>
            <a:xfrm>
              <a:off x="2663600" y="2014982"/>
              <a:ext cx="1544169" cy="1928158"/>
              <a:chOff x="3715380" y="2015125"/>
              <a:chExt cx="1544169" cy="1928158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CC9964B-D618-9144-0A41-D696885CECAC}"/>
                  </a:ext>
                </a:extLst>
              </p:cNvPr>
              <p:cNvGrpSpPr/>
              <p:nvPr/>
            </p:nvGrpSpPr>
            <p:grpSpPr>
              <a:xfrm>
                <a:off x="3715380" y="2015125"/>
                <a:ext cx="1544169" cy="1928158"/>
                <a:chOff x="-1511991" y="-1581614"/>
                <a:chExt cx="1572300" cy="1274318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F12C97B6-C4C7-C128-37D4-023E23598262}"/>
                    </a:ext>
                  </a:extLst>
                </p:cNvPr>
                <p:cNvGrpSpPr/>
                <p:nvPr/>
              </p:nvGrpSpPr>
              <p:grpSpPr>
                <a:xfrm>
                  <a:off x="-1511991" y="-1581614"/>
                  <a:ext cx="1572300" cy="1274304"/>
                  <a:chOff x="-1511991" y="-1581614"/>
                  <a:chExt cx="1572300" cy="1274304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28DF3437-CCCF-BAD1-D78F-FE515A127058}"/>
                      </a:ext>
                    </a:extLst>
                  </p:cNvPr>
                  <p:cNvSpPr/>
                  <p:nvPr/>
                </p:nvSpPr>
                <p:spPr>
                  <a:xfrm>
                    <a:off x="-1312323" y="-1289836"/>
                    <a:ext cx="1181606" cy="898927"/>
                  </a:xfrm>
                  <a:prstGeom prst="ellipse">
                    <a:avLst/>
                  </a:prstGeom>
                  <a:solidFill>
                    <a:srgbClr val="2B4F68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9A98AC83-0CB5-C33C-B291-8033D56EFAFE}"/>
                      </a:ext>
                    </a:extLst>
                  </p:cNvPr>
                  <p:cNvSpPr/>
                  <p:nvPr/>
                </p:nvSpPr>
                <p:spPr>
                  <a:xfrm>
                    <a:off x="-1092947" y="-570228"/>
                    <a:ext cx="800099" cy="26291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9F8415AE-E78A-3B53-541E-0DB777D4E57B}"/>
                      </a:ext>
                    </a:extLst>
                  </p:cNvPr>
                  <p:cNvSpPr/>
                  <p:nvPr/>
                </p:nvSpPr>
                <p:spPr>
                  <a:xfrm>
                    <a:off x="-1511991" y="-1581614"/>
                    <a:ext cx="1562099" cy="406127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kern="1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E9E08A9D-C3DD-B163-222E-631FA30E9E63}"/>
                      </a:ext>
                    </a:extLst>
                  </p:cNvPr>
                  <p:cNvSpPr/>
                  <p:nvPr/>
                </p:nvSpPr>
                <p:spPr>
                  <a:xfrm>
                    <a:off x="-1227611" y="-1238992"/>
                    <a:ext cx="1041169" cy="77428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55" name="Text Box 3">
                    <a:extLst>
                      <a:ext uri="{FF2B5EF4-FFF2-40B4-BE49-F238E27FC236}">
                        <a16:creationId xmlns:a16="http://schemas.microsoft.com/office/drawing/2014/main" id="{49DAD494-D478-479A-B125-C2F5C44155D9}"/>
                      </a:ext>
                    </a:extLst>
                  </p:cNvPr>
                  <p:cNvSpPr txBox="1"/>
                  <p:nvPr/>
                </p:nvSpPr>
                <p:spPr>
                  <a:xfrm>
                    <a:off x="-1447786" y="-1566264"/>
                    <a:ext cx="1508095" cy="41110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Abuse: Physical Neglect</a:t>
                    </a:r>
                    <a:endParaRPr lang="en-GB" sz="1400" kern="100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0" name="Text Box 7">
                  <a:extLst>
                    <a:ext uri="{FF2B5EF4-FFF2-40B4-BE49-F238E27FC236}">
                      <a16:creationId xmlns:a16="http://schemas.microsoft.com/office/drawing/2014/main" id="{41D75960-9BFA-880A-7E25-5A6A676BF8AE}"/>
                    </a:ext>
                  </a:extLst>
                </p:cNvPr>
                <p:cNvSpPr txBox="1"/>
                <p:nvPr/>
              </p:nvSpPr>
              <p:spPr>
                <a:xfrm>
                  <a:off x="-1073684" y="-548278"/>
                  <a:ext cx="800099" cy="2409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3.5%</a:t>
                  </a:r>
                  <a:endParaRPr lang="en-GB" sz="1400" kern="1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90B94EB1-47FA-7415-3633-E53784191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359" r="29883" b="23437"/>
              <a:stretch/>
            </p:blipFill>
            <p:spPr bwMode="auto">
              <a:xfrm>
                <a:off x="4139469" y="2698175"/>
                <a:ext cx="688652" cy="88048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E0C39C-4B55-625D-8F62-F6F8DF6C6BC2}"/>
                </a:ext>
              </a:extLst>
            </p:cNvPr>
            <p:cNvGrpSpPr/>
            <p:nvPr/>
          </p:nvGrpSpPr>
          <p:grpSpPr>
            <a:xfrm>
              <a:off x="2610707" y="4116045"/>
              <a:ext cx="1534151" cy="2012146"/>
              <a:chOff x="3706949" y="4193864"/>
              <a:chExt cx="1534151" cy="201214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3CCF6C7-FBA4-45B7-A67C-DFCFD63659FB}"/>
                  </a:ext>
                </a:extLst>
              </p:cNvPr>
              <p:cNvGrpSpPr/>
              <p:nvPr/>
            </p:nvGrpSpPr>
            <p:grpSpPr>
              <a:xfrm>
                <a:off x="3706949" y="4193864"/>
                <a:ext cx="1534151" cy="2012146"/>
                <a:chOff x="89150" y="-141687"/>
                <a:chExt cx="1562099" cy="1329826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9CA781E-EBD6-EFD2-F3B1-F8CA3384C427}"/>
                    </a:ext>
                  </a:extLst>
                </p:cNvPr>
                <p:cNvGrpSpPr/>
                <p:nvPr/>
              </p:nvGrpSpPr>
              <p:grpSpPr>
                <a:xfrm>
                  <a:off x="89150" y="-141687"/>
                  <a:ext cx="1562099" cy="1261186"/>
                  <a:chOff x="89150" y="-141687"/>
                  <a:chExt cx="1562099" cy="1261186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FF99D94C-3E97-202F-CA80-E0FE4708926E}"/>
                      </a:ext>
                    </a:extLst>
                  </p:cNvPr>
                  <p:cNvSpPr/>
                  <p:nvPr/>
                </p:nvSpPr>
                <p:spPr>
                  <a:xfrm>
                    <a:off x="287393" y="94186"/>
                    <a:ext cx="1181606" cy="898927"/>
                  </a:xfrm>
                  <a:prstGeom prst="ellipse">
                    <a:avLst/>
                  </a:prstGeom>
                  <a:solidFill>
                    <a:srgbClr val="2B4F68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4020AD7-0342-DF1F-61F7-A6FCE46F1D6F}"/>
                      </a:ext>
                    </a:extLst>
                  </p:cNvPr>
                  <p:cNvSpPr/>
                  <p:nvPr/>
                </p:nvSpPr>
                <p:spPr>
                  <a:xfrm>
                    <a:off x="492419" y="855109"/>
                    <a:ext cx="800101" cy="26439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65F6BE9A-0579-9B57-220C-B5A106B36756}"/>
                      </a:ext>
                    </a:extLst>
                  </p:cNvPr>
                  <p:cNvSpPr/>
                  <p:nvPr/>
                </p:nvSpPr>
                <p:spPr>
                  <a:xfrm>
                    <a:off x="89150" y="-141687"/>
                    <a:ext cx="1562099" cy="40957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kern="1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61" name="Text Box 3">
                    <a:extLst>
                      <a:ext uri="{FF2B5EF4-FFF2-40B4-BE49-F238E27FC236}">
                        <a16:creationId xmlns:a16="http://schemas.microsoft.com/office/drawing/2014/main" id="{DD5E127A-CEC9-FB27-58F2-879E894EFC8F}"/>
                      </a:ext>
                    </a:extLst>
                  </p:cNvPr>
                  <p:cNvSpPr txBox="1"/>
                  <p:nvPr/>
                </p:nvSpPr>
                <p:spPr>
                  <a:xfrm>
                    <a:off x="129375" y="-93270"/>
                    <a:ext cx="1519278" cy="32469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Abuse: Sexual</a:t>
                    </a:r>
                    <a:endParaRPr lang="en-GB" sz="1400" kern="10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449E8DC3-7927-3FA9-C731-C7101138E014}"/>
                      </a:ext>
                    </a:extLst>
                  </p:cNvPr>
                  <p:cNvSpPr/>
                  <p:nvPr/>
                </p:nvSpPr>
                <p:spPr>
                  <a:xfrm>
                    <a:off x="366874" y="158596"/>
                    <a:ext cx="1041169" cy="77428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</p:grpSp>
            <p:sp>
              <p:nvSpPr>
                <p:cNvPr id="57" name="Text Box 7">
                  <a:extLst>
                    <a:ext uri="{FF2B5EF4-FFF2-40B4-BE49-F238E27FC236}">
                      <a16:creationId xmlns:a16="http://schemas.microsoft.com/office/drawing/2014/main" id="{D43D2BC9-73BA-ED36-5AFE-D09A1604DE03}"/>
                    </a:ext>
                  </a:extLst>
                </p:cNvPr>
                <p:cNvSpPr txBox="1"/>
                <p:nvPr/>
              </p:nvSpPr>
              <p:spPr>
                <a:xfrm>
                  <a:off x="509265" y="880972"/>
                  <a:ext cx="800100" cy="3071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6.5%</a:t>
                  </a:r>
                  <a:endParaRPr lang="en-GB" sz="1400" kern="1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5C2DC40E-853D-E074-B744-2D8866FED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3634" y="4834452"/>
                <a:ext cx="528084" cy="813386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E2AF2C-F49B-1606-D826-91C529343AB7}"/>
                </a:ext>
              </a:extLst>
            </p:cNvPr>
            <p:cNvGrpSpPr/>
            <p:nvPr/>
          </p:nvGrpSpPr>
          <p:grpSpPr>
            <a:xfrm>
              <a:off x="848004" y="1996624"/>
              <a:ext cx="1564726" cy="1982317"/>
              <a:chOff x="429181" y="4193994"/>
              <a:chExt cx="1564726" cy="198231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23DD6BE-AF72-247E-5BDD-D94C3ADA50D4}"/>
                  </a:ext>
                </a:extLst>
              </p:cNvPr>
              <p:cNvGrpSpPr/>
              <p:nvPr/>
            </p:nvGrpSpPr>
            <p:grpSpPr>
              <a:xfrm>
                <a:off x="429181" y="4193994"/>
                <a:ext cx="1564726" cy="1982317"/>
                <a:chOff x="18744" y="-138426"/>
                <a:chExt cx="1593231" cy="1310112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C01988CC-27E3-DB33-199B-2CB7FF4DBB8C}"/>
                    </a:ext>
                  </a:extLst>
                </p:cNvPr>
                <p:cNvGrpSpPr/>
                <p:nvPr/>
              </p:nvGrpSpPr>
              <p:grpSpPr>
                <a:xfrm>
                  <a:off x="18744" y="-138426"/>
                  <a:ext cx="1593231" cy="1310112"/>
                  <a:chOff x="18744" y="-138426"/>
                  <a:chExt cx="1593231" cy="1310112"/>
                </a:xfrm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B5DD2B78-88CD-3822-00EA-8D595CEB189B}"/>
                      </a:ext>
                    </a:extLst>
                  </p:cNvPr>
                  <p:cNvSpPr/>
                  <p:nvPr/>
                </p:nvSpPr>
                <p:spPr>
                  <a:xfrm>
                    <a:off x="220639" y="150755"/>
                    <a:ext cx="1181605" cy="898927"/>
                  </a:xfrm>
                  <a:prstGeom prst="ellipse">
                    <a:avLst/>
                  </a:prstGeom>
                  <a:solidFill>
                    <a:srgbClr val="2B4F68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8E72F1D7-E511-8768-21F2-5F8879B02E29}"/>
                      </a:ext>
                    </a:extLst>
                  </p:cNvPr>
                  <p:cNvSpPr/>
                  <p:nvPr/>
                </p:nvSpPr>
                <p:spPr>
                  <a:xfrm>
                    <a:off x="410445" y="907296"/>
                    <a:ext cx="800100" cy="26439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0926F391-183F-B156-587D-A3F07E3336D1}"/>
                      </a:ext>
                    </a:extLst>
                  </p:cNvPr>
                  <p:cNvSpPr/>
                  <p:nvPr/>
                </p:nvSpPr>
                <p:spPr>
                  <a:xfrm>
                    <a:off x="18745" y="-138426"/>
                    <a:ext cx="1593230" cy="40948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kern="1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75" name="Text Box 3">
                    <a:extLst>
                      <a:ext uri="{FF2B5EF4-FFF2-40B4-BE49-F238E27FC236}">
                        <a16:creationId xmlns:a16="http://schemas.microsoft.com/office/drawing/2014/main" id="{91FEECC1-CB96-4009-4937-DAD1C24F24AB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4" y="-90102"/>
                    <a:ext cx="1571626" cy="361164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Abuse: Verbal</a:t>
                    </a:r>
                    <a:endParaRPr lang="en-GB" sz="1400" kern="100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C35F7FDD-6E0F-C7C8-5CCD-D555DDDB5F54}"/>
                      </a:ext>
                    </a:extLst>
                  </p:cNvPr>
                  <p:cNvSpPr/>
                  <p:nvPr/>
                </p:nvSpPr>
                <p:spPr>
                  <a:xfrm>
                    <a:off x="301849" y="245482"/>
                    <a:ext cx="1041168" cy="77428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</p:grpSp>
            <p:sp>
              <p:nvSpPr>
                <p:cNvPr id="71" name="Text Box 7">
                  <a:extLst>
                    <a:ext uri="{FF2B5EF4-FFF2-40B4-BE49-F238E27FC236}">
                      <a16:creationId xmlns:a16="http://schemas.microsoft.com/office/drawing/2014/main" id="{DA74CD4A-348D-5459-C852-0F8CE9F0E0B7}"/>
                    </a:ext>
                  </a:extLst>
                </p:cNvPr>
                <p:cNvSpPr txBox="1"/>
                <p:nvPr/>
              </p:nvSpPr>
              <p:spPr>
                <a:xfrm>
                  <a:off x="431665" y="941328"/>
                  <a:ext cx="800100" cy="2072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23.9%</a:t>
                  </a:r>
                  <a:endParaRPr lang="en-GB" sz="1400" kern="1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7BF1145-59C4-F2EB-96AC-98D7D0A5D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2334" y="4793356"/>
                <a:ext cx="612314" cy="908736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804833-7962-0ABC-4A6B-981ED43C51DA}"/>
                </a:ext>
              </a:extLst>
            </p:cNvPr>
            <p:cNvGrpSpPr/>
            <p:nvPr/>
          </p:nvGrpSpPr>
          <p:grpSpPr>
            <a:xfrm>
              <a:off x="841372" y="4116045"/>
              <a:ext cx="1556772" cy="1986107"/>
              <a:chOff x="841372" y="4116045"/>
              <a:chExt cx="1556772" cy="198610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544AC3E-0C73-EFE3-65CE-B78C3EBE8F69}"/>
                  </a:ext>
                </a:extLst>
              </p:cNvPr>
              <p:cNvGrpSpPr/>
              <p:nvPr/>
            </p:nvGrpSpPr>
            <p:grpSpPr>
              <a:xfrm>
                <a:off x="841372" y="4116045"/>
                <a:ext cx="1556772" cy="1986107"/>
                <a:chOff x="55910" y="-141565"/>
                <a:chExt cx="1585132" cy="1313143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E28C28B9-47A2-1BB2-808C-D3E092E7B37B}"/>
                    </a:ext>
                  </a:extLst>
                </p:cNvPr>
                <p:cNvGrpSpPr/>
                <p:nvPr/>
              </p:nvGrpSpPr>
              <p:grpSpPr>
                <a:xfrm>
                  <a:off x="55910" y="-141565"/>
                  <a:ext cx="1585132" cy="1287401"/>
                  <a:chOff x="55910" y="-141565"/>
                  <a:chExt cx="1585132" cy="1287401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E6554E93-8477-1D18-30B3-A6056AC39AC1}"/>
                      </a:ext>
                    </a:extLst>
                  </p:cNvPr>
                  <p:cNvSpPr/>
                  <p:nvPr/>
                </p:nvSpPr>
                <p:spPr>
                  <a:xfrm>
                    <a:off x="228015" y="147665"/>
                    <a:ext cx="1181605" cy="899287"/>
                  </a:xfrm>
                  <a:prstGeom prst="ellipse">
                    <a:avLst/>
                  </a:prstGeom>
                  <a:solidFill>
                    <a:srgbClr val="2B4F68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C9AA03E3-E21B-A357-CDFF-D265FB05A9CC}"/>
                      </a:ext>
                    </a:extLst>
                  </p:cNvPr>
                  <p:cNvSpPr/>
                  <p:nvPr/>
                </p:nvSpPr>
                <p:spPr>
                  <a:xfrm>
                    <a:off x="441433" y="881340"/>
                    <a:ext cx="800102" cy="26449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0C0C80BF-B5B3-6EBE-C043-C81AC837FA22}"/>
                      </a:ext>
                    </a:extLst>
                  </p:cNvPr>
                  <p:cNvSpPr/>
                  <p:nvPr/>
                </p:nvSpPr>
                <p:spPr>
                  <a:xfrm>
                    <a:off x="55910" y="-141565"/>
                    <a:ext cx="1562099" cy="40957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kern="1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9EF47765-774E-91D8-8278-59C2324BE193}"/>
                      </a:ext>
                    </a:extLst>
                  </p:cNvPr>
                  <p:cNvSpPr/>
                  <p:nvPr/>
                </p:nvSpPr>
                <p:spPr>
                  <a:xfrm>
                    <a:off x="300411" y="218924"/>
                    <a:ext cx="1041169" cy="77459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69" name="Text Box 3">
                    <a:extLst>
                      <a:ext uri="{FF2B5EF4-FFF2-40B4-BE49-F238E27FC236}">
                        <a16:creationId xmlns:a16="http://schemas.microsoft.com/office/drawing/2014/main" id="{9662B228-7E6F-EA3D-19F7-69DAC0F01B07}"/>
                      </a:ext>
                    </a:extLst>
                  </p:cNvPr>
                  <p:cNvSpPr txBox="1"/>
                  <p:nvPr/>
                </p:nvSpPr>
                <p:spPr>
                  <a:xfrm>
                    <a:off x="69416" y="-115370"/>
                    <a:ext cx="1571626" cy="41786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Abuse: Physical</a:t>
                    </a:r>
                    <a:endParaRPr lang="en-GB" sz="1400" kern="100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4" name="Text Box 7">
                  <a:extLst>
                    <a:ext uri="{FF2B5EF4-FFF2-40B4-BE49-F238E27FC236}">
                      <a16:creationId xmlns:a16="http://schemas.microsoft.com/office/drawing/2014/main" id="{6695C426-31C1-27A8-F08D-81A8D7A8B15C}"/>
                    </a:ext>
                  </a:extLst>
                </p:cNvPr>
                <p:cNvSpPr txBox="1"/>
                <p:nvPr/>
              </p:nvSpPr>
              <p:spPr>
                <a:xfrm>
                  <a:off x="445512" y="904498"/>
                  <a:ext cx="800102" cy="2670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22.5%</a:t>
                  </a:r>
                  <a:endParaRPr lang="en-GB" sz="1400" kern="1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FD8829E-BBCC-EA89-7010-2E6AF5C85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4837" y="4860031"/>
                <a:ext cx="531586" cy="748253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B230AC5-822D-C5A0-9110-2B56AC53EF9C}"/>
              </a:ext>
            </a:extLst>
          </p:cNvPr>
          <p:cNvGrpSpPr/>
          <p:nvPr/>
        </p:nvGrpSpPr>
        <p:grpSpPr>
          <a:xfrm>
            <a:off x="3952003" y="1934310"/>
            <a:ext cx="6390539" cy="4209715"/>
            <a:chOff x="4225361" y="1972559"/>
            <a:chExt cx="6390539" cy="4209715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B38E153-1B32-8080-C9DD-B529B127446C}"/>
                </a:ext>
              </a:extLst>
            </p:cNvPr>
            <p:cNvGrpSpPr/>
            <p:nvPr/>
          </p:nvGrpSpPr>
          <p:grpSpPr>
            <a:xfrm>
              <a:off x="9086444" y="4133321"/>
              <a:ext cx="1529456" cy="2003764"/>
              <a:chOff x="-727849" y="6657"/>
              <a:chExt cx="1536142" cy="1483249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5014A71B-F6C3-29A8-9DDB-5817EF50E970}"/>
                  </a:ext>
                </a:extLst>
              </p:cNvPr>
              <p:cNvGrpSpPr/>
              <p:nvPr/>
            </p:nvGrpSpPr>
            <p:grpSpPr>
              <a:xfrm>
                <a:off x="-727849" y="6657"/>
                <a:ext cx="1536142" cy="1483249"/>
                <a:chOff x="-727849" y="6656"/>
                <a:chExt cx="1536142" cy="148325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BDEDE9D6-6752-6E12-8898-78545763AE4F}"/>
                    </a:ext>
                  </a:extLst>
                </p:cNvPr>
                <p:cNvGrpSpPr/>
                <p:nvPr/>
              </p:nvGrpSpPr>
              <p:grpSpPr>
                <a:xfrm>
                  <a:off x="-727849" y="6656"/>
                  <a:ext cx="1536142" cy="1442976"/>
                  <a:chOff x="-727849" y="6656"/>
                  <a:chExt cx="1536142" cy="1442976"/>
                </a:xfrm>
              </p:grpSpPr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AA205EA8-202F-39ED-9862-6E44C83E87AC}"/>
                      </a:ext>
                    </a:extLst>
                  </p:cNvPr>
                  <p:cNvSpPr/>
                  <p:nvPr/>
                </p:nvSpPr>
                <p:spPr>
                  <a:xfrm>
                    <a:off x="-551407" y="224086"/>
                    <a:ext cx="1114425" cy="1019176"/>
                  </a:xfrm>
                  <a:prstGeom prst="ellipse">
                    <a:avLst/>
                  </a:prstGeom>
                  <a:solidFill>
                    <a:srgbClr val="2B4F68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1D5A91BD-594C-A3C2-9E29-14D8E1481C7B}"/>
                      </a:ext>
                    </a:extLst>
                  </p:cNvPr>
                  <p:cNvSpPr/>
                  <p:nvPr/>
                </p:nvSpPr>
                <p:spPr>
                  <a:xfrm>
                    <a:off x="-327612" y="1149892"/>
                    <a:ext cx="752334" cy="29974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505C93D9-2202-91C0-9C19-07F04FCF195D}"/>
                      </a:ext>
                    </a:extLst>
                  </p:cNvPr>
                  <p:cNvSpPr/>
                  <p:nvPr/>
                </p:nvSpPr>
                <p:spPr>
                  <a:xfrm>
                    <a:off x="-727849" y="6656"/>
                    <a:ext cx="1500111" cy="47958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kern="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D5F93FEE-C413-69FD-F834-06B6502BDF4B}"/>
                      </a:ext>
                    </a:extLst>
                  </p:cNvPr>
                  <p:cNvSpPr/>
                  <p:nvPr/>
                </p:nvSpPr>
                <p:spPr>
                  <a:xfrm>
                    <a:off x="-474534" y="312211"/>
                    <a:ext cx="981075" cy="8763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57" name="Text Box 3">
                    <a:extLst>
                      <a:ext uri="{FF2B5EF4-FFF2-40B4-BE49-F238E27FC236}">
                        <a16:creationId xmlns:a16="http://schemas.microsoft.com/office/drawing/2014/main" id="{C313B513-64C0-9FC0-6756-57BFD765B405}"/>
                      </a:ext>
                    </a:extLst>
                  </p:cNvPr>
                  <p:cNvSpPr txBox="1"/>
                  <p:nvPr/>
                </p:nvSpPr>
                <p:spPr>
                  <a:xfrm>
                    <a:off x="-691818" y="38028"/>
                    <a:ext cx="1500111" cy="47958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Household: Incarceration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2" name="Text Box 7">
                  <a:extLst>
                    <a:ext uri="{FF2B5EF4-FFF2-40B4-BE49-F238E27FC236}">
                      <a16:creationId xmlns:a16="http://schemas.microsoft.com/office/drawing/2014/main" id="{18B114E9-F4A3-9D17-1A5F-D818650278AF}"/>
                    </a:ext>
                  </a:extLst>
                </p:cNvPr>
                <p:cNvSpPr txBox="1"/>
                <p:nvPr/>
              </p:nvSpPr>
              <p:spPr>
                <a:xfrm>
                  <a:off x="-341811" y="1202182"/>
                  <a:ext cx="800100" cy="28772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2.8%</a:t>
                  </a:r>
                  <a:endParaRPr lang="en-GB" sz="1400" kern="100" dirty="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546794E5-9B7B-BECE-ED36-7DC13DC3A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0530" y="464608"/>
                <a:ext cx="561340" cy="6477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01E310A-ECB8-8BDD-EECB-739B1CF02810}"/>
                </a:ext>
              </a:extLst>
            </p:cNvPr>
            <p:cNvGrpSpPr/>
            <p:nvPr/>
          </p:nvGrpSpPr>
          <p:grpSpPr>
            <a:xfrm>
              <a:off x="4225361" y="1999773"/>
              <a:ext cx="1670245" cy="1855845"/>
              <a:chOff x="-70275" y="24883"/>
              <a:chExt cx="1677547" cy="1373755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40EB2C8C-7854-2F38-1BA9-7E5B7267C320}"/>
                  </a:ext>
                </a:extLst>
              </p:cNvPr>
              <p:cNvGrpSpPr/>
              <p:nvPr/>
            </p:nvGrpSpPr>
            <p:grpSpPr>
              <a:xfrm>
                <a:off x="-70275" y="24883"/>
                <a:ext cx="1677547" cy="1373755"/>
                <a:chOff x="-70275" y="15159"/>
                <a:chExt cx="1677547" cy="1373935"/>
              </a:xfrm>
            </p:grpSpPr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A6BAA6DB-D45F-C7B5-8A54-4B6969C38DBD}"/>
                    </a:ext>
                  </a:extLst>
                </p:cNvPr>
                <p:cNvGrpSpPr/>
                <p:nvPr/>
              </p:nvGrpSpPr>
              <p:grpSpPr>
                <a:xfrm>
                  <a:off x="-70275" y="15159"/>
                  <a:ext cx="1677547" cy="1373935"/>
                  <a:chOff x="-70275" y="15159"/>
                  <a:chExt cx="1677547" cy="1373935"/>
                </a:xfrm>
              </p:grpSpPr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8A5A0AA9-1A94-1213-025E-0BB4841EFC8C}"/>
                      </a:ext>
                    </a:extLst>
                  </p:cNvPr>
                  <p:cNvSpPr/>
                  <p:nvPr/>
                </p:nvSpPr>
                <p:spPr>
                  <a:xfrm>
                    <a:off x="222586" y="198729"/>
                    <a:ext cx="1112544" cy="1019248"/>
                  </a:xfrm>
                  <a:prstGeom prst="ellipse">
                    <a:avLst/>
                  </a:prstGeom>
                  <a:solidFill>
                    <a:srgbClr val="2B4F68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6D7F9A65-EECF-51CC-D0CD-1B67153B4E4D}"/>
                      </a:ext>
                    </a:extLst>
                  </p:cNvPr>
                  <p:cNvSpPr/>
                  <p:nvPr/>
                </p:nvSpPr>
                <p:spPr>
                  <a:xfrm>
                    <a:off x="414878" y="1089315"/>
                    <a:ext cx="752335" cy="299779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73F9AEEE-8DFD-F5C0-0A1C-4C9E44D465FB}"/>
                      </a:ext>
                    </a:extLst>
                  </p:cNvPr>
                  <p:cNvSpPr/>
                  <p:nvPr/>
                </p:nvSpPr>
                <p:spPr>
                  <a:xfrm>
                    <a:off x="0" y="28574"/>
                    <a:ext cx="1500111" cy="46251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kern="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8CA880DA-1AFF-EB14-D96B-8D2FE8F51076}"/>
                      </a:ext>
                    </a:extLst>
                  </p:cNvPr>
                  <p:cNvSpPr/>
                  <p:nvPr/>
                </p:nvSpPr>
                <p:spPr>
                  <a:xfrm>
                    <a:off x="284239" y="277036"/>
                    <a:ext cx="980316" cy="877924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48" name="Text Box 3">
                    <a:extLst>
                      <a:ext uri="{FF2B5EF4-FFF2-40B4-BE49-F238E27FC236}">
                        <a16:creationId xmlns:a16="http://schemas.microsoft.com/office/drawing/2014/main" id="{D0B5D5C4-4B59-9E96-2BFB-318B9D4AB572}"/>
                      </a:ext>
                    </a:extLst>
                  </p:cNvPr>
                  <p:cNvSpPr txBox="1"/>
                  <p:nvPr/>
                </p:nvSpPr>
                <p:spPr>
                  <a:xfrm>
                    <a:off x="-70275" y="15159"/>
                    <a:ext cx="1677547" cy="56123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Household: Parental Separation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43" name="Text Box 7">
                  <a:extLst>
                    <a:ext uri="{FF2B5EF4-FFF2-40B4-BE49-F238E27FC236}">
                      <a16:creationId xmlns:a16="http://schemas.microsoft.com/office/drawing/2014/main" id="{800FBE64-15C0-8482-0F7A-5A211DC5CD9C}"/>
                    </a:ext>
                  </a:extLst>
                </p:cNvPr>
                <p:cNvSpPr txBox="1"/>
                <p:nvPr/>
              </p:nvSpPr>
              <p:spPr>
                <a:xfrm>
                  <a:off x="408308" y="1119071"/>
                  <a:ext cx="800100" cy="26994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20.7%</a:t>
                  </a:r>
                  <a:endParaRPr lang="en-GB" sz="1400" kern="100" dirty="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6AB4C47E-88BC-1306-0EF0-D24D12473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colorTemperature colorTemp="11200"/>
                        </a14:imgEffect>
                        <a14:imgEffect>
                          <a14:brightnessContrast bright="40000" contrast="-5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716" y="460453"/>
                <a:ext cx="513815" cy="61339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07B4670-AF8E-0159-4AF6-A27CC4667CA2}"/>
                </a:ext>
              </a:extLst>
            </p:cNvPr>
            <p:cNvGrpSpPr/>
            <p:nvPr/>
          </p:nvGrpSpPr>
          <p:grpSpPr>
            <a:xfrm>
              <a:off x="5815946" y="4127622"/>
              <a:ext cx="1564784" cy="1964447"/>
              <a:chOff x="-784256" y="42058"/>
              <a:chExt cx="1571625" cy="1454145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D97A1D92-7A17-A952-6EBB-3A60E75B66F2}"/>
                  </a:ext>
                </a:extLst>
              </p:cNvPr>
              <p:cNvGrpSpPr/>
              <p:nvPr/>
            </p:nvGrpSpPr>
            <p:grpSpPr>
              <a:xfrm>
                <a:off x="-784256" y="42058"/>
                <a:ext cx="1571625" cy="1454145"/>
                <a:chOff x="-784256" y="13504"/>
                <a:chExt cx="1571625" cy="1454729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D9F8CB98-9983-01B9-C093-5AFEE9E3A06D}"/>
                    </a:ext>
                  </a:extLst>
                </p:cNvPr>
                <p:cNvGrpSpPr/>
                <p:nvPr/>
              </p:nvGrpSpPr>
              <p:grpSpPr>
                <a:xfrm>
                  <a:off x="-784256" y="13504"/>
                  <a:ext cx="1571625" cy="1454729"/>
                  <a:chOff x="-784256" y="13504"/>
                  <a:chExt cx="1571625" cy="1454729"/>
                </a:xfrm>
              </p:grpSpPr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CCF85B98-3EDA-076F-EB93-8EC1DDA049E8}"/>
                      </a:ext>
                    </a:extLst>
                  </p:cNvPr>
                  <p:cNvSpPr/>
                  <p:nvPr/>
                </p:nvSpPr>
                <p:spPr>
                  <a:xfrm>
                    <a:off x="-558500" y="294819"/>
                    <a:ext cx="1114425" cy="1019175"/>
                  </a:xfrm>
                  <a:prstGeom prst="ellipse">
                    <a:avLst/>
                  </a:prstGeom>
                  <a:solidFill>
                    <a:srgbClr val="2B4F68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301B2DC3-D20C-B5DC-E677-0A6411D6B20C}"/>
                      </a:ext>
                    </a:extLst>
                  </p:cNvPr>
                  <p:cNvSpPr/>
                  <p:nvPr/>
                </p:nvSpPr>
                <p:spPr>
                  <a:xfrm>
                    <a:off x="-374245" y="1168373"/>
                    <a:ext cx="752335" cy="29986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8FE4A957-51B9-21F0-DF8F-276015511343}"/>
                      </a:ext>
                    </a:extLst>
                  </p:cNvPr>
                  <p:cNvSpPr/>
                  <p:nvPr/>
                </p:nvSpPr>
                <p:spPr>
                  <a:xfrm>
                    <a:off x="-733735" y="13504"/>
                    <a:ext cx="1500111" cy="47977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kern="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5AB13BE7-D1BA-1036-2409-2BD03FA8C3FB}"/>
                      </a:ext>
                    </a:extLst>
                  </p:cNvPr>
                  <p:cNvSpPr/>
                  <p:nvPr/>
                </p:nvSpPr>
                <p:spPr>
                  <a:xfrm>
                    <a:off x="-485431" y="361949"/>
                    <a:ext cx="981076" cy="8763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39" name="Text Box 3">
                    <a:extLst>
                      <a:ext uri="{FF2B5EF4-FFF2-40B4-BE49-F238E27FC236}">
                        <a16:creationId xmlns:a16="http://schemas.microsoft.com/office/drawing/2014/main" id="{067DFCE8-44B0-ACD5-73A1-BF016CDBBEAC}"/>
                      </a:ext>
                    </a:extLst>
                  </p:cNvPr>
                  <p:cNvSpPr txBox="1"/>
                  <p:nvPr/>
                </p:nvSpPr>
                <p:spPr>
                  <a:xfrm>
                    <a:off x="-784256" y="53462"/>
                    <a:ext cx="1571625" cy="50482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Household: Drug Harm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4" name="Text Box 7">
                  <a:extLst>
                    <a:ext uri="{FF2B5EF4-FFF2-40B4-BE49-F238E27FC236}">
                      <a16:creationId xmlns:a16="http://schemas.microsoft.com/office/drawing/2014/main" id="{F3FD17F9-DB58-2762-CF25-715B80F48059}"/>
                    </a:ext>
                  </a:extLst>
                </p:cNvPr>
                <p:cNvSpPr txBox="1"/>
                <p:nvPr/>
              </p:nvSpPr>
              <p:spPr>
                <a:xfrm>
                  <a:off x="-374342" y="1187672"/>
                  <a:ext cx="800100" cy="28056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4.2%</a:t>
                  </a:r>
                  <a:endParaRPr lang="en-GB" sz="1400" kern="100" dirty="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32" name="Graphic 1" descr="Needle with solid fill">
                <a:extLst>
                  <a:ext uri="{FF2B5EF4-FFF2-40B4-BE49-F238E27FC236}">
                    <a16:creationId xmlns:a16="http://schemas.microsoft.com/office/drawing/2014/main" id="{2D693ECA-AED0-A0EB-D9A8-2077BCA16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-259981" y="473556"/>
                <a:ext cx="669925" cy="669290"/>
              </a:xfrm>
              <a:prstGeom prst="rect">
                <a:avLst/>
              </a:prstGeom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B4127BA-F5B2-7374-20F0-47BC0986D50D}"/>
                </a:ext>
              </a:extLst>
            </p:cNvPr>
            <p:cNvGrpSpPr/>
            <p:nvPr/>
          </p:nvGrpSpPr>
          <p:grpSpPr>
            <a:xfrm>
              <a:off x="4270637" y="4100135"/>
              <a:ext cx="1532455" cy="1917194"/>
              <a:chOff x="0" y="15358"/>
              <a:chExt cx="1539154" cy="1419167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C652AD9-77ED-1729-A779-C04A40A2825C}"/>
                  </a:ext>
                </a:extLst>
              </p:cNvPr>
              <p:cNvGrpSpPr/>
              <p:nvPr/>
            </p:nvGrpSpPr>
            <p:grpSpPr>
              <a:xfrm>
                <a:off x="0" y="15358"/>
                <a:ext cx="1539154" cy="1419167"/>
                <a:chOff x="0" y="15357"/>
                <a:chExt cx="1539154" cy="1419168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184C7521-A54B-D598-5B8E-0DF3841F39C5}"/>
                    </a:ext>
                  </a:extLst>
                </p:cNvPr>
                <p:cNvGrpSpPr/>
                <p:nvPr/>
              </p:nvGrpSpPr>
              <p:grpSpPr>
                <a:xfrm>
                  <a:off x="0" y="15357"/>
                  <a:ext cx="1539154" cy="1408333"/>
                  <a:chOff x="0" y="15357"/>
                  <a:chExt cx="1539154" cy="1408333"/>
                </a:xfrm>
              </p:grpSpPr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028F5B2E-48FB-D977-8247-827FCC5DAD59}"/>
                      </a:ext>
                    </a:extLst>
                  </p:cNvPr>
                  <p:cNvSpPr/>
                  <p:nvPr/>
                </p:nvSpPr>
                <p:spPr>
                  <a:xfrm>
                    <a:off x="200025" y="285750"/>
                    <a:ext cx="1114425" cy="1019175"/>
                  </a:xfrm>
                  <a:prstGeom prst="ellipse">
                    <a:avLst/>
                  </a:prstGeom>
                  <a:solidFill>
                    <a:srgbClr val="2B4F68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117D6681-72A5-5A37-FB72-9540163A3A0B}"/>
                      </a:ext>
                    </a:extLst>
                  </p:cNvPr>
                  <p:cNvSpPr/>
                  <p:nvPr/>
                </p:nvSpPr>
                <p:spPr>
                  <a:xfrm>
                    <a:off x="398866" y="1123950"/>
                    <a:ext cx="752335" cy="29974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4EDF1A36-76BA-5689-ADCB-8C6F8A8DDC7A}"/>
                      </a:ext>
                    </a:extLst>
                  </p:cNvPr>
                  <p:cNvSpPr/>
                  <p:nvPr/>
                </p:nvSpPr>
                <p:spPr>
                  <a:xfrm>
                    <a:off x="0" y="22895"/>
                    <a:ext cx="1500111" cy="47958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kern="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2F078B9B-4885-640C-E7A9-87365F938849}"/>
                      </a:ext>
                    </a:extLst>
                  </p:cNvPr>
                  <p:cNvSpPr/>
                  <p:nvPr/>
                </p:nvSpPr>
                <p:spPr>
                  <a:xfrm>
                    <a:off x="276225" y="361950"/>
                    <a:ext cx="981075" cy="8763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30" name="Text Box 3">
                    <a:extLst>
                      <a:ext uri="{FF2B5EF4-FFF2-40B4-BE49-F238E27FC236}">
                        <a16:creationId xmlns:a16="http://schemas.microsoft.com/office/drawing/2014/main" id="{C385CB8D-5E7F-F0DD-AD55-B78B4C9FD816}"/>
                      </a:ext>
                    </a:extLst>
                  </p:cNvPr>
                  <p:cNvSpPr txBox="1"/>
                  <p:nvPr/>
                </p:nvSpPr>
                <p:spPr>
                  <a:xfrm>
                    <a:off x="39043" y="15357"/>
                    <a:ext cx="1500111" cy="47578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Household: Alcohol Harm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5" name="Text Box 7">
                  <a:extLst>
                    <a:ext uri="{FF2B5EF4-FFF2-40B4-BE49-F238E27FC236}">
                      <a16:creationId xmlns:a16="http://schemas.microsoft.com/office/drawing/2014/main" id="{96741D78-4742-2A93-50D0-B86C9AD73D0C}"/>
                    </a:ext>
                  </a:extLst>
                </p:cNvPr>
                <p:cNvSpPr txBox="1"/>
                <p:nvPr/>
              </p:nvSpPr>
              <p:spPr>
                <a:xfrm>
                  <a:off x="361479" y="1159636"/>
                  <a:ext cx="800100" cy="27488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13.2%</a:t>
                  </a:r>
                  <a:endParaRPr lang="en-GB" sz="1400" kern="10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3" name="Graphic 1" descr="Wine with solid fill">
                <a:extLst>
                  <a:ext uri="{FF2B5EF4-FFF2-40B4-BE49-F238E27FC236}">
                    <a16:creationId xmlns:a16="http://schemas.microsoft.com/office/drawing/2014/main" id="{5BC8E905-098C-E3FD-3712-F9A79FFB1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47878" y="437744"/>
                <a:ext cx="628650" cy="685165"/>
              </a:xfrm>
              <a:prstGeom prst="rect">
                <a:avLst/>
              </a:prstGeom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2E6C61A-7329-E513-CDC3-8F35E7D433AE}"/>
                </a:ext>
              </a:extLst>
            </p:cNvPr>
            <p:cNvGrpSpPr/>
            <p:nvPr/>
          </p:nvGrpSpPr>
          <p:grpSpPr>
            <a:xfrm>
              <a:off x="5837896" y="2017533"/>
              <a:ext cx="1688835" cy="1963959"/>
              <a:chOff x="-21605" y="28527"/>
              <a:chExt cx="1696218" cy="1454372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1F5C83F1-4F6B-D45B-ECFE-A27041F515AA}"/>
                  </a:ext>
                </a:extLst>
              </p:cNvPr>
              <p:cNvGrpSpPr/>
              <p:nvPr/>
            </p:nvGrpSpPr>
            <p:grpSpPr>
              <a:xfrm>
                <a:off x="-21605" y="28527"/>
                <a:ext cx="1696218" cy="1454372"/>
                <a:chOff x="-88280" y="28553"/>
                <a:chExt cx="1696218" cy="1454957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1E19BC6A-0C56-4FEB-626E-5246AE969F97}"/>
                    </a:ext>
                  </a:extLst>
                </p:cNvPr>
                <p:cNvGrpSpPr/>
                <p:nvPr/>
              </p:nvGrpSpPr>
              <p:grpSpPr>
                <a:xfrm>
                  <a:off x="-88280" y="28553"/>
                  <a:ext cx="1696218" cy="1335578"/>
                  <a:chOff x="-88280" y="28553"/>
                  <a:chExt cx="1696218" cy="1335578"/>
                </a:xfrm>
              </p:grpSpPr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7D7CAE41-B5E2-111D-0CF9-EFE2CF180E8A}"/>
                      </a:ext>
                    </a:extLst>
                  </p:cNvPr>
                  <p:cNvSpPr/>
                  <p:nvPr/>
                </p:nvSpPr>
                <p:spPr>
                  <a:xfrm>
                    <a:off x="158266" y="172547"/>
                    <a:ext cx="1112544" cy="1019938"/>
                  </a:xfrm>
                  <a:prstGeom prst="ellipse">
                    <a:avLst/>
                  </a:prstGeom>
                  <a:solidFill>
                    <a:srgbClr val="2B4F68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3E4365DF-91CF-97DE-17F8-E0CBBF524E48}"/>
                      </a:ext>
                    </a:extLst>
                  </p:cNvPr>
                  <p:cNvSpPr/>
                  <p:nvPr/>
                </p:nvSpPr>
                <p:spPr>
                  <a:xfrm>
                    <a:off x="316873" y="1064150"/>
                    <a:ext cx="752335" cy="299981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E81483F7-76E6-01D3-6321-66B495413334}"/>
                      </a:ext>
                    </a:extLst>
                  </p:cNvPr>
                  <p:cNvSpPr/>
                  <p:nvPr/>
                </p:nvSpPr>
                <p:spPr>
                  <a:xfrm>
                    <a:off x="7784" y="28553"/>
                    <a:ext cx="1477868" cy="46301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kern="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B32B546A-1C8A-1509-A7E1-104132F12B5B}"/>
                      </a:ext>
                    </a:extLst>
                  </p:cNvPr>
                  <p:cNvSpPr/>
                  <p:nvPr/>
                </p:nvSpPr>
                <p:spPr>
                  <a:xfrm>
                    <a:off x="221528" y="242116"/>
                    <a:ext cx="980316" cy="87851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21" name="Text Box 3">
                    <a:extLst>
                      <a:ext uri="{FF2B5EF4-FFF2-40B4-BE49-F238E27FC236}">
                        <a16:creationId xmlns:a16="http://schemas.microsoft.com/office/drawing/2014/main" id="{1ABE0DF7-B8D8-1CD2-BD5E-4851FA3E93F5}"/>
                      </a:ext>
                    </a:extLst>
                  </p:cNvPr>
                  <p:cNvSpPr txBox="1"/>
                  <p:nvPr/>
                </p:nvSpPr>
                <p:spPr>
                  <a:xfrm>
                    <a:off x="-88280" y="51165"/>
                    <a:ext cx="1696218" cy="49275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65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Household: Witnessing Domestic Violence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6" name="Text Box 7">
                  <a:extLst>
                    <a:ext uri="{FF2B5EF4-FFF2-40B4-BE49-F238E27FC236}">
                      <a16:creationId xmlns:a16="http://schemas.microsoft.com/office/drawing/2014/main" id="{50FD4ED8-6590-CF47-651E-40727DFB6844}"/>
                    </a:ext>
                  </a:extLst>
                </p:cNvPr>
                <p:cNvSpPr txBox="1"/>
                <p:nvPr/>
              </p:nvSpPr>
              <p:spPr>
                <a:xfrm>
                  <a:off x="275231" y="1103995"/>
                  <a:ext cx="907904" cy="37951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15.6%</a:t>
                  </a:r>
                  <a:endParaRPr lang="en-GB" sz="1400" kern="10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B4EDB29D-63EC-42E7-A644-30017CB2E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bright="-40000" contras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983" y="307850"/>
                <a:ext cx="884774" cy="884141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CBAE799-6799-031F-D577-455D647D5827}"/>
                </a:ext>
              </a:extLst>
            </p:cNvPr>
            <p:cNvGrpSpPr/>
            <p:nvPr/>
          </p:nvGrpSpPr>
          <p:grpSpPr>
            <a:xfrm>
              <a:off x="7563151" y="1972559"/>
              <a:ext cx="1518970" cy="1909603"/>
              <a:chOff x="13469" y="-4787"/>
              <a:chExt cx="1525610" cy="1413548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5694103-8138-E6A3-DA3C-EF886F1B410B}"/>
                  </a:ext>
                </a:extLst>
              </p:cNvPr>
              <p:cNvGrpSpPr/>
              <p:nvPr/>
            </p:nvGrpSpPr>
            <p:grpSpPr>
              <a:xfrm>
                <a:off x="13469" y="-4787"/>
                <a:ext cx="1525610" cy="1413548"/>
                <a:chOff x="13469" y="-4787"/>
                <a:chExt cx="1525610" cy="1413548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FF271260-7F52-1FE0-D523-58DAA4F7D87C}"/>
                    </a:ext>
                  </a:extLst>
                </p:cNvPr>
                <p:cNvGrpSpPr/>
                <p:nvPr/>
              </p:nvGrpSpPr>
              <p:grpSpPr>
                <a:xfrm>
                  <a:off x="13469" y="-4787"/>
                  <a:ext cx="1525610" cy="1413548"/>
                  <a:chOff x="13469" y="-4787"/>
                  <a:chExt cx="1525610" cy="1413548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E69D24A2-B4D1-BE26-B4CB-E2FFE62D16D3}"/>
                      </a:ext>
                    </a:extLst>
                  </p:cNvPr>
                  <p:cNvSpPr/>
                  <p:nvPr/>
                </p:nvSpPr>
                <p:spPr>
                  <a:xfrm>
                    <a:off x="200025" y="285750"/>
                    <a:ext cx="1114425" cy="1019175"/>
                  </a:xfrm>
                  <a:prstGeom prst="ellipse">
                    <a:avLst/>
                  </a:prstGeom>
                  <a:solidFill>
                    <a:srgbClr val="2B4F68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7AA09704-EE56-0FD3-083F-9E08F29329B4}"/>
                      </a:ext>
                    </a:extLst>
                  </p:cNvPr>
                  <p:cNvSpPr/>
                  <p:nvPr/>
                </p:nvSpPr>
                <p:spPr>
                  <a:xfrm>
                    <a:off x="399234" y="1109020"/>
                    <a:ext cx="752336" cy="299741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A2E9CE24-60A2-3AE7-9049-1D7BE0B70ED2}"/>
                      </a:ext>
                    </a:extLst>
                  </p:cNvPr>
                  <p:cNvSpPr/>
                  <p:nvPr/>
                </p:nvSpPr>
                <p:spPr>
                  <a:xfrm>
                    <a:off x="13469" y="22263"/>
                    <a:ext cx="1486567" cy="478851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kern="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A823A9DF-9346-61B2-19D4-71E4ED5F41AD}"/>
                      </a:ext>
                    </a:extLst>
                  </p:cNvPr>
                  <p:cNvSpPr/>
                  <p:nvPr/>
                </p:nvSpPr>
                <p:spPr>
                  <a:xfrm>
                    <a:off x="276225" y="361950"/>
                    <a:ext cx="981075" cy="8763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12" name="Text Box 3">
                    <a:extLst>
                      <a:ext uri="{FF2B5EF4-FFF2-40B4-BE49-F238E27FC236}">
                        <a16:creationId xmlns:a16="http://schemas.microsoft.com/office/drawing/2014/main" id="{9BB6E31D-5BF3-CFD8-3BAE-83D997C6C7F9}"/>
                      </a:ext>
                    </a:extLst>
                  </p:cNvPr>
                  <p:cNvSpPr txBox="1"/>
                  <p:nvPr/>
                </p:nvSpPr>
                <p:spPr>
                  <a:xfrm>
                    <a:off x="38967" y="-4787"/>
                    <a:ext cx="1500112" cy="49593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Household: Mental Illness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7" name="Text Box 7">
                  <a:extLst>
                    <a:ext uri="{FF2B5EF4-FFF2-40B4-BE49-F238E27FC236}">
                      <a16:creationId xmlns:a16="http://schemas.microsoft.com/office/drawing/2014/main" id="{A39DAA88-7D8D-09DE-A197-2431F8F03AA9}"/>
                    </a:ext>
                  </a:extLst>
                </p:cNvPr>
                <p:cNvSpPr txBox="1"/>
                <p:nvPr/>
              </p:nvSpPr>
              <p:spPr>
                <a:xfrm>
                  <a:off x="423127" y="1138398"/>
                  <a:ext cx="800100" cy="25063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15.9%</a:t>
                  </a:r>
                  <a:endParaRPr lang="en-GB" sz="1400" kern="10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2FF2E671-5E14-7C8D-46EE-FFB564E5C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238" y="419444"/>
                <a:ext cx="733426" cy="733424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B33537-47D4-470C-8F5F-CD393AE628C7}"/>
                </a:ext>
              </a:extLst>
            </p:cNvPr>
            <p:cNvGrpSpPr/>
            <p:nvPr/>
          </p:nvGrpSpPr>
          <p:grpSpPr>
            <a:xfrm>
              <a:off x="7488968" y="4138258"/>
              <a:ext cx="1564784" cy="2044016"/>
              <a:chOff x="5854828" y="4108807"/>
              <a:chExt cx="1564784" cy="2044016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4E706162-F6AF-F385-7090-E08184FB098D}"/>
                  </a:ext>
                </a:extLst>
              </p:cNvPr>
              <p:cNvGrpSpPr/>
              <p:nvPr/>
            </p:nvGrpSpPr>
            <p:grpSpPr>
              <a:xfrm>
                <a:off x="5854828" y="4108807"/>
                <a:ext cx="1564784" cy="2044016"/>
                <a:chOff x="-755399" y="9138"/>
                <a:chExt cx="1571625" cy="1513046"/>
              </a:xfrm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C254C7B1-0A04-2266-FAC9-D4B8DD8312D2}"/>
                    </a:ext>
                  </a:extLst>
                </p:cNvPr>
                <p:cNvGrpSpPr/>
                <p:nvPr/>
              </p:nvGrpSpPr>
              <p:grpSpPr>
                <a:xfrm>
                  <a:off x="-755399" y="9138"/>
                  <a:ext cx="1571625" cy="1468993"/>
                  <a:chOff x="-755399" y="9138"/>
                  <a:chExt cx="1571625" cy="1468993"/>
                </a:xfrm>
              </p:grpSpPr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684EAE86-231B-93B7-B9BB-B6785D6FD832}"/>
                      </a:ext>
                    </a:extLst>
                  </p:cNvPr>
                  <p:cNvSpPr/>
                  <p:nvPr/>
                </p:nvSpPr>
                <p:spPr>
                  <a:xfrm>
                    <a:off x="-580144" y="312212"/>
                    <a:ext cx="1114424" cy="1019175"/>
                  </a:xfrm>
                  <a:prstGeom prst="ellipse">
                    <a:avLst/>
                  </a:prstGeom>
                  <a:solidFill>
                    <a:srgbClr val="2B4F68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7029A697-9645-C0B8-D871-CF29DA357503}"/>
                      </a:ext>
                    </a:extLst>
                  </p:cNvPr>
                  <p:cNvSpPr/>
                  <p:nvPr/>
                </p:nvSpPr>
                <p:spPr>
                  <a:xfrm>
                    <a:off x="-429226" y="1178391"/>
                    <a:ext cx="752335" cy="29974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BA9E0A8D-81F6-865B-6A97-BFCF954E0AF6}"/>
                      </a:ext>
                    </a:extLst>
                  </p:cNvPr>
                  <p:cNvSpPr/>
                  <p:nvPr/>
                </p:nvSpPr>
                <p:spPr>
                  <a:xfrm>
                    <a:off x="-750710" y="9138"/>
                    <a:ext cx="1500110" cy="47958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rgbClr val="2B4F68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kern="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83518624-1540-A6D0-E827-CB5737ADF4C4}"/>
                      </a:ext>
                    </a:extLst>
                  </p:cNvPr>
                  <p:cNvSpPr/>
                  <p:nvPr/>
                </p:nvSpPr>
                <p:spPr>
                  <a:xfrm>
                    <a:off x="-516400" y="366964"/>
                    <a:ext cx="981075" cy="8763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4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64" name="Text Box 3">
                    <a:extLst>
                      <a:ext uri="{FF2B5EF4-FFF2-40B4-BE49-F238E27FC236}">
                        <a16:creationId xmlns:a16="http://schemas.microsoft.com/office/drawing/2014/main" id="{9661BE98-9545-1ED2-2F84-5919B780306E}"/>
                      </a:ext>
                    </a:extLst>
                  </p:cNvPr>
                  <p:cNvSpPr txBox="1"/>
                  <p:nvPr/>
                </p:nvSpPr>
                <p:spPr>
                  <a:xfrm>
                    <a:off x="-755399" y="20108"/>
                    <a:ext cx="1571625" cy="56485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Household: Gambling Harm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GB" sz="1400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9" name="Text Box 7">
                  <a:extLst>
                    <a:ext uri="{FF2B5EF4-FFF2-40B4-BE49-F238E27FC236}">
                      <a16:creationId xmlns:a16="http://schemas.microsoft.com/office/drawing/2014/main" id="{B76A7074-4D5D-F376-0F9F-9CE3D3582F5A}"/>
                    </a:ext>
                  </a:extLst>
                </p:cNvPr>
                <p:cNvSpPr txBox="1"/>
                <p:nvPr/>
              </p:nvSpPr>
              <p:spPr>
                <a:xfrm>
                  <a:off x="-453806" y="1202182"/>
                  <a:ext cx="800100" cy="32000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b="1" kern="100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3.2%</a:t>
                  </a:r>
                  <a:endParaRPr lang="en-GB" sz="1400" kern="100" dirty="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07B8DA1-4C6A-1364-73F5-F24D014E0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9784" y="4737178"/>
                <a:ext cx="692299" cy="8938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663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riangular abstract background">
            <a:extLst>
              <a:ext uri="{FF2B5EF4-FFF2-40B4-BE49-F238E27FC236}">
                <a16:creationId xmlns:a16="http://schemas.microsoft.com/office/drawing/2014/main" id="{A8594D28-4A90-F6BC-CD94-FE1AC87728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rot="5400000" flipH="1">
            <a:off x="5025416" y="-5041940"/>
            <a:ext cx="2124646" cy="12208526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74A07-DF56-08BB-B3B3-610D7717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09502"/>
            <a:ext cx="11832404" cy="1442463"/>
          </a:xfrm>
        </p:spPr>
        <p:txBody>
          <a:bodyPr>
            <a:noAutofit/>
          </a:bodyPr>
          <a:lstStyle/>
          <a:p>
            <a:r>
              <a:rPr lang="en-GB" sz="3500" dirty="0">
                <a:solidFill>
                  <a:schemeClr val="accent3"/>
                </a:solidFill>
              </a:rPr>
              <a:t>Adverse Childhood Experiences (ACEs) across Merseyside</a:t>
            </a:r>
            <a:br>
              <a:rPr lang="en-GB" sz="3600" dirty="0">
                <a:solidFill>
                  <a:schemeClr val="accent3"/>
                </a:solidFill>
              </a:rPr>
            </a:br>
            <a:endParaRPr lang="en-GB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FAB0F-0E6F-E890-C157-168308F4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54" y="1454449"/>
            <a:ext cx="9705928" cy="670197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Prevalence of ACEs (9) across Merseyside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02110C-6172-7806-F994-CBB7FE3D74F0}"/>
              </a:ext>
            </a:extLst>
          </p:cNvPr>
          <p:cNvGrpSpPr/>
          <p:nvPr/>
        </p:nvGrpSpPr>
        <p:grpSpPr>
          <a:xfrm>
            <a:off x="3104832" y="2069054"/>
            <a:ext cx="5982335" cy="1487805"/>
            <a:chOff x="0" y="0"/>
            <a:chExt cx="6496050" cy="14879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0CD27A-BC82-4B26-3BCA-E9A50E5F5804}"/>
                </a:ext>
              </a:extLst>
            </p:cNvPr>
            <p:cNvGrpSpPr/>
            <p:nvPr/>
          </p:nvGrpSpPr>
          <p:grpSpPr>
            <a:xfrm>
              <a:off x="0" y="0"/>
              <a:ext cx="6496050" cy="1459230"/>
              <a:chOff x="0" y="0"/>
              <a:chExt cx="6496050" cy="145923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BFA418-C327-73A0-A096-C7211DD6D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40779C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750" y="0"/>
                <a:ext cx="1533525" cy="1459230"/>
              </a:xfrm>
              <a:prstGeom prst="rect">
                <a:avLst/>
              </a:prstGeom>
              <a:no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CFCED8D-49F6-BBDC-408C-8E4D0DC17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rgbClr val="40779C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6875" y="0"/>
                <a:ext cx="1533525" cy="1459230"/>
              </a:xfrm>
              <a:prstGeom prst="rect">
                <a:avLst/>
              </a:prstGeom>
              <a:no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94890B4-E777-FE02-2BE3-CAC5E891F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40779C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33525" cy="1459230"/>
              </a:xfrm>
              <a:prstGeom prst="rect">
                <a:avLst/>
              </a:prstGeom>
              <a:noFill/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A37CA17-F934-6B0C-EDD9-F4FA8957D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rgbClr val="40779C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2525" y="0"/>
                <a:ext cx="1533525" cy="145923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2386A90-9BDF-D930-F727-3EA7EF729398}"/>
                </a:ext>
              </a:extLst>
            </p:cNvPr>
            <p:cNvGrpSpPr/>
            <p:nvPr/>
          </p:nvGrpSpPr>
          <p:grpSpPr>
            <a:xfrm>
              <a:off x="77416" y="1059910"/>
              <a:ext cx="1371600" cy="427990"/>
              <a:chOff x="0" y="0"/>
              <a:chExt cx="1371600" cy="42842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91BB0B-E0B7-67A4-18DC-1F4A22708DCF}"/>
                  </a:ext>
                </a:extLst>
              </p:cNvPr>
              <p:cNvSpPr/>
              <p:nvPr/>
            </p:nvSpPr>
            <p:spPr>
              <a:xfrm>
                <a:off x="0" y="0"/>
                <a:ext cx="1371600" cy="42842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2B4F68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7" name="Text Box 15">
                <a:extLst>
                  <a:ext uri="{FF2B5EF4-FFF2-40B4-BE49-F238E27FC236}">
                    <a16:creationId xmlns:a16="http://schemas.microsoft.com/office/drawing/2014/main" id="{4557E8D0-7DB1-0AB6-40A2-62305ABD02C1}"/>
                  </a:ext>
                </a:extLst>
              </p:cNvPr>
              <p:cNvSpPr txBox="1"/>
              <p:nvPr/>
            </p:nvSpPr>
            <p:spPr>
              <a:xfrm>
                <a:off x="107409" y="49838"/>
                <a:ext cx="1212850" cy="34988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</p:spPr>
            <p:txBody>
              <a:bodyPr rot="0" spcFirstLastPara="0" vert="horz" wrap="squar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b="1" kern="100">
                    <a:solidFill>
                      <a:srgbClr val="2B4F68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50.1%</a:t>
                </a:r>
                <a:endParaRPr lang="en-GB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1E28E9-C1B6-A4E7-5A8C-EE2F5535A62E}"/>
                </a:ext>
              </a:extLst>
            </p:cNvPr>
            <p:cNvGrpSpPr/>
            <p:nvPr/>
          </p:nvGrpSpPr>
          <p:grpSpPr>
            <a:xfrm>
              <a:off x="1692207" y="1059910"/>
              <a:ext cx="1371600" cy="427990"/>
              <a:chOff x="0" y="0"/>
              <a:chExt cx="1371600" cy="42842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3F03E9-3409-1E8E-2AB7-6BB8DD869C4A}"/>
                  </a:ext>
                </a:extLst>
              </p:cNvPr>
              <p:cNvSpPr/>
              <p:nvPr/>
            </p:nvSpPr>
            <p:spPr>
              <a:xfrm>
                <a:off x="0" y="0"/>
                <a:ext cx="1371600" cy="42842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2B4F68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" name="Text Box 15">
                <a:extLst>
                  <a:ext uri="{FF2B5EF4-FFF2-40B4-BE49-F238E27FC236}">
                    <a16:creationId xmlns:a16="http://schemas.microsoft.com/office/drawing/2014/main" id="{7A050A8C-203E-E3E5-A771-6C94D21269C4}"/>
                  </a:ext>
                </a:extLst>
              </p:cNvPr>
              <p:cNvSpPr txBox="1"/>
              <p:nvPr/>
            </p:nvSpPr>
            <p:spPr>
              <a:xfrm>
                <a:off x="107409" y="49838"/>
                <a:ext cx="1212850" cy="34988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</p:spPr>
            <p:txBody>
              <a:bodyPr rot="0" spcFirstLastPara="0" vert="horz" wrap="squar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b="1" kern="100">
                    <a:solidFill>
                      <a:srgbClr val="2B4F68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18.9%</a:t>
                </a:r>
                <a:endParaRPr lang="en-GB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3BACB9-3D61-5CCD-B5A8-CA3CDE4DC928}"/>
                </a:ext>
              </a:extLst>
            </p:cNvPr>
            <p:cNvGrpSpPr/>
            <p:nvPr/>
          </p:nvGrpSpPr>
          <p:grpSpPr>
            <a:xfrm>
              <a:off x="3375092" y="1059910"/>
              <a:ext cx="1371600" cy="427990"/>
              <a:chOff x="0" y="0"/>
              <a:chExt cx="1371600" cy="42842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D1EE2B-AB36-3BC6-3CBF-A12FEA811E00}"/>
                  </a:ext>
                </a:extLst>
              </p:cNvPr>
              <p:cNvSpPr/>
              <p:nvPr/>
            </p:nvSpPr>
            <p:spPr>
              <a:xfrm>
                <a:off x="0" y="0"/>
                <a:ext cx="1371600" cy="42842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2B4F68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" name="Text Box 15">
                <a:extLst>
                  <a:ext uri="{FF2B5EF4-FFF2-40B4-BE49-F238E27FC236}">
                    <a16:creationId xmlns:a16="http://schemas.microsoft.com/office/drawing/2014/main" id="{C5FAB8FE-C99C-92FD-526F-60EE6E3A70F7}"/>
                  </a:ext>
                </a:extLst>
              </p:cNvPr>
              <p:cNvSpPr txBox="1"/>
              <p:nvPr/>
            </p:nvSpPr>
            <p:spPr>
              <a:xfrm>
                <a:off x="107409" y="49838"/>
                <a:ext cx="1212850" cy="34988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</p:spPr>
            <p:txBody>
              <a:bodyPr rot="0" spcFirstLastPara="0" vert="horz" wrap="squar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b="1" kern="100">
                    <a:solidFill>
                      <a:srgbClr val="2B4F68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18.8%</a:t>
                </a:r>
                <a:endParaRPr lang="en-GB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86F465-172B-0F8E-0526-7790A909CDB6}"/>
                </a:ext>
              </a:extLst>
            </p:cNvPr>
            <p:cNvGrpSpPr/>
            <p:nvPr/>
          </p:nvGrpSpPr>
          <p:grpSpPr>
            <a:xfrm>
              <a:off x="5019067" y="1059910"/>
              <a:ext cx="1371600" cy="427990"/>
              <a:chOff x="0" y="0"/>
              <a:chExt cx="1371600" cy="42842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C83819-C38B-1A35-179C-C4E3AAD662E1}"/>
                  </a:ext>
                </a:extLst>
              </p:cNvPr>
              <p:cNvSpPr/>
              <p:nvPr/>
            </p:nvSpPr>
            <p:spPr>
              <a:xfrm>
                <a:off x="0" y="0"/>
                <a:ext cx="1371600" cy="42842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2B4F68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" name="Text Box 15">
                <a:extLst>
                  <a:ext uri="{FF2B5EF4-FFF2-40B4-BE49-F238E27FC236}">
                    <a16:creationId xmlns:a16="http://schemas.microsoft.com/office/drawing/2014/main" id="{5722E892-1FD8-438C-03C9-50D8A6D4F4B3}"/>
                  </a:ext>
                </a:extLst>
              </p:cNvPr>
              <p:cNvSpPr txBox="1"/>
              <p:nvPr/>
            </p:nvSpPr>
            <p:spPr>
              <a:xfrm>
                <a:off x="107409" y="49838"/>
                <a:ext cx="1212850" cy="34988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</p:spPr>
            <p:txBody>
              <a:bodyPr rot="0" spcFirstLastPara="0" vert="horz" wrap="squar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b="1" kern="100">
                    <a:solidFill>
                      <a:srgbClr val="2B4F68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12.2%</a:t>
                </a:r>
                <a:endParaRPr lang="en-GB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5FE2C0-7FD5-4DE4-9BED-3239AD781DD0}"/>
              </a:ext>
            </a:extLst>
          </p:cNvPr>
          <p:cNvGrpSpPr/>
          <p:nvPr/>
        </p:nvGrpSpPr>
        <p:grpSpPr>
          <a:xfrm>
            <a:off x="732960" y="4482517"/>
            <a:ext cx="10960115" cy="1561671"/>
            <a:chOff x="708915" y="5334887"/>
            <a:chExt cx="10960115" cy="1561671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307B0BD9-AD0E-11F0-72CE-E37FB615E963}"/>
                </a:ext>
              </a:extLst>
            </p:cNvPr>
            <p:cNvSpPr/>
            <p:nvPr/>
          </p:nvSpPr>
          <p:spPr>
            <a:xfrm>
              <a:off x="1037689" y="5866543"/>
              <a:ext cx="1356188" cy="1030015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11.9%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3D103F-BDA1-2EDA-9D4B-21F98D928065}"/>
                </a:ext>
              </a:extLst>
            </p:cNvPr>
            <p:cNvSpPr/>
            <p:nvPr/>
          </p:nvSpPr>
          <p:spPr>
            <a:xfrm>
              <a:off x="2938408" y="5334887"/>
              <a:ext cx="2013736" cy="780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St. Helens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F60027-3748-2A0D-B334-BA9406397BA8}"/>
                </a:ext>
              </a:extLst>
            </p:cNvPr>
            <p:cNvSpPr/>
            <p:nvPr/>
          </p:nvSpPr>
          <p:spPr>
            <a:xfrm>
              <a:off x="708915" y="5334887"/>
              <a:ext cx="2013736" cy="780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Wirral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17D5D4-395B-F281-6EA0-7D6A665072A0}"/>
                </a:ext>
              </a:extLst>
            </p:cNvPr>
            <p:cNvSpPr/>
            <p:nvPr/>
          </p:nvSpPr>
          <p:spPr>
            <a:xfrm>
              <a:off x="7425801" y="5334887"/>
              <a:ext cx="2013736" cy="780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Liverpool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9C59B90-821B-AB5D-FC27-073393BAD053}"/>
                </a:ext>
              </a:extLst>
            </p:cNvPr>
            <p:cNvSpPr/>
            <p:nvPr/>
          </p:nvSpPr>
          <p:spPr>
            <a:xfrm>
              <a:off x="5196308" y="5334887"/>
              <a:ext cx="2013736" cy="780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Sefton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B8C902-C1E3-5632-03C5-F5FC3DE78BC6}"/>
                </a:ext>
              </a:extLst>
            </p:cNvPr>
            <p:cNvSpPr/>
            <p:nvPr/>
          </p:nvSpPr>
          <p:spPr>
            <a:xfrm>
              <a:off x="9655294" y="5334887"/>
              <a:ext cx="2013736" cy="780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Knowsley</a:t>
              </a:r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71AB6D96-5EE5-988F-E185-19989E3ED77C}"/>
                </a:ext>
              </a:extLst>
            </p:cNvPr>
            <p:cNvSpPr/>
            <p:nvPr/>
          </p:nvSpPr>
          <p:spPr>
            <a:xfrm>
              <a:off x="3269099" y="5866543"/>
              <a:ext cx="1356188" cy="1030015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7.9%</a:t>
              </a: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EE8CA86C-59DF-9C6D-0D27-A914CFBA9FDF}"/>
                </a:ext>
              </a:extLst>
            </p:cNvPr>
            <p:cNvSpPr/>
            <p:nvPr/>
          </p:nvSpPr>
          <p:spPr>
            <a:xfrm>
              <a:off x="7795920" y="5866543"/>
              <a:ext cx="1356188" cy="1030015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14.0%</a:t>
              </a:r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1FEADB00-5A4E-14F2-66B3-C49C7F2F4EA4}"/>
                </a:ext>
              </a:extLst>
            </p:cNvPr>
            <p:cNvSpPr/>
            <p:nvPr/>
          </p:nvSpPr>
          <p:spPr>
            <a:xfrm>
              <a:off x="5525082" y="5866543"/>
              <a:ext cx="1356188" cy="1030015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12.6%</a:t>
              </a:r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5B3E9D8D-D558-27E7-8E2E-310C50D6733E}"/>
                </a:ext>
              </a:extLst>
            </p:cNvPr>
            <p:cNvSpPr/>
            <p:nvPr/>
          </p:nvSpPr>
          <p:spPr>
            <a:xfrm>
              <a:off x="9984068" y="5866543"/>
              <a:ext cx="1356188" cy="1030015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11.6%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91888B1-A7E1-7733-16A8-4E611CF9E2CD}"/>
              </a:ext>
            </a:extLst>
          </p:cNvPr>
          <p:cNvSpPr txBox="1"/>
          <p:nvPr/>
        </p:nvSpPr>
        <p:spPr>
          <a:xfrm>
            <a:off x="634056" y="4032023"/>
            <a:ext cx="709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Participants who reported 4+ ACEs across local authorities</a:t>
            </a:r>
          </a:p>
        </p:txBody>
      </p:sp>
    </p:spTree>
    <p:extLst>
      <p:ext uri="{BB962C8B-B14F-4D97-AF65-F5344CB8AC3E}">
        <p14:creationId xmlns:p14="http://schemas.microsoft.com/office/powerpoint/2010/main" val="38945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riangular abstract background">
            <a:extLst>
              <a:ext uri="{FF2B5EF4-FFF2-40B4-BE49-F238E27FC236}">
                <a16:creationId xmlns:a16="http://schemas.microsoft.com/office/drawing/2014/main" id="{4CD64AEA-22C9-9483-01B8-479233E70B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flipH="1">
            <a:off x="-2" y="0"/>
            <a:ext cx="5648004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85" name="Content Placeholder 58">
            <a:extLst>
              <a:ext uri="{FF2B5EF4-FFF2-40B4-BE49-F238E27FC236}">
                <a16:creationId xmlns:a16="http://schemas.microsoft.com/office/drawing/2014/main" id="{D5D4B5F6-E0A8-BC2F-BFA0-6550E0F88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9" y="2857525"/>
            <a:ext cx="1159118" cy="3323671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Health risk behaviour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DBD00F6-C7A0-E93F-0AC9-ACE56B2D8633}"/>
              </a:ext>
            </a:extLst>
          </p:cNvPr>
          <p:cNvSpPr/>
          <p:nvPr/>
        </p:nvSpPr>
        <p:spPr>
          <a:xfrm>
            <a:off x="269909" y="2380788"/>
            <a:ext cx="5648005" cy="4767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Increased risk in adults experiencing 4+ ACEs vs 0 ACEs</a:t>
            </a:r>
          </a:p>
          <a:p>
            <a:pPr algn="ctr"/>
            <a:r>
              <a:rPr lang="en-GB" sz="1100" i="1" dirty="0"/>
              <a:t>Controlling for sex, age, ethnicity and deprivation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96A7E34-6D1A-58E3-9A80-EFA1546CD7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9" b="60665"/>
          <a:stretch/>
        </p:blipFill>
        <p:spPr bwMode="auto">
          <a:xfrm>
            <a:off x="1031909" y="2857525"/>
            <a:ext cx="4886005" cy="33236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B961755-104A-9C84-F9BD-052E58BE0F2C}"/>
              </a:ext>
            </a:extLst>
          </p:cNvPr>
          <p:cNvGrpSpPr/>
          <p:nvPr/>
        </p:nvGrpSpPr>
        <p:grpSpPr>
          <a:xfrm>
            <a:off x="6274087" y="1251272"/>
            <a:ext cx="5788620" cy="5235556"/>
            <a:chOff x="6274087" y="1251272"/>
            <a:chExt cx="5788620" cy="5235556"/>
          </a:xfrm>
        </p:grpSpPr>
        <p:sp>
          <p:nvSpPr>
            <p:cNvPr id="87" name="Content Placeholder 58">
              <a:extLst>
                <a:ext uri="{FF2B5EF4-FFF2-40B4-BE49-F238E27FC236}">
                  <a16:creationId xmlns:a16="http://schemas.microsoft.com/office/drawing/2014/main" id="{08E99189-7C32-AE40-8248-3837F1F3D8FD}"/>
                </a:ext>
              </a:extLst>
            </p:cNvPr>
            <p:cNvSpPr txBox="1">
              <a:spLocks/>
            </p:cNvSpPr>
            <p:nvPr/>
          </p:nvSpPr>
          <p:spPr>
            <a:xfrm>
              <a:off x="6284576" y="1297724"/>
              <a:ext cx="1159118" cy="11632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tx2">
                    <a:lumMod val="50000"/>
                    <a:lumOff val="50000"/>
                  </a:schemeClr>
                </a:buClr>
                <a:buSzPct val="75000"/>
                <a:buFont typeface="Wingdings" panose="05000000000000000000" pitchFamily="2" charset="2"/>
                <a:buChar char="§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tx2">
                    <a:lumMod val="50000"/>
                    <a:lumOff val="50000"/>
                  </a:schemeClr>
                </a:buClr>
                <a:buSzPct val="7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tx2">
                    <a:lumMod val="50000"/>
                    <a:lumOff val="50000"/>
                  </a:schemeClr>
                </a:buClr>
                <a:buSzPct val="7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tx2">
                    <a:lumMod val="50000"/>
                    <a:lumOff val="50000"/>
                  </a:schemeClr>
                </a:buClr>
                <a:buSzPct val="7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tx2">
                    <a:lumMod val="50000"/>
                    <a:lumOff val="50000"/>
                  </a:schemeClr>
                </a:buClr>
                <a:buSzPct val="7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400" dirty="0">
                  <a:solidFill>
                    <a:schemeClr val="bg1"/>
                  </a:solidFill>
                </a:rPr>
                <a:t>Health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E4671AE-67BC-E219-7284-19853C367DCB}"/>
                </a:ext>
              </a:extLst>
            </p:cNvPr>
            <p:cNvGrpSpPr/>
            <p:nvPr/>
          </p:nvGrpSpPr>
          <p:grpSpPr>
            <a:xfrm>
              <a:off x="6274087" y="2549244"/>
              <a:ext cx="5742840" cy="3937584"/>
              <a:chOff x="6105449" y="580452"/>
              <a:chExt cx="5742840" cy="393758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D5532A7-5CBD-9FFD-7151-E62839B08A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612" r="10951"/>
              <a:stretch/>
            </p:blipFill>
            <p:spPr bwMode="auto">
              <a:xfrm>
                <a:off x="6858000" y="639903"/>
                <a:ext cx="4990289" cy="38781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Content Placeholder 58">
                <a:extLst>
                  <a:ext uri="{FF2B5EF4-FFF2-40B4-BE49-F238E27FC236}">
                    <a16:creationId xmlns:a16="http://schemas.microsoft.com/office/drawing/2014/main" id="{480E60C6-5169-3ECD-10E4-76A254CD9B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5449" y="580452"/>
                <a:ext cx="1159118" cy="1162018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1350" dirty="0"/>
                  <a:t>Education &amp; employment</a:t>
                </a:r>
              </a:p>
            </p:txBody>
          </p:sp>
          <p:sp>
            <p:nvSpPr>
              <p:cNvPr id="4" name="Content Placeholder 58">
                <a:extLst>
                  <a:ext uri="{FF2B5EF4-FFF2-40B4-BE49-F238E27FC236}">
                    <a16:creationId xmlns:a16="http://schemas.microsoft.com/office/drawing/2014/main" id="{8815E886-EC59-9899-B191-E7151283E9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5449" y="1830784"/>
                <a:ext cx="1169607" cy="11898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1400" dirty="0"/>
                  <a:t>Violence</a:t>
                </a:r>
              </a:p>
            </p:txBody>
          </p:sp>
          <p:sp>
            <p:nvSpPr>
              <p:cNvPr id="5" name="Content Placeholder 58">
                <a:extLst>
                  <a:ext uri="{FF2B5EF4-FFF2-40B4-BE49-F238E27FC236}">
                    <a16:creationId xmlns:a16="http://schemas.microsoft.com/office/drawing/2014/main" id="{C4E876A3-B3F5-9B5D-EFB8-6C8D84DA71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5449" y="3108916"/>
                <a:ext cx="1169607" cy="11034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2">
                      <a:lumMod val="50000"/>
                      <a:lumOff val="50000"/>
                    </a:schemeClr>
                  </a:buClr>
                  <a:buSzPct val="75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1400" dirty="0"/>
                  <a:t>Criminal justice exposure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5001A1-70BE-7887-5C39-372813B79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0" r="10059" b="46347"/>
            <a:stretch/>
          </p:blipFill>
          <p:spPr bwMode="auto">
            <a:xfrm>
              <a:off x="6980856" y="1251272"/>
              <a:ext cx="5081851" cy="12313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A386A55-9F6D-18CA-5BE5-514644E36B2D}"/>
              </a:ext>
            </a:extLst>
          </p:cNvPr>
          <p:cNvSpPr txBox="1"/>
          <p:nvPr/>
        </p:nvSpPr>
        <p:spPr>
          <a:xfrm>
            <a:off x="751961" y="309667"/>
            <a:ext cx="4102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3"/>
                </a:solidFill>
              </a:rPr>
              <a:t>Associations with poor health &amp; wellbeing &amp; health risk behaviours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2DE21-90D4-22CB-16B4-A390AC267EED}"/>
              </a:ext>
            </a:extLst>
          </p:cNvPr>
          <p:cNvSpPr/>
          <p:nvPr/>
        </p:nvSpPr>
        <p:spPr>
          <a:xfrm>
            <a:off x="6274087" y="759054"/>
            <a:ext cx="5788620" cy="4767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Increased risk in adults experiencing 4+ ACEs vs 0 ACEs</a:t>
            </a:r>
          </a:p>
          <a:p>
            <a:pPr algn="ctr"/>
            <a:r>
              <a:rPr lang="en-GB" sz="1100" i="1" dirty="0"/>
              <a:t>Controlling for sex, age, ethnicity and deprivation</a:t>
            </a:r>
          </a:p>
        </p:txBody>
      </p:sp>
    </p:spTree>
    <p:extLst>
      <p:ext uri="{BB962C8B-B14F-4D97-AF65-F5344CB8AC3E}">
        <p14:creationId xmlns:p14="http://schemas.microsoft.com/office/powerpoint/2010/main" val="58843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angular abstract background">
            <a:extLst>
              <a:ext uri="{FF2B5EF4-FFF2-40B4-BE49-F238E27FC236}">
                <a16:creationId xmlns:a16="http://schemas.microsoft.com/office/drawing/2014/main" id="{408C4E8F-56F5-9249-CF10-B93D3B85EA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flipH="1">
            <a:off x="-2" y="0"/>
            <a:ext cx="6939160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318AC1-B2E1-F727-C762-4CBA9643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" y="74122"/>
            <a:ext cx="10874273" cy="188117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A Public Health Approach to Violence Prevention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39AA8B-070C-7B40-EB69-1AA5BDAC5EE0}"/>
              </a:ext>
            </a:extLst>
          </p:cNvPr>
          <p:cNvSpPr txBox="1">
            <a:spLocks/>
          </p:cNvSpPr>
          <p:nvPr/>
        </p:nvSpPr>
        <p:spPr>
          <a:xfrm>
            <a:off x="533241" y="2380600"/>
            <a:ext cx="5121664" cy="43452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/>
              <a:t>Violence is responsible for a large proportion of global morbidity &amp; mortality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Interpersonal violence places huge impacts on individuals, communities &amp; wider society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Violence is preventable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A whole system public health approach is required to address this complex issue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34D1D3-67C7-66CD-FA13-85F22374BF20}"/>
              </a:ext>
            </a:extLst>
          </p:cNvPr>
          <p:cNvGrpSpPr/>
          <p:nvPr/>
        </p:nvGrpSpPr>
        <p:grpSpPr>
          <a:xfrm>
            <a:off x="7149090" y="1887667"/>
            <a:ext cx="4746054" cy="3717817"/>
            <a:chOff x="932085" y="1940610"/>
            <a:chExt cx="5490486" cy="3959226"/>
          </a:xfrm>
        </p:grpSpPr>
        <p:sp>
          <p:nvSpPr>
            <p:cNvPr id="26" name="AutoShape 5">
              <a:extLst>
                <a:ext uri="{FF2B5EF4-FFF2-40B4-BE49-F238E27FC236}">
                  <a16:creationId xmlns:a16="http://schemas.microsoft.com/office/drawing/2014/main" id="{23FA9568-D7B3-81C3-60D2-23863B630A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60989" y="1311708"/>
              <a:ext cx="1693314" cy="2951121"/>
            </a:xfrm>
            <a:prstGeom prst="upArrowCallout">
              <a:avLst>
                <a:gd name="adj1" fmla="val 25000"/>
                <a:gd name="adj2" fmla="val 25000"/>
                <a:gd name="adj3" fmla="val 40515"/>
                <a:gd name="adj4" fmla="val 6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CCFF"/>
              </a:extrusionClr>
              <a:contourClr>
                <a:srgbClr val="CCCC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7" name="AutoShape 6">
              <a:extLst>
                <a:ext uri="{FF2B5EF4-FFF2-40B4-BE49-F238E27FC236}">
                  <a16:creationId xmlns:a16="http://schemas.microsoft.com/office/drawing/2014/main" id="{F70C129E-F95A-5AA9-391A-31B0DEEE78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199821">
              <a:off x="4093795" y="3571020"/>
              <a:ext cx="1585913" cy="3071558"/>
            </a:xfrm>
            <a:prstGeom prst="upArrowCallout">
              <a:avLst>
                <a:gd name="adj1" fmla="val 25000"/>
                <a:gd name="adj2" fmla="val 25000"/>
                <a:gd name="adj3" fmla="val 45178"/>
                <a:gd name="adj4" fmla="val 6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CCFF"/>
              </a:extrusionClr>
              <a:contourClr>
                <a:srgbClr val="CCCC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8" name="AutoShape 7">
              <a:extLst>
                <a:ext uri="{FF2B5EF4-FFF2-40B4-BE49-F238E27FC236}">
                  <a16:creationId xmlns:a16="http://schemas.microsoft.com/office/drawing/2014/main" id="{9B1864DB-E17E-DDF2-F800-1853661932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26067" y="1940610"/>
              <a:ext cx="2296504" cy="2217732"/>
            </a:xfrm>
            <a:prstGeom prst="upArrowCallout">
              <a:avLst>
                <a:gd name="adj1" fmla="val 32587"/>
                <a:gd name="adj2" fmla="val 32587"/>
                <a:gd name="adj3" fmla="val 16667"/>
                <a:gd name="adj4" fmla="val 6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CCFF"/>
              </a:extrusionClr>
              <a:contourClr>
                <a:srgbClr val="CCCC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85D7B53F-9A0A-4370-A3CD-BA2F68059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86" y="3958436"/>
              <a:ext cx="2213281" cy="1941400"/>
            </a:xfrm>
            <a:prstGeom prst="upArrowCallout">
              <a:avLst>
                <a:gd name="adj1" fmla="val 35361"/>
                <a:gd name="adj2" fmla="val 35361"/>
                <a:gd name="adj3" fmla="val 16667"/>
                <a:gd name="adj4" fmla="val 6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CCFF"/>
              </a:extrusionClr>
              <a:contourClr>
                <a:srgbClr val="CCCC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30" name="Text Box 9">
              <a:extLst>
                <a:ext uri="{FF2B5EF4-FFF2-40B4-BE49-F238E27FC236}">
                  <a16:creationId xmlns:a16="http://schemas.microsoft.com/office/drawing/2014/main" id="{3157F7A0-AE30-C478-8612-ED3D0FBFA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173" y="2027092"/>
              <a:ext cx="1868963" cy="13524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5C"/>
              </a:prst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i="1" dirty="0">
                  <a:solidFill>
                    <a:schemeClr val="bg1"/>
                  </a:solidFill>
                  <a:latin typeface="+mn-lt"/>
                </a:rPr>
                <a:t>(1)  Surveillance</a:t>
              </a:r>
            </a:p>
            <a:p>
              <a:pPr algn="ctr">
                <a:buNone/>
              </a:pPr>
              <a:r>
                <a:rPr lang="en-GB" sz="1200" i="1" dirty="0">
                  <a:solidFill>
                    <a:schemeClr val="bg1"/>
                  </a:solidFill>
                  <a:latin typeface="+mn-lt"/>
                </a:rPr>
                <a:t>Identifying the size &amp; scope of the problem</a:t>
              </a:r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28E83361-912A-D0C8-1C19-76F6FD811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067" y="2027092"/>
              <a:ext cx="2296504" cy="13524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5C"/>
              </a:prst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 i="1" dirty="0">
                  <a:solidFill>
                    <a:schemeClr val="bg1"/>
                  </a:solidFill>
                  <a:latin typeface="+mn-lt"/>
                </a:rPr>
                <a:t>(</a:t>
              </a:r>
              <a:r>
                <a:rPr lang="en-GB" altLang="en-US" sz="1400" b="1" i="1" dirty="0">
                  <a:solidFill>
                    <a:schemeClr val="bg1"/>
                  </a:solidFill>
                  <a:latin typeface="+mn-lt"/>
                </a:rPr>
                <a:t>2)  Risk (&amp; protective) factor </a:t>
              </a:r>
              <a:r>
                <a:rPr lang="en-US" altLang="en-US" sz="1400" b="1" i="1" dirty="0">
                  <a:solidFill>
                    <a:schemeClr val="bg1"/>
                  </a:solidFill>
                  <a:latin typeface="+mn-lt"/>
                </a:rPr>
                <a:t>identification</a:t>
              </a:r>
              <a:endParaRPr lang="en-US" altLang="en-US" sz="140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1" dirty="0">
                  <a:solidFill>
                    <a:schemeClr val="bg1"/>
                  </a:solidFill>
                  <a:latin typeface="+mn-lt"/>
                </a:rPr>
                <a:t>What are the causes?</a:t>
              </a:r>
            </a:p>
          </p:txBody>
        </p:sp>
        <p:sp>
          <p:nvSpPr>
            <p:cNvPr id="32" name="Text Box 11">
              <a:extLst>
                <a:ext uri="{FF2B5EF4-FFF2-40B4-BE49-F238E27FC236}">
                  <a16:creationId xmlns:a16="http://schemas.microsoft.com/office/drawing/2014/main" id="{418AC263-340A-154A-3ADD-504F85DF2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164" y="4745934"/>
              <a:ext cx="2213280" cy="10078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5C"/>
              </a:prst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342900" indent="-342900" algn="ctr">
                <a:spcBef>
                  <a:spcPct val="0"/>
                </a:spcBef>
                <a:buFontTx/>
                <a:buAutoNum type="arabicParenBoth" startAt="4"/>
              </a:pPr>
              <a:r>
                <a:rPr lang="en-GB" altLang="en-US" sz="1400" b="1" i="1" dirty="0">
                  <a:solidFill>
                    <a:schemeClr val="bg1"/>
                  </a:solidFill>
                  <a:latin typeface="+mn-lt"/>
                </a:rPr>
                <a:t>Implementation</a:t>
              </a:r>
              <a:endParaRPr lang="en-GB" altLang="en-US" sz="14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en-US" altLang="en-US" sz="1200" i="1" dirty="0">
                  <a:solidFill>
                    <a:schemeClr val="bg1"/>
                  </a:solidFill>
                  <a:latin typeface="+mn-lt"/>
                </a:rPr>
                <a:t> Disseminate effective practice</a:t>
              </a:r>
            </a:p>
          </p:txBody>
        </p:sp>
        <p:sp>
          <p:nvSpPr>
            <p:cNvPr id="33" name="Text Box 12">
              <a:extLst>
                <a:ext uri="{FF2B5EF4-FFF2-40B4-BE49-F238E27FC236}">
                  <a16:creationId xmlns:a16="http://schemas.microsoft.com/office/drawing/2014/main" id="{1FC6368A-65D8-9F40-80A2-927525B5A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4102" y="4471013"/>
              <a:ext cx="1938469" cy="12219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5C"/>
              </a:prst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i="1" dirty="0">
                  <a:solidFill>
                    <a:schemeClr val="bg1"/>
                  </a:solidFill>
                  <a:latin typeface="+mn-lt"/>
                </a:rPr>
                <a:t>(</a:t>
              </a:r>
              <a:r>
                <a:rPr lang="en-US" altLang="en-US" sz="1600" b="1" i="1" dirty="0">
                  <a:solidFill>
                    <a:schemeClr val="bg1"/>
                  </a:solidFill>
                  <a:latin typeface="+mn-lt"/>
                </a:rPr>
                <a:t>3)  </a:t>
              </a:r>
              <a:r>
                <a:rPr lang="en-US" altLang="en-US" sz="1400" b="1" i="1" dirty="0">
                  <a:solidFill>
                    <a:schemeClr val="bg1"/>
                  </a:solidFill>
                  <a:latin typeface="+mn-lt"/>
                </a:rPr>
                <a:t>Develop &amp;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i="1" dirty="0">
                  <a:solidFill>
                    <a:schemeClr val="bg1"/>
                  </a:solidFill>
                  <a:latin typeface="+mn-lt"/>
                </a:rPr>
                <a:t>evaluate interventions</a:t>
              </a:r>
              <a:endParaRPr lang="en-US" altLang="en-US" sz="140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1" dirty="0">
                  <a:solidFill>
                    <a:schemeClr val="bg1"/>
                  </a:solidFill>
                  <a:latin typeface="+mn-lt"/>
                </a:rPr>
                <a:t>What works?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980244-74FB-CF77-E560-D14E9868632B}"/>
              </a:ext>
            </a:extLst>
          </p:cNvPr>
          <p:cNvGrpSpPr/>
          <p:nvPr/>
        </p:nvGrpSpPr>
        <p:grpSpPr>
          <a:xfrm>
            <a:off x="3475229" y="5654040"/>
            <a:ext cx="5517958" cy="1131341"/>
            <a:chOff x="3531600" y="5389041"/>
            <a:chExt cx="5517958" cy="14402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C35555-781C-0D33-B889-8C48490ACBA8}"/>
                </a:ext>
              </a:extLst>
            </p:cNvPr>
            <p:cNvSpPr/>
            <p:nvPr/>
          </p:nvSpPr>
          <p:spPr>
            <a:xfrm>
              <a:off x="3531600" y="5389041"/>
              <a:ext cx="4363041" cy="144023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2119F8-0292-8F9C-7BD4-E5E56F6566B1}"/>
                </a:ext>
              </a:extLst>
            </p:cNvPr>
            <p:cNvSpPr/>
            <p:nvPr/>
          </p:nvSpPr>
          <p:spPr>
            <a:xfrm>
              <a:off x="4600858" y="5425247"/>
              <a:ext cx="3223440" cy="140402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6990B32-60AA-1A4E-1B39-81E639DEBDB5}"/>
                </a:ext>
              </a:extLst>
            </p:cNvPr>
            <p:cNvSpPr/>
            <p:nvPr/>
          </p:nvSpPr>
          <p:spPr>
            <a:xfrm>
              <a:off x="6024480" y="5497439"/>
              <a:ext cx="2181156" cy="133183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033E22A-AC70-11FA-4712-0F8E27682954}"/>
                </a:ext>
              </a:extLst>
            </p:cNvPr>
            <p:cNvSpPr/>
            <p:nvPr/>
          </p:nvSpPr>
          <p:spPr>
            <a:xfrm>
              <a:off x="7438149" y="5678701"/>
              <a:ext cx="1611409" cy="10748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A807A56-4021-3CD2-AA0E-04D50EC216C0}"/>
                </a:ext>
              </a:extLst>
            </p:cNvPr>
            <p:cNvSpPr txBox="1"/>
            <p:nvPr/>
          </p:nvSpPr>
          <p:spPr>
            <a:xfrm>
              <a:off x="3728953" y="5916578"/>
              <a:ext cx="1343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Society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8BDFC1-8AE2-4169-0A02-36DEDA7957CF}"/>
                </a:ext>
              </a:extLst>
            </p:cNvPr>
            <p:cNvSpPr txBox="1"/>
            <p:nvPr/>
          </p:nvSpPr>
          <p:spPr>
            <a:xfrm>
              <a:off x="4729250" y="5926542"/>
              <a:ext cx="156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Community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F5E690-8586-8A51-5A2B-9724EA83D90D}"/>
                </a:ext>
              </a:extLst>
            </p:cNvPr>
            <p:cNvSpPr txBox="1"/>
            <p:nvPr/>
          </p:nvSpPr>
          <p:spPr>
            <a:xfrm>
              <a:off x="6062698" y="5916579"/>
              <a:ext cx="1523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Relationship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EDDCCE-10B8-A61E-6D70-C003C0DA4FA2}"/>
                </a:ext>
              </a:extLst>
            </p:cNvPr>
            <p:cNvSpPr txBox="1"/>
            <p:nvPr/>
          </p:nvSpPr>
          <p:spPr>
            <a:xfrm>
              <a:off x="7634771" y="5932218"/>
              <a:ext cx="136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Individual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6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991A54-97A7-01B6-7184-2050F2376AA2}"/>
              </a:ext>
            </a:extLst>
          </p:cNvPr>
          <p:cNvSpPr txBox="1"/>
          <p:nvPr/>
        </p:nvSpPr>
        <p:spPr>
          <a:xfrm>
            <a:off x="529770" y="1104134"/>
            <a:ext cx="3513420" cy="383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</a:pPr>
            <a:r>
              <a:rPr lang="en-GB" sz="3200" dirty="0">
                <a:solidFill>
                  <a:schemeClr val="accent3"/>
                </a:solidFill>
              </a:rPr>
              <a:t>Associations with perceptions</a:t>
            </a:r>
            <a:r>
              <a:rPr lang="en-US" sz="3200" dirty="0">
                <a:solidFill>
                  <a:schemeClr val="accent3"/>
                </a:solidFill>
              </a:rPr>
              <a:t> of safety/violence, neighborhood cohesion, &amp; bystander behaviours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462756-18ED-F6AC-922F-3017A7CC9870}"/>
              </a:ext>
            </a:extLst>
          </p:cNvPr>
          <p:cNvGrpSpPr/>
          <p:nvPr/>
        </p:nvGrpSpPr>
        <p:grpSpPr>
          <a:xfrm>
            <a:off x="5314658" y="580572"/>
            <a:ext cx="6633029" cy="6518917"/>
            <a:chOff x="5916859" y="714597"/>
            <a:chExt cx="6093011" cy="62327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BA0E78-31B5-7F49-3132-9BB2C60C4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8034"/>
            <a:stretch/>
          </p:blipFill>
          <p:spPr>
            <a:xfrm>
              <a:off x="6560819" y="714597"/>
              <a:ext cx="5449051" cy="623275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46281C-2CEE-F627-38F6-23972A6DDB7E}"/>
                </a:ext>
              </a:extLst>
            </p:cNvPr>
            <p:cNvSpPr/>
            <p:nvPr/>
          </p:nvSpPr>
          <p:spPr>
            <a:xfrm>
              <a:off x="5916859" y="714597"/>
              <a:ext cx="1260191" cy="23514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Personal safety from violence/ prevalence of violence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AC162D-60D1-6CF7-1369-80B2EA0008DB}"/>
                </a:ext>
              </a:extLst>
            </p:cNvPr>
            <p:cNvSpPr/>
            <p:nvPr/>
          </p:nvSpPr>
          <p:spPr>
            <a:xfrm>
              <a:off x="5916859" y="3173489"/>
              <a:ext cx="1260199" cy="276388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Neighbourhood cohesion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3BC424-624D-250F-8FBA-B692DA97CF5B}"/>
                </a:ext>
              </a:extLst>
            </p:cNvPr>
            <p:cNvSpPr/>
            <p:nvPr/>
          </p:nvSpPr>
          <p:spPr>
            <a:xfrm>
              <a:off x="5916859" y="6044868"/>
              <a:ext cx="1260189" cy="588799"/>
            </a:xfrm>
            <a:prstGeom prst="rect">
              <a:avLst/>
            </a:prstGeom>
            <a:solidFill>
              <a:schemeClr val="accent3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Bystander behaviours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FAA45D5-0BE8-4D12-193C-3B9E28695C2E}"/>
              </a:ext>
            </a:extLst>
          </p:cNvPr>
          <p:cNvSpPr/>
          <p:nvPr/>
        </p:nvSpPr>
        <p:spPr>
          <a:xfrm>
            <a:off x="5314658" y="103835"/>
            <a:ext cx="6491033" cy="4767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Increased risk in adults experiencing 4+ ACEs vs 0 ACEs</a:t>
            </a:r>
          </a:p>
          <a:p>
            <a:pPr algn="ctr"/>
            <a:r>
              <a:rPr lang="en-GB" sz="1100" i="1" dirty="0"/>
              <a:t>Controlling for sex, age, ethnicity and deprivation</a:t>
            </a:r>
          </a:p>
        </p:txBody>
      </p:sp>
      <p:pic>
        <p:nvPicPr>
          <p:cNvPr id="11" name="Picture 10" descr="Triangular abstract background">
            <a:extLst>
              <a:ext uri="{FF2B5EF4-FFF2-40B4-BE49-F238E27FC236}">
                <a16:creationId xmlns:a16="http://schemas.microsoft.com/office/drawing/2014/main" id="{165B513F-017D-AE0F-8BCE-8940D687A3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flipH="1">
            <a:off x="0" y="103835"/>
            <a:ext cx="4630059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5457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388604E9-D042-0439-03DD-A97CC971CC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flipH="1">
            <a:off x="-1" y="0"/>
            <a:ext cx="4513943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B33C0AB-A326-0D66-1ABE-DD9104A3451D}"/>
              </a:ext>
            </a:extLst>
          </p:cNvPr>
          <p:cNvGrpSpPr/>
          <p:nvPr/>
        </p:nvGrpSpPr>
        <p:grpSpPr>
          <a:xfrm>
            <a:off x="4901381" y="667018"/>
            <a:ext cx="7290619" cy="6190982"/>
            <a:chOff x="6166228" y="1113793"/>
            <a:chExt cx="6379157" cy="4992497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F3CD4DE2-78B4-1661-861C-D79C327F00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3134"/>
            <a:stretch/>
          </p:blipFill>
          <p:spPr>
            <a:xfrm>
              <a:off x="6952615" y="1113793"/>
              <a:ext cx="5592770" cy="499249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DF77B2-C201-2930-795A-EFE2253F69AE}"/>
                </a:ext>
              </a:extLst>
            </p:cNvPr>
            <p:cNvSpPr/>
            <p:nvPr/>
          </p:nvSpPr>
          <p:spPr>
            <a:xfrm>
              <a:off x="6166228" y="1330264"/>
              <a:ext cx="1452355" cy="17439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Adult relationship closeness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011A87-550F-8781-3CF6-E02546A4586F}"/>
                </a:ext>
              </a:extLst>
            </p:cNvPr>
            <p:cNvSpPr/>
            <p:nvPr/>
          </p:nvSpPr>
          <p:spPr>
            <a:xfrm>
              <a:off x="6170752" y="3290706"/>
              <a:ext cx="1447831" cy="24585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Childhood relationships &amp; activities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F2EE0B3-5C57-3106-9182-DBFCD198EC27}"/>
              </a:ext>
            </a:extLst>
          </p:cNvPr>
          <p:cNvSpPr/>
          <p:nvPr/>
        </p:nvSpPr>
        <p:spPr>
          <a:xfrm>
            <a:off x="4901381" y="185219"/>
            <a:ext cx="7146891" cy="6150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Increased risk in adults experiencing 4+ ACEs vs 0 ACEs</a:t>
            </a:r>
          </a:p>
          <a:p>
            <a:pPr algn="ctr"/>
            <a:r>
              <a:rPr lang="en-GB" sz="1100" i="1" dirty="0"/>
              <a:t>Controlling for sex, age, ethnicity and deprivation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72C6DC1-3472-7AB0-5204-58979465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65" y="1295746"/>
            <a:ext cx="3292224" cy="4876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accent3"/>
                </a:solidFill>
              </a:rPr>
              <a:t>Associations with r</a:t>
            </a:r>
            <a:r>
              <a:rPr lang="en-US" sz="3200" dirty="0" err="1">
                <a:solidFill>
                  <a:schemeClr val="accent3"/>
                </a:solidFill>
              </a:rPr>
              <a:t>elationship</a:t>
            </a:r>
            <a:r>
              <a:rPr lang="en-US" sz="3200" dirty="0">
                <a:solidFill>
                  <a:schemeClr val="accent3"/>
                </a:solidFill>
              </a:rPr>
              <a:t> closeness &amp;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65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6D6B-0178-A51B-365C-75D7CBF7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66948"/>
            <a:ext cx="10325000" cy="1021785"/>
          </a:xfrm>
        </p:spPr>
        <p:txBody>
          <a:bodyPr/>
          <a:lstStyle/>
          <a:p>
            <a:r>
              <a:rPr lang="en-US" sz="4400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88AE1-1FC4-FE05-2359-7F90D312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45" y="2224799"/>
            <a:ext cx="5213234" cy="111199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Violence &amp; community safety are cross-cutting issues related to a wide range of public health harms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Health &amp; wellbeing; health risk behaviours; criminal </a:t>
            </a:r>
            <a:r>
              <a:rPr lang="en-GB" sz="1200" kern="100" dirty="0"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1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ustice exposure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F0BDC4-455B-03AD-CA6F-004E6AA76BEE}"/>
              </a:ext>
            </a:extLst>
          </p:cNvPr>
          <p:cNvSpPr txBox="1">
            <a:spLocks/>
          </p:cNvSpPr>
          <p:nvPr/>
        </p:nvSpPr>
        <p:spPr>
          <a:xfrm>
            <a:off x="6187606" y="4598220"/>
            <a:ext cx="5789901" cy="5032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kern="100" dirty="0">
                <a:ea typeface="Calibri" panose="020F0502020204030204" pitchFamily="34" charset="0"/>
                <a:cs typeface="Segoe UI" panose="020B0502040204020203" pitchFamily="34" charset="0"/>
              </a:rPr>
              <a:t>Promote &amp; embed evidence-informed practice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ACAAA5-4A08-7817-5616-174024788547}"/>
              </a:ext>
            </a:extLst>
          </p:cNvPr>
          <p:cNvSpPr txBox="1">
            <a:spLocks/>
          </p:cNvSpPr>
          <p:nvPr/>
        </p:nvSpPr>
        <p:spPr>
          <a:xfrm>
            <a:off x="6187606" y="2312538"/>
            <a:ext cx="5789901" cy="8649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/>
              <a:t>Multi-agency approach with policies/interventions that focus on cross-cutting issues &amp; underlying root causes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D9F08A-64F2-2B41-D14D-D3526D239A3C}"/>
              </a:ext>
            </a:extLst>
          </p:cNvPr>
          <p:cNvSpPr txBox="1">
            <a:spLocks/>
          </p:cNvSpPr>
          <p:nvPr/>
        </p:nvSpPr>
        <p:spPr>
          <a:xfrm>
            <a:off x="640345" y="3558526"/>
            <a:ext cx="4541250" cy="69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a typeface="Calibri" panose="020F0502020204030204" pitchFamily="34" charset="0"/>
                <a:cs typeface="Calibri" panose="020F0502020204030204" pitchFamily="34" charset="0"/>
              </a:rPr>
              <a:t>What happens in childhood can influence outcomes across the lifecourse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31C6CD-66FD-B59B-06AC-F84F968D3E1C}"/>
              </a:ext>
            </a:extLst>
          </p:cNvPr>
          <p:cNvSpPr txBox="1">
            <a:spLocks/>
          </p:cNvSpPr>
          <p:nvPr/>
        </p:nvSpPr>
        <p:spPr>
          <a:xfrm>
            <a:off x="640345" y="4801672"/>
            <a:ext cx="4541250" cy="10813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a typeface="Calibri" panose="020F0502020204030204" pitchFamily="34" charset="0"/>
                <a:cs typeface="Calibri" panose="020F0502020204030204" pitchFamily="34" charset="0"/>
              </a:rPr>
              <a:t>Unique resource to support MVRP partners to understand local issues &amp; develop &amp; target policy &amp; interventions to communities most in need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900C74-1339-4B81-10BE-3886899C26CB}"/>
              </a:ext>
            </a:extLst>
          </p:cNvPr>
          <p:cNvSpPr txBox="1">
            <a:spLocks/>
          </p:cNvSpPr>
          <p:nvPr/>
        </p:nvSpPr>
        <p:spPr>
          <a:xfrm>
            <a:off x="6187606" y="3636403"/>
            <a:ext cx="5789901" cy="5218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/>
              <a:t>Prevention focused on early intervention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576945-1023-3DF0-78EE-03CE42817118}"/>
              </a:ext>
            </a:extLst>
          </p:cNvPr>
          <p:cNvSpPr txBox="1">
            <a:spLocks/>
          </p:cNvSpPr>
          <p:nvPr/>
        </p:nvSpPr>
        <p:spPr>
          <a:xfrm>
            <a:off x="6187606" y="5541501"/>
            <a:ext cx="5789901" cy="5032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ea typeface="Calibri" panose="020F0502020204030204" pitchFamily="34" charset="0"/>
                <a:cs typeface="Segoe UI" panose="020B0502040204020203" pitchFamily="34" charset="0"/>
              </a:rPr>
              <a:t>Advocate for increased targeted investment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  <p:bldP spid="8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6D6B-0178-A51B-365C-75D7CBF7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66948"/>
            <a:ext cx="10325000" cy="1021785"/>
          </a:xfrm>
        </p:spPr>
        <p:txBody>
          <a:bodyPr/>
          <a:lstStyle/>
          <a:p>
            <a:r>
              <a:rPr lang="en-US" sz="4400" dirty="0"/>
              <a:t>Next </a:t>
            </a:r>
            <a:r>
              <a:rPr lang="en-US" dirty="0"/>
              <a:t>S</a:t>
            </a:r>
            <a:r>
              <a:rPr lang="en-US" sz="4400" dirty="0"/>
              <a:t>teps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31C6CD-66FD-B59B-06AC-F84F968D3E1C}"/>
              </a:ext>
            </a:extLst>
          </p:cNvPr>
          <p:cNvSpPr txBox="1">
            <a:spLocks/>
          </p:cNvSpPr>
          <p:nvPr/>
        </p:nvSpPr>
        <p:spPr>
          <a:xfrm>
            <a:off x="1822153" y="2262273"/>
            <a:ext cx="3463936" cy="744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a typeface="Calibri" panose="020F0502020204030204" pitchFamily="34" charset="0"/>
                <a:cs typeface="Calibri" panose="020F0502020204030204" pitchFamily="34" charset="0"/>
              </a:rPr>
              <a:t>Dissemination of findings across local &amp; regional multi-agency partnership meetings (Jan-Mar)</a:t>
            </a:r>
          </a:p>
        </p:txBody>
      </p:sp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948BA515-1C36-FC29-6C6B-6F76330E6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28" y="4976891"/>
            <a:ext cx="3635552" cy="891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7BDEDF-BA9F-84A1-1350-6CA4F3996584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6" y="2393415"/>
            <a:ext cx="1008812" cy="902643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5ADB7F2-A184-7A5C-141E-BB54574E43CF}"/>
              </a:ext>
            </a:extLst>
          </p:cNvPr>
          <p:cNvSpPr txBox="1">
            <a:spLocks/>
          </p:cNvSpPr>
          <p:nvPr/>
        </p:nvSpPr>
        <p:spPr>
          <a:xfrm>
            <a:off x="7832169" y="2263472"/>
            <a:ext cx="4100188" cy="112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cs typeface="Calibri" panose="020F0502020204030204" pitchFamily="34" charset="0"/>
              </a:rPr>
              <a:t>Inclusion of data in the MVRP data hub (Apr/May)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1B24487-B1C9-0CF5-EC9F-2130360E733E}"/>
              </a:ext>
            </a:extLst>
          </p:cNvPr>
          <p:cNvSpPr txBox="1">
            <a:spLocks/>
          </p:cNvSpPr>
          <p:nvPr/>
        </p:nvSpPr>
        <p:spPr>
          <a:xfrm>
            <a:off x="1736208" y="4052938"/>
            <a:ext cx="4208435" cy="1578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cs typeface="Calibri" panose="020F0502020204030204" pitchFamily="34" charset="0"/>
              </a:rPr>
              <a:t>Public release of reports (Apr-May)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cs typeface="Calibri" panose="020F0502020204030204" pitchFamily="34" charset="0"/>
              </a:rPr>
              <a:t>Overarching summary &amp; methodology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cs typeface="Calibri" panose="020F0502020204030204" pitchFamily="34" charset="0"/>
              </a:rPr>
              <a:t>Community safety, Violence, ACEs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cs typeface="Calibri" panose="020F0502020204030204" pitchFamily="34" charset="0"/>
              </a:rPr>
              <a:t>5 * local authority reports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5BB342-C4B7-8703-4778-EE8E90DEA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81" y="4086972"/>
            <a:ext cx="1094757" cy="157897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60DCDE4-C9F1-91D4-1376-68925C0BA887}"/>
              </a:ext>
            </a:extLst>
          </p:cNvPr>
          <p:cNvSpPr txBox="1">
            <a:spLocks/>
          </p:cNvSpPr>
          <p:nvPr/>
        </p:nvSpPr>
        <p:spPr>
          <a:xfrm>
            <a:off x="7809030" y="4062684"/>
            <a:ext cx="4100189" cy="112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cs typeface="Calibri" panose="020F0502020204030204" pitchFamily="34" charset="0"/>
              </a:rPr>
              <a:t>Further analyses &amp; output production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36E5B9-9DEB-0D8E-6F32-759C793B7B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6653"/>
            <a:ext cx="1522386" cy="1320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4EE6C4-A6D3-8063-A2AA-29E9C5B56FC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5407" y="4006716"/>
            <a:ext cx="1502979" cy="15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angular abstract background">
            <a:extLst>
              <a:ext uri="{FF2B5EF4-FFF2-40B4-BE49-F238E27FC236}">
                <a16:creationId xmlns:a16="http://schemas.microsoft.com/office/drawing/2014/main" id="{98A33763-086B-70B2-4E71-F4AD2ADF5F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16954" r="23717"/>
          <a:stretch/>
        </p:blipFill>
        <p:spPr>
          <a:xfrm>
            <a:off x="5529943" y="0"/>
            <a:ext cx="6662057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1773B0-8A04-7BE2-3400-16C85BDD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987" y="210862"/>
            <a:ext cx="4038652" cy="1306223"/>
          </a:xfrm>
        </p:spPr>
        <p:txBody>
          <a:bodyPr>
            <a:normAutofit/>
          </a:bodyPr>
          <a:lstStyle/>
          <a:p>
            <a:pPr algn="ctr"/>
            <a:r>
              <a:rPr lang="en-GB" sz="5000" dirty="0">
                <a:solidFill>
                  <a:schemeClr val="accent6"/>
                </a:solidFill>
              </a:rPr>
              <a:t>Thank you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908DA5-3300-55CA-72EB-4F451E12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95" y="2886116"/>
            <a:ext cx="4716418" cy="3276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accent6"/>
                </a:solidFill>
              </a:rPr>
              <a:t>Prof Zara Quigg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accent6"/>
                </a:solidFill>
                <a:hlinkClick r:id="rId3"/>
              </a:rPr>
              <a:t>z.a.quigg@ljmu.ac.uk</a:t>
            </a:r>
            <a:endParaRPr lang="en-GB" sz="3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accent6"/>
                </a:solidFill>
              </a:rPr>
              <a:t>     @zaraquigg</a:t>
            </a:r>
          </a:p>
          <a:p>
            <a:pPr marL="0" indent="0">
              <a:buNone/>
            </a:pPr>
            <a:endParaRPr lang="en-GB" sz="3600" dirty="0">
              <a:solidFill>
                <a:schemeClr val="accent6"/>
              </a:solidFill>
            </a:endParaRPr>
          </a:p>
        </p:txBody>
      </p:sp>
      <p:pic>
        <p:nvPicPr>
          <p:cNvPr id="8" name="Graphic 7" descr="Email">
            <a:extLst>
              <a:ext uri="{FF2B5EF4-FFF2-40B4-BE49-F238E27FC236}">
                <a16:creationId xmlns:a16="http://schemas.microsoft.com/office/drawing/2014/main" id="{A0B48BEB-88F8-261D-3089-17F4EFF63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9198" y="1237940"/>
            <a:ext cx="5414060" cy="4343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86B96C-228A-7579-3CD7-9246C3D247D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6195" y="4422928"/>
            <a:ext cx="577748" cy="5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9318AC1-B2E1-F727-C762-4CBA9643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" y="74122"/>
            <a:ext cx="10874273" cy="188117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MVRP Public Health Approach to Violence Prevention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7EDCA-7EBE-D517-875A-215101AD364A}"/>
              </a:ext>
            </a:extLst>
          </p:cNvPr>
          <p:cNvGrpSpPr/>
          <p:nvPr/>
        </p:nvGrpSpPr>
        <p:grpSpPr>
          <a:xfrm>
            <a:off x="6051612" y="1991394"/>
            <a:ext cx="5392749" cy="4262587"/>
            <a:chOff x="5106333" y="725952"/>
            <a:chExt cx="6401443" cy="5273374"/>
          </a:xfrm>
        </p:grpSpPr>
        <p:pic>
          <p:nvPicPr>
            <p:cNvPr id="11" name="Picture 2" descr="What we do - Merseyside Violence Reduction Partnership">
              <a:extLst>
                <a:ext uri="{FF2B5EF4-FFF2-40B4-BE49-F238E27FC236}">
                  <a16:creationId xmlns:a16="http://schemas.microsoft.com/office/drawing/2014/main" id="{7BA0C9D5-1C26-28FF-0ABF-61FCC90662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7"/>
            <a:stretch/>
          </p:blipFill>
          <p:spPr bwMode="auto">
            <a:xfrm>
              <a:off x="5106333" y="873421"/>
              <a:ext cx="6401443" cy="5125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1863A1-3CB6-0286-E4B7-772971D78F57}"/>
                </a:ext>
              </a:extLst>
            </p:cNvPr>
            <p:cNvSpPr/>
            <p:nvPr/>
          </p:nvSpPr>
          <p:spPr>
            <a:xfrm>
              <a:off x="10916816" y="725952"/>
              <a:ext cx="571934" cy="529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DCD229-B13B-74C2-16C4-98630C2E2FA2}"/>
              </a:ext>
            </a:extLst>
          </p:cNvPr>
          <p:cNvSpPr txBox="1">
            <a:spLocks/>
          </p:cNvSpPr>
          <p:nvPr/>
        </p:nvSpPr>
        <p:spPr>
          <a:xfrm>
            <a:off x="484362" y="2114462"/>
            <a:ext cx="5489338" cy="42625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/>
              <a:t>Refined based on whole system evaluation, community voices, partner insight &amp; national policy/guidance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Key themes:</a:t>
            </a:r>
          </a:p>
          <a:p>
            <a:pPr lvl="1">
              <a:lnSpc>
                <a:spcPct val="150000"/>
              </a:lnSpc>
            </a:pPr>
            <a:r>
              <a:rPr lang="en-GB" sz="1400" dirty="0"/>
              <a:t>Early years, Education, Health, Preventing offending, Whole family approach</a:t>
            </a:r>
          </a:p>
          <a:p>
            <a:pPr lvl="1">
              <a:lnSpc>
                <a:spcPct val="150000"/>
              </a:lnSpc>
            </a:pPr>
            <a:r>
              <a:rPr lang="en-GB" sz="1400" dirty="0"/>
              <a:t>Youth voice (with &amp; for the community)</a:t>
            </a:r>
          </a:p>
          <a:p>
            <a:pPr lvl="1">
              <a:lnSpc>
                <a:spcPct val="150000"/>
              </a:lnSpc>
            </a:pPr>
            <a:r>
              <a:rPr lang="en-GB" sz="1400" dirty="0"/>
              <a:t>Place-based approaches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Underpinned by evidence &amp; ongoing monitoring/evaluation</a:t>
            </a:r>
          </a:p>
        </p:txBody>
      </p:sp>
      <p:pic>
        <p:nvPicPr>
          <p:cNvPr id="4" name="Picture 3" descr="A poster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8597A2C3-89E6-4805-9DA3-030DE9B6C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8" y="2023005"/>
            <a:ext cx="6011096" cy="4419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033063-67A6-A8A5-CA40-013C81C536D9}"/>
              </a:ext>
            </a:extLst>
          </p:cNvPr>
          <p:cNvSpPr txBox="1"/>
          <p:nvPr/>
        </p:nvSpPr>
        <p:spPr>
          <a:xfrm>
            <a:off x="5688957" y="3273513"/>
            <a:ext cx="6118058" cy="14773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i="0" dirty="0">
                <a:solidFill>
                  <a:srgbClr val="37281F"/>
                </a:solidFill>
                <a:effectLst/>
                <a:latin typeface="Tahoma" panose="020B0604030504040204" pitchFamily="34" charset="0"/>
              </a:rPr>
              <a:t>Taking an evidence-based approach</a:t>
            </a:r>
            <a:r>
              <a:rPr lang="en-GB" b="0" i="0" dirty="0">
                <a:solidFill>
                  <a:srgbClr val="37281F"/>
                </a:solidFill>
                <a:effectLst/>
                <a:latin typeface="Tahoma" panose="020B0604030504040204" pitchFamily="34" charset="0"/>
              </a:rPr>
              <a:t> to identifying root causes of serious violence to prevent </a:t>
            </a:r>
            <a:r>
              <a:rPr lang="en-GB" dirty="0">
                <a:solidFill>
                  <a:srgbClr val="37281F"/>
                </a:solidFill>
                <a:latin typeface="Tahoma" panose="020B0604030504040204" pitchFamily="34" charset="0"/>
              </a:rPr>
              <a:t>&amp;</a:t>
            </a:r>
            <a:r>
              <a:rPr lang="en-GB" b="0" i="0" dirty="0">
                <a:solidFill>
                  <a:srgbClr val="37281F"/>
                </a:solidFill>
                <a:effectLst/>
                <a:latin typeface="Tahoma" panose="020B0604030504040204" pitchFamily="34" charset="0"/>
              </a:rPr>
              <a:t> tackle serious violence. We will also use this evidence base, theory, data, </a:t>
            </a:r>
            <a:r>
              <a:rPr lang="en-GB" dirty="0">
                <a:solidFill>
                  <a:srgbClr val="37281F"/>
                </a:solidFill>
                <a:latin typeface="Tahoma" panose="020B0604030504040204" pitchFamily="34" charset="0"/>
              </a:rPr>
              <a:t>&amp;</a:t>
            </a:r>
            <a:r>
              <a:rPr lang="en-GB" b="0" i="0" dirty="0">
                <a:solidFill>
                  <a:srgbClr val="37281F"/>
                </a:solidFill>
                <a:effectLst/>
                <a:latin typeface="Tahoma" panose="020B0604030504040204" pitchFamily="34" charset="0"/>
              </a:rPr>
              <a:t> evaluation to inform our programmes &amp; direct our funding in the best way</a:t>
            </a:r>
          </a:p>
        </p:txBody>
      </p:sp>
      <p:pic>
        <p:nvPicPr>
          <p:cNvPr id="3" name="Picture 2" descr="Triangular abstract background">
            <a:extLst>
              <a:ext uri="{FF2B5EF4-FFF2-40B4-BE49-F238E27FC236}">
                <a16:creationId xmlns:a16="http://schemas.microsoft.com/office/drawing/2014/main" id="{78A90DED-5862-F539-4107-CA057543914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rcRect l="16954" r="23717"/>
          <a:stretch/>
        </p:blipFill>
        <p:spPr>
          <a:xfrm rot="5400000" flipH="1">
            <a:off x="5037704" y="-5043701"/>
            <a:ext cx="2108616" cy="12199980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1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angular abstract background">
            <a:extLst>
              <a:ext uri="{FF2B5EF4-FFF2-40B4-BE49-F238E27FC236}">
                <a16:creationId xmlns:a16="http://schemas.microsoft.com/office/drawing/2014/main" id="{DFB6ED29-82F9-F7B1-BEE3-5FB78C2949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flipH="1">
            <a:off x="0" y="0"/>
            <a:ext cx="7774981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D6D746EC-2AAD-4092-483F-1177A1C63056}"/>
              </a:ext>
            </a:extLst>
          </p:cNvPr>
          <p:cNvSpPr txBox="1">
            <a:spLocks/>
          </p:cNvSpPr>
          <p:nvPr/>
        </p:nvSpPr>
        <p:spPr>
          <a:xfrm>
            <a:off x="538785" y="1330894"/>
            <a:ext cx="7340715" cy="479826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dirty="0"/>
              <a:t>Evidence hub: </a:t>
            </a:r>
          </a:p>
          <a:p>
            <a:pPr lvl="1"/>
            <a:r>
              <a:rPr lang="en-GB" sz="1600" dirty="0"/>
              <a:t>VRP Strategy &amp; Strategic Needs Assessment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Align provision with strategy, need &amp; evidence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Review, monitoring &amp; evaluation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Surveillance - TIIG &amp; MVRP data hub</a:t>
            </a:r>
          </a:p>
          <a:p>
            <a:pPr lvl="1"/>
            <a:r>
              <a:rPr lang="en-US" sz="1600" dirty="0"/>
              <a:t>Bespoke interactive web-based data repository &amp; dashboard</a:t>
            </a:r>
          </a:p>
          <a:p>
            <a:pPr lvl="1"/>
            <a:r>
              <a:rPr lang="en-US" sz="1600" dirty="0"/>
              <a:t>Aggregates data from:</a:t>
            </a:r>
          </a:p>
          <a:p>
            <a:pPr lvl="2"/>
            <a:r>
              <a:rPr lang="en-US" sz="1200" dirty="0"/>
              <a:t>EDs &amp; UTCs – assault attendances; Ambulance Service – violence related call outs; Police – violence with injury / possession of weapon offences; Fire and Rescue Service – deliberate fires </a:t>
            </a:r>
          </a:p>
          <a:p>
            <a:pPr lvl="1"/>
            <a:r>
              <a:rPr lang="en-US" sz="1600" dirty="0"/>
              <a:t>Hub allows MVRP to identify:</a:t>
            </a:r>
          </a:p>
          <a:p>
            <a:pPr lvl="2"/>
            <a:r>
              <a:rPr lang="en-US" sz="1200" dirty="0"/>
              <a:t>Where serious violence is taking place &amp; who is most at risk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Research &amp; evaluation</a:t>
            </a:r>
          </a:p>
          <a:p>
            <a:pPr lvl="1"/>
            <a:r>
              <a:rPr lang="en-GB" sz="1600" dirty="0"/>
              <a:t>Evidence hub team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LJMU academic partner since MVRP inception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Wider evaluations &amp; programme monitoring</a:t>
            </a:r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70E46-6913-F33E-3E43-A8389FC7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74" y="347166"/>
            <a:ext cx="11388626" cy="100145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/>
                </a:solidFill>
              </a:rPr>
              <a:t>MVRP Evidence Hub Team, Surveillance, Research &amp; Evaluation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2B9003E-7436-C6D5-DA91-5AB93E0313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58" y="4594805"/>
            <a:ext cx="3889610" cy="2217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D8CB6E-667F-11D1-4784-1DDA048E4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58" y="1348620"/>
            <a:ext cx="3889610" cy="2208635"/>
          </a:xfrm>
          <a:prstGeom prst="rect">
            <a:avLst/>
          </a:prstGeom>
        </p:spPr>
      </p:pic>
      <p:pic>
        <p:nvPicPr>
          <p:cNvPr id="50" name="Picture 2" descr="TIIG Logo">
            <a:extLst>
              <a:ext uri="{FF2B5EF4-FFF2-40B4-BE49-F238E27FC236}">
                <a16:creationId xmlns:a16="http://schemas.microsoft.com/office/drawing/2014/main" id="{81878147-BE97-F173-24D5-B65C4582D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000" y="3730028"/>
            <a:ext cx="2815886" cy="7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Triangular abstract background">
            <a:extLst>
              <a:ext uri="{FF2B5EF4-FFF2-40B4-BE49-F238E27FC236}">
                <a16:creationId xmlns:a16="http://schemas.microsoft.com/office/drawing/2014/main" id="{6A5D5996-C1BD-31C5-9E4C-43B5884165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rot="5400000" flipH="1">
            <a:off x="4985656" y="-4985659"/>
            <a:ext cx="2220687" cy="12192001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070E46-6913-F33E-3E43-A8389FC7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74" y="-80650"/>
            <a:ext cx="11388626" cy="100145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LJMU/MVRP Research &amp; Evaluation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C5AB0E-4313-0573-25D9-973505CB16F2}"/>
              </a:ext>
            </a:extLst>
          </p:cNvPr>
          <p:cNvGrpSpPr/>
          <p:nvPr/>
        </p:nvGrpSpPr>
        <p:grpSpPr>
          <a:xfrm>
            <a:off x="2869660" y="1091815"/>
            <a:ext cx="5486399" cy="5619090"/>
            <a:chOff x="2869660" y="1091815"/>
            <a:chExt cx="5486399" cy="5619090"/>
          </a:xfrm>
        </p:grpSpPr>
        <p:pic>
          <p:nvPicPr>
            <p:cNvPr id="9" name="Picture 8" descr="A collage of buildings and buildings&#10;&#10;Description automatically generated">
              <a:extLst>
                <a:ext uri="{FF2B5EF4-FFF2-40B4-BE49-F238E27FC236}">
                  <a16:creationId xmlns:a16="http://schemas.microsoft.com/office/drawing/2014/main" id="{B598586A-24A2-A04C-8A2E-FF8FBF116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878" y="1659724"/>
              <a:ext cx="3550206" cy="505118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75C760-A64A-AB16-4F68-AE29514AB133}"/>
                </a:ext>
              </a:extLst>
            </p:cNvPr>
            <p:cNvSpPr txBox="1"/>
            <p:nvPr/>
          </p:nvSpPr>
          <p:spPr>
            <a:xfrm>
              <a:off x="2869660" y="1091815"/>
              <a:ext cx="5486399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Whole system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E2D481-FF81-BDCB-F679-A6B8E2F5A5E7}"/>
              </a:ext>
            </a:extLst>
          </p:cNvPr>
          <p:cNvGrpSpPr/>
          <p:nvPr/>
        </p:nvGrpSpPr>
        <p:grpSpPr>
          <a:xfrm>
            <a:off x="2869069" y="1091813"/>
            <a:ext cx="5486399" cy="5720758"/>
            <a:chOff x="2869659" y="1091814"/>
            <a:chExt cx="5486399" cy="57207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697E165-F9C4-D7EC-1E40-C18B968A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1299" y="1659724"/>
              <a:ext cx="3903118" cy="51528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D8E243-DFF7-8671-21D5-4F2D30C093CC}"/>
                </a:ext>
              </a:extLst>
            </p:cNvPr>
            <p:cNvSpPr txBox="1"/>
            <p:nvPr/>
          </p:nvSpPr>
          <p:spPr>
            <a:xfrm>
              <a:off x="2869659" y="1091814"/>
              <a:ext cx="5486399" cy="6463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Early years/ Place-based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A3A9DB-E8E2-DE9F-7714-26B5D7911FB8}"/>
              </a:ext>
            </a:extLst>
          </p:cNvPr>
          <p:cNvGrpSpPr/>
          <p:nvPr/>
        </p:nvGrpSpPr>
        <p:grpSpPr>
          <a:xfrm>
            <a:off x="1772740" y="1096870"/>
            <a:ext cx="7514230" cy="5704685"/>
            <a:chOff x="1782951" y="1091814"/>
            <a:chExt cx="7514230" cy="57046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A56089-6E25-FCE0-8AE1-F49D426D49EE}"/>
                </a:ext>
              </a:extLst>
            </p:cNvPr>
            <p:cNvSpPr txBox="1"/>
            <p:nvPr/>
          </p:nvSpPr>
          <p:spPr>
            <a:xfrm>
              <a:off x="2869659" y="1091814"/>
              <a:ext cx="5486399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Education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EBEEC29-9662-2619-7C05-2A708CD6E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82951" y="1745318"/>
              <a:ext cx="3747030" cy="505118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C89B1F-5D2C-5B98-0D66-D36E6594F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50151" y="1745317"/>
              <a:ext cx="3747030" cy="505118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3D59B2-E7A7-1F6D-63EF-EA122C9FAD10}"/>
              </a:ext>
            </a:extLst>
          </p:cNvPr>
          <p:cNvGrpSpPr/>
          <p:nvPr/>
        </p:nvGrpSpPr>
        <p:grpSpPr>
          <a:xfrm>
            <a:off x="1764140" y="1088488"/>
            <a:ext cx="7533269" cy="5735101"/>
            <a:chOff x="1753827" y="1077471"/>
            <a:chExt cx="7533269" cy="573510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DAF8D8-B0CE-F04B-C264-BB679383578C}"/>
                </a:ext>
              </a:extLst>
            </p:cNvPr>
            <p:cNvGrpSpPr/>
            <p:nvPr/>
          </p:nvGrpSpPr>
          <p:grpSpPr>
            <a:xfrm>
              <a:off x="1753827" y="1077471"/>
              <a:ext cx="6588598" cy="5735101"/>
              <a:chOff x="1765043" y="1084643"/>
              <a:chExt cx="6588598" cy="573510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F349E9-1B75-741A-9436-51C78A93B30F}"/>
                  </a:ext>
                </a:extLst>
              </p:cNvPr>
              <p:cNvSpPr txBox="1"/>
              <p:nvPr/>
            </p:nvSpPr>
            <p:spPr>
              <a:xfrm>
                <a:off x="2867242" y="1084643"/>
                <a:ext cx="5486399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bg1"/>
                    </a:solidFill>
                  </a:rPr>
                  <a:t>Health</a:t>
                </a:r>
              </a:p>
            </p:txBody>
          </p:sp>
          <p:pic>
            <p:nvPicPr>
              <p:cNvPr id="25" name="Picture 24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E6129EA9-5519-B6C4-BEBC-5C4D52725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5043" y="1745316"/>
                <a:ext cx="3785108" cy="5074428"/>
              </a:xfrm>
              <a:prstGeom prst="rect">
                <a:avLst/>
              </a:prstGeom>
            </p:spPr>
          </p:pic>
        </p:grpSp>
        <p:pic>
          <p:nvPicPr>
            <p:cNvPr id="5" name="Picture 4" descr="A cover of a book&#10;&#10;Description automatically generated">
              <a:extLst>
                <a:ext uri="{FF2B5EF4-FFF2-40B4-BE49-F238E27FC236}">
                  <a16:creationId xmlns:a16="http://schemas.microsoft.com/office/drawing/2014/main" id="{DFF223A2-C7A1-DFE6-9A7D-7EFEA2E0E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932" y="1744351"/>
              <a:ext cx="3773164" cy="495651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38B322-DE96-B3D4-AA3D-EA1E364CED7B}"/>
              </a:ext>
            </a:extLst>
          </p:cNvPr>
          <p:cNvGrpSpPr/>
          <p:nvPr/>
        </p:nvGrpSpPr>
        <p:grpSpPr>
          <a:xfrm>
            <a:off x="1773602" y="1086533"/>
            <a:ext cx="7595780" cy="5749441"/>
            <a:chOff x="1740194" y="1091814"/>
            <a:chExt cx="7595780" cy="57494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B29F4E-1376-EC59-505A-A4123102E7EE}"/>
                </a:ext>
              </a:extLst>
            </p:cNvPr>
            <p:cNvSpPr txBox="1"/>
            <p:nvPr/>
          </p:nvSpPr>
          <p:spPr>
            <a:xfrm>
              <a:off x="2856026" y="1091814"/>
              <a:ext cx="5486399" cy="64633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Preventing offending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1FB5C88-9598-50CE-AFAF-A5E01E5DD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40194" y="1738145"/>
              <a:ext cx="3769213" cy="505118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5661F3-D6EA-5C61-B8EB-41E9032C5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086" y="1730722"/>
              <a:ext cx="3821888" cy="5110533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60D57F4-B441-FA06-C47C-C346CF4D4855}"/>
              </a:ext>
            </a:extLst>
          </p:cNvPr>
          <p:cNvGrpSpPr/>
          <p:nvPr/>
        </p:nvGrpSpPr>
        <p:grpSpPr>
          <a:xfrm>
            <a:off x="1757119" y="1067731"/>
            <a:ext cx="7632155" cy="5790277"/>
            <a:chOff x="1742611" y="1091813"/>
            <a:chExt cx="7632155" cy="57902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8DFCCDD-8279-8CF0-A2E0-34467947F834}"/>
                </a:ext>
              </a:extLst>
            </p:cNvPr>
            <p:cNvSpPr txBox="1"/>
            <p:nvPr/>
          </p:nvSpPr>
          <p:spPr>
            <a:xfrm>
              <a:off x="2856026" y="1091813"/>
              <a:ext cx="5486399" cy="64633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Whole family approach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854AFA8-B110-09D6-AD00-745B3D2F2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42611" y="1738144"/>
              <a:ext cx="3769213" cy="511053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BFD248C-574E-D1F4-CB6F-17F5D0517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47961" y="1729242"/>
              <a:ext cx="3926805" cy="5152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3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ular abstract background">
            <a:extLst>
              <a:ext uri="{FF2B5EF4-FFF2-40B4-BE49-F238E27FC236}">
                <a16:creationId xmlns:a16="http://schemas.microsoft.com/office/drawing/2014/main" id="{117DCB26-4F5E-69FE-3084-676ABB3A14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rot="5400000" flipH="1">
            <a:off x="4834546" y="-4846485"/>
            <a:ext cx="2522912" cy="12192000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D97ACD-9EF9-273B-D567-CD1AB021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22" y="157655"/>
            <a:ext cx="11552081" cy="1064828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Merseyside Violence &amp; Community Safety Survey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7958-A4A7-333A-FA75-DE48222B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23" y="1528929"/>
            <a:ext cx="11157834" cy="14569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0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population-level representative household survey of adults who are residents in Merseyside</a:t>
            </a:r>
          </a:p>
          <a:p>
            <a:pPr marL="0" indent="0" algn="ctr">
              <a:buNone/>
            </a:pP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94A0DD-C1CB-D60E-3BEF-5DBF7DE57DF1}"/>
              </a:ext>
            </a:extLst>
          </p:cNvPr>
          <p:cNvSpPr txBox="1">
            <a:spLocks/>
          </p:cNvSpPr>
          <p:nvPr/>
        </p:nvSpPr>
        <p:spPr>
          <a:xfrm>
            <a:off x="549763" y="3104562"/>
            <a:ext cx="5562577" cy="52196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Community safety and neighbourhood cohesion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721E73-C4E8-4BBA-2B11-6286BFE11A9C}"/>
              </a:ext>
            </a:extLst>
          </p:cNvPr>
          <p:cNvSpPr txBox="1">
            <a:spLocks/>
          </p:cNvSpPr>
          <p:nvPr/>
        </p:nvSpPr>
        <p:spPr>
          <a:xfrm>
            <a:off x="533422" y="4420203"/>
            <a:ext cx="5562577" cy="521967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Adverse Childhood Experiences (ACEs)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E94262-147C-56AA-A708-A8F6F4901063}"/>
              </a:ext>
            </a:extLst>
          </p:cNvPr>
          <p:cNvSpPr txBox="1">
            <a:spLocks/>
          </p:cNvSpPr>
          <p:nvPr/>
        </p:nvSpPr>
        <p:spPr>
          <a:xfrm>
            <a:off x="549763" y="3740209"/>
            <a:ext cx="5562577" cy="521967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cs typeface="Times New Roman" panose="02020603050405020304" pitchFamily="18" charset="0"/>
              </a:rPr>
              <a:t>Violence Victimisation in Adulthood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F9B983-972A-9669-2110-3B56A6FCA8F6}"/>
              </a:ext>
            </a:extLst>
          </p:cNvPr>
          <p:cNvSpPr/>
          <p:nvPr/>
        </p:nvSpPr>
        <p:spPr>
          <a:xfrm>
            <a:off x="549763" y="6018078"/>
            <a:ext cx="11456647" cy="5219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Themed &amp; local authority specific reports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7CCDA9-341A-40D4-95C9-703C008DE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061" y="2396964"/>
            <a:ext cx="2101781" cy="3031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6972BF-1E92-ABEE-D803-B405B1685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849" y="2962575"/>
            <a:ext cx="1975702" cy="271129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1D3712-3812-0F71-AAF0-7D5405576F79}"/>
              </a:ext>
            </a:extLst>
          </p:cNvPr>
          <p:cNvSpPr txBox="1">
            <a:spLocks/>
          </p:cNvSpPr>
          <p:nvPr/>
        </p:nvSpPr>
        <p:spPr>
          <a:xfrm>
            <a:off x="533423" y="5100197"/>
            <a:ext cx="5562577" cy="5219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  <a:cs typeface="Times New Roman" panose="02020603050405020304" pitchFamily="18" charset="0"/>
              </a:rPr>
              <a:t>Sociodemographics, health &amp; wellbeing, health risk behaviours, exposure to criminal justice system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angular abstract background">
            <a:extLst>
              <a:ext uri="{FF2B5EF4-FFF2-40B4-BE49-F238E27FC236}">
                <a16:creationId xmlns:a16="http://schemas.microsoft.com/office/drawing/2014/main" id="{0AD277C9-873A-529A-D87B-94977FC016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rot="5400000" flipH="1">
            <a:off x="1993701" y="-1959428"/>
            <a:ext cx="8273144" cy="12192001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195B5-B8FD-1085-FC02-16D41470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232201"/>
            <a:ext cx="10325000" cy="1164289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CA938-40FC-030E-4C91-D01DCA30A5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2673" y="1726769"/>
            <a:ext cx="1619896" cy="176311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3F0C73-BBDC-C0FA-2572-2888139CCCC3}"/>
              </a:ext>
            </a:extLst>
          </p:cNvPr>
          <p:cNvSpPr txBox="1">
            <a:spLocks/>
          </p:cNvSpPr>
          <p:nvPr/>
        </p:nvSpPr>
        <p:spPr>
          <a:xfrm>
            <a:off x="4381512" y="3584027"/>
            <a:ext cx="3428976" cy="263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9981C5-8D56-D706-9584-DD091706583C}"/>
              </a:ext>
            </a:extLst>
          </p:cNvPr>
          <p:cNvSpPr txBox="1">
            <a:spLocks/>
          </p:cNvSpPr>
          <p:nvPr/>
        </p:nvSpPr>
        <p:spPr>
          <a:xfrm>
            <a:off x="8071945" y="3584027"/>
            <a:ext cx="3428976" cy="263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98B14A-9C1F-AD8E-455D-F69D1F4298CF}"/>
              </a:ext>
            </a:extLst>
          </p:cNvPr>
          <p:cNvSpPr txBox="1">
            <a:spLocks/>
          </p:cNvSpPr>
          <p:nvPr/>
        </p:nvSpPr>
        <p:spPr>
          <a:xfrm>
            <a:off x="4512241" y="3584027"/>
            <a:ext cx="3428976" cy="263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D55480-83BC-358B-EF13-1A4216104CA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0352" y="1674664"/>
            <a:ext cx="1763110" cy="176311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198AFC-4C63-CBDC-7133-0E74522C5B81}"/>
              </a:ext>
            </a:extLst>
          </p:cNvPr>
          <p:cNvSpPr txBox="1">
            <a:spLocks/>
          </p:cNvSpPr>
          <p:nvPr/>
        </p:nvSpPr>
        <p:spPr>
          <a:xfrm>
            <a:off x="8202673" y="3563006"/>
            <a:ext cx="3428976" cy="263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3"/>
                </a:solidFill>
              </a:rPr>
              <a:t>4180 </a:t>
            </a:r>
            <a:r>
              <a:rPr lang="en-GB" dirty="0"/>
              <a:t>(77.5%) participants completed the survey face-to-face</a:t>
            </a:r>
          </a:p>
          <a:p>
            <a:r>
              <a:rPr lang="en-GB" sz="2400" dirty="0">
                <a:solidFill>
                  <a:schemeClr val="accent5"/>
                </a:solidFill>
              </a:rPr>
              <a:t>1215 </a:t>
            </a:r>
            <a:r>
              <a:rPr lang="en-GB" dirty="0"/>
              <a:t>(22.5%) participants completed the survey online</a:t>
            </a:r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6607AC-C923-CE41-D6D1-DEC1190307A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17161" y="1783708"/>
            <a:ext cx="1502979" cy="15029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B7AA6F-1D51-58A1-26B4-DAD7F48FEE0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8271" y="1672809"/>
            <a:ext cx="2063036" cy="1913073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7E3ECF-F12A-F2F4-49B8-77EF7FF9EB78}"/>
              </a:ext>
            </a:extLst>
          </p:cNvPr>
          <p:cNvSpPr txBox="1">
            <a:spLocks/>
          </p:cNvSpPr>
          <p:nvPr/>
        </p:nvSpPr>
        <p:spPr>
          <a:xfrm>
            <a:off x="4773697" y="3627477"/>
            <a:ext cx="3428976" cy="263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EE312FA-2F15-3DDA-C5E8-77B12B508314}"/>
              </a:ext>
            </a:extLst>
          </p:cNvPr>
          <p:cNvSpPr txBox="1">
            <a:spLocks/>
          </p:cNvSpPr>
          <p:nvPr/>
        </p:nvSpPr>
        <p:spPr>
          <a:xfrm>
            <a:off x="4381512" y="3584027"/>
            <a:ext cx="3428976" cy="263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Sample size:</a:t>
            </a:r>
          </a:p>
          <a:p>
            <a:pPr marL="0" indent="0" algn="ctr">
              <a:buNone/>
            </a:pPr>
            <a:r>
              <a:rPr lang="en-GB" sz="6600" dirty="0">
                <a:solidFill>
                  <a:schemeClr val="accent4"/>
                </a:solidFill>
              </a:rPr>
              <a:t>5395</a:t>
            </a:r>
            <a:r>
              <a:rPr lang="en-GB" dirty="0"/>
              <a:t>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EFCB08-162F-4C93-1FF8-9D0B53796C2E}"/>
              </a:ext>
            </a:extLst>
          </p:cNvPr>
          <p:cNvSpPr txBox="1">
            <a:spLocks/>
          </p:cNvSpPr>
          <p:nvPr/>
        </p:nvSpPr>
        <p:spPr>
          <a:xfrm>
            <a:off x="667419" y="3616966"/>
            <a:ext cx="3428976" cy="263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Adults aged 18+ who were residents across Merseyside</a:t>
            </a:r>
          </a:p>
          <a:p>
            <a:r>
              <a:rPr lang="en-GB" dirty="0"/>
              <a:t>November 2023-April 2024</a:t>
            </a:r>
          </a:p>
        </p:txBody>
      </p:sp>
    </p:spTree>
    <p:extLst>
      <p:ext uri="{BB962C8B-B14F-4D97-AF65-F5344CB8AC3E}">
        <p14:creationId xmlns:p14="http://schemas.microsoft.com/office/powerpoint/2010/main" val="10747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8541-635F-F722-2140-36EB7E38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2" y="1839311"/>
            <a:ext cx="3586631" cy="448791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20000"/>
              </a:lnSpc>
              <a:buClr>
                <a:schemeClr val="accent1">
                  <a:lumMod val="20000"/>
                  <a:lumOff val="80000"/>
                </a:schemeClr>
              </a:buClr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Feelings of safety in different settings across Merseyside during the day/ night</a:t>
            </a:r>
          </a:p>
          <a:p>
            <a:pPr marL="342900" lvl="0" indent="-342900" algn="just">
              <a:lnSpc>
                <a:spcPct val="120000"/>
              </a:lnSpc>
              <a:buClr>
                <a:schemeClr val="accent1">
                  <a:lumMod val="20000"/>
                  <a:lumOff val="80000"/>
                </a:schemeClr>
              </a:buClr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Perceptions of how common violence is in local neighbourhoods 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Merseyside generally</a:t>
            </a:r>
          </a:p>
          <a:p>
            <a:pPr marL="342900" lvl="0" indent="-342900" algn="just">
              <a:lnSpc>
                <a:spcPct val="120000"/>
              </a:lnSpc>
              <a:buClr>
                <a:schemeClr val="accent1">
                  <a:lumMod val="20000"/>
                  <a:lumOff val="80000"/>
                </a:schemeClr>
              </a:buClr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Perceptions of personal safety from violence 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safety from violence for children/ young people in local neighbourhoods &amp; across Merseyside generally</a:t>
            </a:r>
          </a:p>
          <a:p>
            <a:pPr marL="342900" lvl="0" indent="-342900" algn="just">
              <a:lnSpc>
                <a:spcPct val="120000"/>
              </a:lnSpc>
              <a:buClr>
                <a:schemeClr val="accent1">
                  <a:lumMod val="20000"/>
                  <a:lumOff val="80000"/>
                </a:schemeClr>
              </a:buClr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Perceptions of neighbourhood cohesion</a:t>
            </a: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Attitudes towards bystander behaviours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809E2550-0CCF-4DF5-A77A-DEE2494C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rot="5400000" flipH="1">
            <a:off x="5181601" y="-5181600"/>
            <a:ext cx="1828801" cy="12192000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EF7B5E-CC89-5E38-2277-40802413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2" y="294621"/>
            <a:ext cx="7258018" cy="833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Areas of Focus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85357B-E196-CE6B-7A81-0B669232844C}"/>
              </a:ext>
            </a:extLst>
          </p:cNvPr>
          <p:cNvSpPr txBox="1">
            <a:spLocks/>
          </p:cNvSpPr>
          <p:nvPr/>
        </p:nvSpPr>
        <p:spPr>
          <a:xfrm>
            <a:off x="8321026" y="1839311"/>
            <a:ext cx="3586631" cy="44879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cs typeface="Calibri" panose="020F0502020204030204" pitchFamily="34" charset="0"/>
              </a:rPr>
              <a:t>Prevalence of ACEs across Merseyside</a:t>
            </a:r>
          </a:p>
          <a:p>
            <a:pPr lvl="1"/>
            <a:r>
              <a:rPr lang="en-GB" sz="1400" dirty="0">
                <a:cs typeface="Calibri" panose="020F0502020204030204" pitchFamily="34" charset="0"/>
              </a:rPr>
              <a:t>9 ACEs</a:t>
            </a:r>
          </a:p>
          <a:p>
            <a:pPr lvl="1"/>
            <a:r>
              <a:rPr lang="en-GB" sz="1400" dirty="0">
                <a:cs typeface="Calibri" panose="020F0502020204030204" pitchFamily="34" charset="0"/>
              </a:rPr>
              <a:t>Additional ACEs (e.g. bullying)</a:t>
            </a:r>
          </a:p>
          <a:p>
            <a: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Identify the sociodemographics associated with ACEs</a:t>
            </a:r>
            <a:endParaRPr lang="en-GB" sz="1600" dirty="0">
              <a:cs typeface="Calibri" panose="020F0502020204030204" pitchFamily="34" charset="0"/>
            </a:endParaRPr>
          </a:p>
          <a:p>
            <a:r>
              <a:rPr lang="en-GB" sz="1600" dirty="0">
                <a:cs typeface="Calibri" panose="020F0502020204030204" pitchFamily="34" charset="0"/>
              </a:rPr>
              <a:t>Examine the associations between experiencing ACEs &amp; adult outcomes:</a:t>
            </a:r>
          </a:p>
          <a:p>
            <a:pPr lvl="1"/>
            <a:r>
              <a:rPr lang="en-GB" sz="1400" dirty="0">
                <a:cs typeface="Calibri" panose="020F0502020204030204" pitchFamily="34" charset="0"/>
              </a:rPr>
              <a:t>Health &amp; wellbeing &amp; health risk behaviours</a:t>
            </a:r>
          </a:p>
          <a:p>
            <a:pPr lvl="1"/>
            <a:r>
              <a:rPr lang="en-GB" sz="1400" dirty="0">
                <a:cs typeface="Calibri" panose="020F0502020204030204" pitchFamily="34" charset="0"/>
              </a:rPr>
              <a:t>Violence &amp; criminal justice exposure</a:t>
            </a:r>
          </a:p>
          <a:p>
            <a:pPr lvl="1"/>
            <a:r>
              <a:rPr lang="en-GB" sz="1400" dirty="0">
                <a:cs typeface="Calibri" panose="020F0502020204030204" pitchFamily="34" charset="0"/>
              </a:rPr>
              <a:t>Feelings of community safety, neighbourhood cohesion, bystander behaviours, &amp;  relationship closeness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41A1A4-AAF3-27B8-262B-36275C88613D}"/>
              </a:ext>
            </a:extLst>
          </p:cNvPr>
          <p:cNvSpPr txBox="1">
            <a:spLocks/>
          </p:cNvSpPr>
          <p:nvPr/>
        </p:nvSpPr>
        <p:spPr>
          <a:xfrm>
            <a:off x="4430389" y="1839311"/>
            <a:ext cx="3586631" cy="44879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revalence of violence victimisation since aged 18 years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Identify the sociodemographics associated with violence victimisation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Examine the association between violence victimisation &amp; adult:</a:t>
            </a:r>
          </a:p>
          <a:p>
            <a:pPr marL="5715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cs typeface="Calibri" panose="020F0502020204030204" pitchFamily="34" charset="0"/>
              </a:rPr>
              <a:t>Health &amp; wellbeing &amp; health risk behaviours</a:t>
            </a:r>
          </a:p>
          <a:p>
            <a:pPr marL="5715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cs typeface="Calibri" panose="020F0502020204030204" pitchFamily="34" charset="0"/>
              </a:rPr>
              <a:t>Criminal justice exposure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Perceptions of personal safety &amp; prevalence of violence, bystander behaviours, &amp; relationship closeness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Examine the association between violence victimisation &amp; childhood factors (e.g. ACEs, school exclusion,  trusted adult support)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9A35E-50F9-E842-AB0A-8E4183CC28D0}"/>
              </a:ext>
            </a:extLst>
          </p:cNvPr>
          <p:cNvSpPr/>
          <p:nvPr/>
        </p:nvSpPr>
        <p:spPr>
          <a:xfrm>
            <a:off x="8321026" y="1250731"/>
            <a:ext cx="3586630" cy="5885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43F69B-DDCF-691C-B8BF-767C7E6F2E73}"/>
              </a:ext>
            </a:extLst>
          </p:cNvPr>
          <p:cNvSpPr/>
          <p:nvPr/>
        </p:nvSpPr>
        <p:spPr>
          <a:xfrm>
            <a:off x="480872" y="1250731"/>
            <a:ext cx="3586630" cy="5885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Community safety &amp; cohesion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A4B10A-258B-29E8-3C8D-87CE4F2DFE89}"/>
              </a:ext>
            </a:extLst>
          </p:cNvPr>
          <p:cNvSpPr/>
          <p:nvPr/>
        </p:nvSpPr>
        <p:spPr>
          <a:xfrm>
            <a:off x="4430390" y="1240221"/>
            <a:ext cx="3586630" cy="5885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Adult violence victimisation</a:t>
            </a:r>
          </a:p>
        </p:txBody>
      </p:sp>
    </p:spTree>
    <p:extLst>
      <p:ext uri="{BB962C8B-B14F-4D97-AF65-F5344CB8AC3E}">
        <p14:creationId xmlns:p14="http://schemas.microsoft.com/office/powerpoint/2010/main" val="16311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iangular abstract background">
            <a:extLst>
              <a:ext uri="{FF2B5EF4-FFF2-40B4-BE49-F238E27FC236}">
                <a16:creationId xmlns:a16="http://schemas.microsoft.com/office/drawing/2014/main" id="{7206864D-6506-4862-1AD6-0FA69D93E8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16954" r="23717"/>
          <a:stretch/>
        </p:blipFill>
        <p:spPr>
          <a:xfrm rot="5400000" flipH="1">
            <a:off x="5155807" y="-5169622"/>
            <a:ext cx="1880389" cy="12192000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98ADC7-B61C-4C64-5575-BBCA3879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08" y="281139"/>
            <a:ext cx="10607542" cy="1344587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/>
                </a:solidFill>
              </a:rPr>
              <a:t>Perceptions of Community Safety, Violence &amp; Neighbourhood Cohesion, &amp; Bystander Attitudes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76433-EA8E-F831-1DB2-2FFFB220B0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8083" y="1527844"/>
            <a:ext cx="1355834" cy="13558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39F4F8-5810-7D22-3D43-5FED03523D71}"/>
              </a:ext>
            </a:extLst>
          </p:cNvPr>
          <p:cNvSpPr/>
          <p:nvPr/>
        </p:nvSpPr>
        <p:spPr>
          <a:xfrm>
            <a:off x="724028" y="1866573"/>
            <a:ext cx="4414344" cy="630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6"/>
                </a:solidFill>
              </a:rPr>
              <a:t>64.7% </a:t>
            </a:r>
            <a:r>
              <a:rPr lang="en-GB" dirty="0">
                <a:solidFill>
                  <a:schemeClr val="accent6"/>
                </a:solidFill>
              </a:rPr>
              <a:t>of participants felt safe in Merseyside generally during the daytime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0D49C-88EB-DF76-D6A5-F54B51DC72BA}"/>
              </a:ext>
            </a:extLst>
          </p:cNvPr>
          <p:cNvSpPr/>
          <p:nvPr/>
        </p:nvSpPr>
        <p:spPr>
          <a:xfrm>
            <a:off x="7053628" y="1866572"/>
            <a:ext cx="4414344" cy="630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42.9% </a:t>
            </a:r>
            <a:r>
              <a:rPr lang="en-GB" dirty="0"/>
              <a:t>felt safe during the nighttime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92052AE-7E36-FD41-475E-7A083E6C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67" y="4847995"/>
            <a:ext cx="3484533" cy="14014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Females</a:t>
            </a:r>
            <a:r>
              <a:rPr lang="en-GB" sz="1500" b="1" kern="1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 likely to feel </a:t>
            </a:r>
            <a:r>
              <a:rPr lang="en-GB" sz="1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unsafe</a:t>
            </a:r>
            <a:r>
              <a:rPr lang="en-GB" sz="14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kern="1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males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500" b="1" kern="1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Merseyside, nearest town, street (day &amp; nighttime)</a:t>
            </a:r>
            <a:endParaRPr lang="en-GB" sz="1500" kern="1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3AB0E-7675-C489-6808-49AB7FC7AE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8249" y="3368664"/>
            <a:ext cx="1744717" cy="14793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88A0D3-3CA3-EF9B-E30B-592B884052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48" b="90852" l="4419" r="92326">
                        <a14:foregroundMark x1="54651" y1="11019" x2="7907" y2="58004"/>
                        <a14:foregroundMark x1="4419" y1="51975" x2="4419" y2="51975"/>
                        <a14:foregroundMark x1="58372" y1="31185" x2="31163" y2="73181"/>
                        <a14:foregroundMark x1="40930" y1="30977" x2="62326" y2="70062"/>
                        <a14:foregroundMark x1="62326" y1="70062" x2="67907" y2="73389"/>
                        <a14:foregroundMark x1="63488" y1="61954" x2="30465" y2="64865"/>
                        <a14:foregroundMark x1="46744" y1="59667" x2="46512" y2="70062"/>
                        <a14:foregroundMark x1="51395" y1="46985" x2="45116" y2="59252"/>
                        <a14:foregroundMark x1="57907" y1="36798" x2="53488" y2="49896"/>
                        <a14:foregroundMark x1="39070" y1="40333" x2="43023" y2="48649"/>
                        <a14:foregroundMark x1="40465" y1="35343" x2="46279" y2="25780"/>
                        <a14:foregroundMark x1="46279" y1="25780" x2="48605" y2="23701"/>
                        <a14:foregroundMark x1="49535" y1="26403" x2="57442" y2="31393"/>
                        <a14:foregroundMark x1="47209" y1="9148" x2="47209" y2="9148"/>
                        <a14:foregroundMark x1="92326" y1="39293" x2="92326" y2="39293"/>
                        <a14:foregroundMark x1="50465" y1="90852" x2="50465" y2="90852"/>
                        <a14:foregroundMark x1="30465" y1="71102" x2="29070" y2="56341"/>
                        <a14:foregroundMark x1="29070" y1="56341" x2="29070" y2="56341"/>
                        <a14:foregroundMark x1="43953" y1="57588" x2="26744" y2="55301"/>
                        <a14:foregroundMark x1="68140" y1="57796" x2="35116" y2="76923"/>
                        <a14:foregroundMark x1="81628" y1="60083" x2="79302" y2="60707"/>
                        <a14:foregroundMark x1="65349" y1="52391" x2="44419" y2="79002"/>
                        <a14:foregroundMark x1="59535" y1="68191" x2="56047" y2="76299"/>
                        <a14:foregroundMark x1="59767" y1="40333" x2="59767" y2="40333"/>
                        <a14:foregroundMark x1="71628" y1="56341" x2="66977" y2="61331"/>
                        <a14:foregroundMark x1="30930" y1="26819" x2="45581" y2="35759"/>
                      </a14:backgroundRemoval>
                    </a14:imgEffect>
                  </a14:imgLayer>
                </a14:imgProps>
              </a:ext>
            </a:extLst>
          </a:blip>
          <a:srcRect b="24318"/>
          <a:stretch/>
        </p:blipFill>
        <p:spPr>
          <a:xfrm>
            <a:off x="5138372" y="3182816"/>
            <a:ext cx="2029043" cy="1717758"/>
          </a:xfrm>
          <a:prstGeom prst="rect">
            <a:avLst/>
          </a:prstGeom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id="{677F9C9F-50EE-C29D-7555-C81D5866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972" y="4842937"/>
            <a:ext cx="3698176" cy="140650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of </a:t>
            </a:r>
            <a:r>
              <a:rPr lang="en-GB" sz="1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ethnicity </a:t>
            </a:r>
            <a:r>
              <a:rPr lang="en-GB" sz="1600" b="1" kern="1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likely to feel </a:t>
            </a:r>
            <a:r>
              <a:rPr lang="en-GB" sz="1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unsafe </a:t>
            </a:r>
            <a:r>
              <a:rPr lang="en-GB" sz="1500" b="1" kern="1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those of other ethnicities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500" b="1" kern="1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Merseyside, nearest town, street (nighttime)</a:t>
            </a:r>
            <a:endParaRPr lang="en-GB" sz="1500" kern="1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D89AF0-9128-A0C4-7FB1-FC22F2D7016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66859" y="3236040"/>
            <a:ext cx="1816733" cy="1611311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AD1F21EF-64D0-AEA6-B6AA-BC80FD4FA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724" y="4842937"/>
            <a:ext cx="3484530" cy="140650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lived in the most deprived areas more likely to </a:t>
            </a:r>
            <a:r>
              <a:rPr lang="en-GB" sz="1500" b="1" kern="1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</a:t>
            </a:r>
            <a:r>
              <a:rPr lang="en-GB" sz="1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unsafe </a:t>
            </a:r>
            <a:r>
              <a:rPr lang="en-GB" sz="1500" b="1" kern="1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those from less deprived areas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500" b="1" kern="1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Merseyside, nearest town, neighbourhood, street (day &amp; nighttime)</a:t>
            </a:r>
            <a:endParaRPr lang="en-GB" sz="1500" kern="1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253F7AE6-6D2F-7643-C9B3-4BE76BCD7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823569"/>
              </p:ext>
            </p:extLst>
          </p:nvPr>
        </p:nvGraphicFramePr>
        <p:xfrm>
          <a:off x="351746" y="1524076"/>
          <a:ext cx="11497823" cy="535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E23696-C183-D27B-22F5-1252D9D81521}"/>
              </a:ext>
            </a:extLst>
          </p:cNvPr>
          <p:cNvSpPr/>
          <p:nvPr/>
        </p:nvSpPr>
        <p:spPr>
          <a:xfrm rot="18925509">
            <a:off x="4500444" y="4786053"/>
            <a:ext cx="1641332" cy="35735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2" grpId="0" animBg="1"/>
      <p:bldGraphic spid="13" grpId="0">
        <p:bldAsOne/>
      </p:bldGraphic>
      <p:bldGraphic spid="13" grpId="1">
        <p:bldAsOne/>
      </p:bldGraphic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CosineVTI">
  <a:themeElements>
    <a:clrScheme name="Custom 9">
      <a:dk1>
        <a:srgbClr val="000000"/>
      </a:dk1>
      <a:lt1>
        <a:srgbClr val="FFFFFF"/>
      </a:lt1>
      <a:dk2>
        <a:srgbClr val="3D2229"/>
      </a:dk2>
      <a:lt2>
        <a:srgbClr val="EAE3E0"/>
      </a:lt2>
      <a:accent1>
        <a:srgbClr val="51398F"/>
      </a:accent1>
      <a:accent2>
        <a:srgbClr val="BF2D3A"/>
      </a:accent2>
      <a:accent3>
        <a:srgbClr val="2597D5"/>
      </a:accent3>
      <a:accent4>
        <a:srgbClr val="D70826"/>
      </a:accent4>
      <a:accent5>
        <a:srgbClr val="86BD24"/>
      </a:accent5>
      <a:accent6>
        <a:srgbClr val="3D0B6F"/>
      </a:accent6>
      <a:hlink>
        <a:srgbClr val="3F87BF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1876</Words>
  <Application>Microsoft Office PowerPoint</Application>
  <PresentationFormat>Widescreen</PresentationFormat>
  <Paragraphs>400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Grandview</vt:lpstr>
      <vt:lpstr>Symbol</vt:lpstr>
      <vt:lpstr>Tahoma</vt:lpstr>
      <vt:lpstr>Times New Roman</vt:lpstr>
      <vt:lpstr>Wingdings</vt:lpstr>
      <vt:lpstr>CosineVTI</vt:lpstr>
      <vt:lpstr>Community Safety, Violence &amp; Adverse Childhood Experiences (ACEs) across Merseyside </vt:lpstr>
      <vt:lpstr>A Public Health Approach to Violence Prevention</vt:lpstr>
      <vt:lpstr>MVRP Public Health Approach to Violence Prevention</vt:lpstr>
      <vt:lpstr>MVRP Evidence Hub Team, Surveillance, Research &amp; Evaluation</vt:lpstr>
      <vt:lpstr>LJMU/MVRP Research &amp; Evaluation</vt:lpstr>
      <vt:lpstr>Merseyside Violence &amp; Community Safety Survey</vt:lpstr>
      <vt:lpstr>Methods</vt:lpstr>
      <vt:lpstr>Areas of Focus</vt:lpstr>
      <vt:lpstr>Perceptions of Community Safety, Violence &amp; Neighbourhood Cohesion, &amp; Bystander Attitudes</vt:lpstr>
      <vt:lpstr>Perceptions of Violence in Merseyside</vt:lpstr>
      <vt:lpstr>PowerPoint Presentation</vt:lpstr>
      <vt:lpstr>Adulthood Violence Victimisation across Merseyside</vt:lpstr>
      <vt:lpstr>PowerPoint Presentation</vt:lpstr>
      <vt:lpstr>PowerPoint Presentation</vt:lpstr>
      <vt:lpstr>PowerPoint Presentation</vt:lpstr>
      <vt:lpstr>PowerPoint Presentation</vt:lpstr>
      <vt:lpstr>Adverse Childhood Experiences (ACEs) across Merseyside </vt:lpstr>
      <vt:lpstr>Adverse Childhood Experiences (ACEs) across Merseyside </vt:lpstr>
      <vt:lpstr>PowerPoint Presentation</vt:lpstr>
      <vt:lpstr>PowerPoint Presentation</vt:lpstr>
      <vt:lpstr>PowerPoint Presentation</vt:lpstr>
      <vt:lpstr>Summary</vt:lpstr>
      <vt:lpstr>Next Steps</vt:lpstr>
      <vt:lpstr>Thank you</vt:lpstr>
    </vt:vector>
  </TitlesOfParts>
  <Company>Liverpool John Moores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Merseyside Violence and Community Safety (MerVCom) Representative Household Survey</dc:title>
  <dc:creator>Bates, Rebecca</dc:creator>
  <cp:lastModifiedBy>Quigg, Zara</cp:lastModifiedBy>
  <cp:revision>28</cp:revision>
  <dcterms:created xsi:type="dcterms:W3CDTF">2025-01-08T08:54:11Z</dcterms:created>
  <dcterms:modified xsi:type="dcterms:W3CDTF">2025-01-13T12:09:57Z</dcterms:modified>
</cp:coreProperties>
</file>