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6"/>
  </p:notesMasterIdLst>
  <p:sldIdLst>
    <p:sldId id="256" r:id="rId2"/>
    <p:sldId id="257" r:id="rId3"/>
    <p:sldId id="262" r:id="rId4"/>
    <p:sldId id="265" r:id="rId5"/>
  </p:sldIdLst>
  <p:sldSz cx="18288000" cy="10287000"/>
  <p:notesSz cx="6858000" cy="9144000"/>
  <p:embeddedFontLst>
    <p:embeddedFont>
      <p:font typeface="Canva Sans Bold" panose="020B0604020202020204" charset="0"/>
      <p:regular r:id="rId7"/>
    </p:embeddedFont>
    <p:embeddedFont>
      <p:font typeface="DM Sans" pitchFamily="2"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C60699-5ADF-4A12-96E6-4D56FDC2FC89}" v="4" dt="2024-12-12T10:13:48.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6" d="100"/>
          <a:sy n="56" d="100"/>
        </p:scale>
        <p:origin x="3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18.12.2024</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90763" y="512763"/>
            <a:ext cx="4562475" cy="2566987"/>
          </a:xfrm>
        </p:spPr>
      </p:sp>
      <p:sp>
        <p:nvSpPr>
          <p:cNvPr id="3" name="Notes Placeholder 2"/>
          <p:cNvSpPr>
            <a:spLocks noGrp="1"/>
          </p:cNvSpPr>
          <p:nvPr>
            <p:ph type="body" idx="1"/>
          </p:nvPr>
        </p:nvSpPr>
        <p:spPr/>
        <p:txBody>
          <a:bodyPr/>
          <a:lstStyle/>
          <a:p>
            <a:r>
              <a:rPr lang="en-GB" sz="1000" dirty="0"/>
              <a:t>Each storyline would focus around a ‘teachable’ moment and would enable users of the films to focus on issues in isolation or present them together for a wider approach. </a:t>
            </a:r>
          </a:p>
          <a:p>
            <a:r>
              <a:rPr lang="en-GB" sz="1200" dirty="0">
                <a:effectLst/>
                <a:latin typeface="Calibri" panose="020F0502020204030204" pitchFamily="34" charset="0"/>
                <a:ea typeface="Calibri" panose="020F0502020204030204" pitchFamily="34" charset="0"/>
                <a:cs typeface="Times New Roman" panose="02020603050405020304" pitchFamily="18" charset="0"/>
              </a:rPr>
              <a:t>The films would feature young local actors with potentially with local accents, to help the films feel familiar to the audience and to connect to the stories being portrayed. Using generic locations to enable the video to be effectively used across multiple regions</a:t>
            </a:r>
            <a:endParaRPr lang="en-GB" dirty="0"/>
          </a:p>
          <a:p>
            <a:endParaRPr lang="en-GB" dirty="0"/>
          </a:p>
        </p:txBody>
      </p:sp>
      <p:sp>
        <p:nvSpPr>
          <p:cNvPr id="4" name="Slide Number Placeholder 3"/>
          <p:cNvSpPr>
            <a:spLocks noGrp="1"/>
          </p:cNvSpPr>
          <p:nvPr>
            <p:ph type="sldNum" sz="quarter" idx="5"/>
          </p:nvPr>
        </p:nvSpPr>
        <p:spPr/>
        <p:txBody>
          <a:bodyPr/>
          <a:lstStyle/>
          <a:p>
            <a:fld id="{871B2431-D351-4C6E-A3CF-9DFAC0E3E050}" type="slidenum">
              <a:rPr lang="cs-CZ" smtClean="0"/>
              <a:t>2</a:t>
            </a:fld>
            <a:endParaRPr lang="cs-CZ"/>
          </a:p>
        </p:txBody>
      </p:sp>
    </p:spTree>
    <p:extLst>
      <p:ext uri="{BB962C8B-B14F-4D97-AF65-F5344CB8AC3E}">
        <p14:creationId xmlns:p14="http://schemas.microsoft.com/office/powerpoint/2010/main" val="270592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This resource will be created by end of March 2025, with pilots taking place in school on Wirral throughout the summer term</a:t>
            </a:r>
          </a:p>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775063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svg"/><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9.png"/><Relationship Id="rId4" Type="http://schemas.openxmlformats.org/officeDocument/2006/relationships/image" Target="../media/image2.sv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sv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10800000">
            <a:off x="9525" y="63583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3" name="Freeform 3"/>
          <p:cNvSpPr/>
          <p:nvPr/>
        </p:nvSpPr>
        <p:spPr>
          <a:xfrm>
            <a:off x="1083809" y="63869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4" name="Freeform 4"/>
          <p:cNvSpPr/>
          <p:nvPr/>
        </p:nvSpPr>
        <p:spPr>
          <a:xfrm>
            <a:off x="0" y="74707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5" name="Freeform 5"/>
          <p:cNvSpPr/>
          <p:nvPr/>
        </p:nvSpPr>
        <p:spPr>
          <a:xfrm rot="-10800000">
            <a:off x="0" y="85545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6" name="Freeform 6"/>
          <p:cNvSpPr/>
          <p:nvPr/>
        </p:nvSpPr>
        <p:spPr>
          <a:xfrm rot="-5400000">
            <a:off x="1083809" y="85545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7" name="Freeform 7"/>
          <p:cNvSpPr/>
          <p:nvPr/>
        </p:nvSpPr>
        <p:spPr>
          <a:xfrm rot="-10800000">
            <a:off x="1083809" y="9623721"/>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1" name="Freeform 11"/>
          <p:cNvSpPr/>
          <p:nvPr/>
        </p:nvSpPr>
        <p:spPr>
          <a:xfrm>
            <a:off x="2237941" y="966693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2" name="Freeform 12"/>
          <p:cNvSpPr/>
          <p:nvPr/>
        </p:nvSpPr>
        <p:spPr>
          <a:xfrm>
            <a:off x="3321750" y="966693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3" name="Freeform 13"/>
          <p:cNvSpPr/>
          <p:nvPr/>
        </p:nvSpPr>
        <p:spPr>
          <a:xfrm rot="5400000">
            <a:off x="0" y="963835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4" name="Freeform 14"/>
          <p:cNvSpPr/>
          <p:nvPr/>
        </p:nvSpPr>
        <p:spPr>
          <a:xfrm rot="-5400000">
            <a:off x="15470622" y="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5" name="Freeform 15"/>
          <p:cNvSpPr/>
          <p:nvPr/>
        </p:nvSpPr>
        <p:spPr>
          <a:xfrm rot="-5400000">
            <a:off x="16554431" y="0"/>
            <a:ext cx="1083809" cy="1083809"/>
          </a:xfrm>
          <a:custGeom>
            <a:avLst/>
            <a:gdLst/>
            <a:ahLst/>
            <a:cxnLst/>
            <a:rect l="l" t="t" r="r" b="b"/>
            <a:pathLst>
              <a:path w="1083809" h="1083809">
                <a:moveTo>
                  <a:pt x="0" y="0"/>
                </a:moveTo>
                <a:lnTo>
                  <a:pt x="1083808" y="0"/>
                </a:lnTo>
                <a:lnTo>
                  <a:pt x="1083808"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6" name="Freeform 16"/>
          <p:cNvSpPr/>
          <p:nvPr/>
        </p:nvSpPr>
        <p:spPr>
          <a:xfrm flipH="1" flipV="1">
            <a:off x="17638239" y="0"/>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7" name="Freeform 17"/>
          <p:cNvSpPr/>
          <p:nvPr/>
        </p:nvSpPr>
        <p:spPr>
          <a:xfrm rot="-5400000">
            <a:off x="14386813"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8" name="Freeform 18"/>
          <p:cNvSpPr/>
          <p:nvPr/>
        </p:nvSpPr>
        <p:spPr>
          <a:xfrm rot="-5400000">
            <a:off x="15470622"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9" name="Freeform 19"/>
          <p:cNvSpPr/>
          <p:nvPr/>
        </p:nvSpPr>
        <p:spPr>
          <a:xfrm>
            <a:off x="16554431" y="2167618"/>
            <a:ext cx="1083809" cy="1083809"/>
          </a:xfrm>
          <a:custGeom>
            <a:avLst/>
            <a:gdLst/>
            <a:ahLst/>
            <a:cxnLst/>
            <a:rect l="l" t="t" r="r" b="b"/>
            <a:pathLst>
              <a:path w="1083809" h="1083809">
                <a:moveTo>
                  <a:pt x="0" y="0"/>
                </a:moveTo>
                <a:lnTo>
                  <a:pt x="1083808" y="0"/>
                </a:lnTo>
                <a:lnTo>
                  <a:pt x="1083808"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20" name="Freeform 20"/>
          <p:cNvSpPr/>
          <p:nvPr/>
        </p:nvSpPr>
        <p:spPr>
          <a:xfrm rot="5400000">
            <a:off x="17638239"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21" name="Freeform 21"/>
          <p:cNvSpPr/>
          <p:nvPr/>
        </p:nvSpPr>
        <p:spPr>
          <a:xfrm rot="5400000" flipH="1" flipV="1">
            <a:off x="17638239" y="2167618"/>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22" name="Freeform 22"/>
          <p:cNvSpPr/>
          <p:nvPr/>
        </p:nvSpPr>
        <p:spPr>
          <a:xfrm flipH="1" flipV="1">
            <a:off x="15470622" y="4433486"/>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23" name="Freeform 23"/>
          <p:cNvSpPr/>
          <p:nvPr/>
        </p:nvSpPr>
        <p:spPr>
          <a:xfrm rot="5400000" flipH="1" flipV="1">
            <a:off x="16554431" y="4433486"/>
            <a:ext cx="1083809" cy="1083809"/>
          </a:xfrm>
          <a:custGeom>
            <a:avLst/>
            <a:gdLst/>
            <a:ahLst/>
            <a:cxnLst/>
            <a:rect l="l" t="t" r="r" b="b"/>
            <a:pathLst>
              <a:path w="1083809" h="1083809">
                <a:moveTo>
                  <a:pt x="1083808" y="1083809"/>
                </a:moveTo>
                <a:lnTo>
                  <a:pt x="0" y="1083809"/>
                </a:lnTo>
                <a:lnTo>
                  <a:pt x="0" y="0"/>
                </a:lnTo>
                <a:lnTo>
                  <a:pt x="1083808" y="0"/>
                </a:lnTo>
                <a:lnTo>
                  <a:pt x="1083808"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24" name="Freeform 24"/>
          <p:cNvSpPr/>
          <p:nvPr/>
        </p:nvSpPr>
        <p:spPr>
          <a:xfrm>
            <a:off x="281474" y="250424"/>
            <a:ext cx="5207894" cy="833385"/>
          </a:xfrm>
          <a:custGeom>
            <a:avLst/>
            <a:gdLst/>
            <a:ahLst/>
            <a:cxnLst/>
            <a:rect l="l" t="t" r="r" b="b"/>
            <a:pathLst>
              <a:path w="5207894" h="833385">
                <a:moveTo>
                  <a:pt x="0" y="0"/>
                </a:moveTo>
                <a:lnTo>
                  <a:pt x="5207894" y="0"/>
                </a:lnTo>
                <a:lnTo>
                  <a:pt x="5207894" y="833385"/>
                </a:lnTo>
                <a:lnTo>
                  <a:pt x="0" y="833385"/>
                </a:lnTo>
                <a:lnTo>
                  <a:pt x="0" y="0"/>
                </a:lnTo>
                <a:close/>
              </a:path>
            </a:pathLst>
          </a:custGeom>
          <a:blipFill>
            <a:blip r:embed="rId8"/>
            <a:stretch>
              <a:fillRect/>
            </a:stretch>
          </a:blipFill>
        </p:spPr>
        <p:txBody>
          <a:bodyPr/>
          <a:lstStyle/>
          <a:p>
            <a:endParaRPr lang="en-GB"/>
          </a:p>
        </p:txBody>
      </p:sp>
      <p:sp>
        <p:nvSpPr>
          <p:cNvPr id="25" name="TextBox 25"/>
          <p:cNvSpPr txBox="1"/>
          <p:nvPr/>
        </p:nvSpPr>
        <p:spPr>
          <a:xfrm>
            <a:off x="2420285" y="2302103"/>
            <a:ext cx="12744224" cy="5140061"/>
          </a:xfrm>
          <a:prstGeom prst="rect">
            <a:avLst/>
          </a:prstGeom>
        </p:spPr>
        <p:txBody>
          <a:bodyPr wrap="square" lIns="0" tIns="0" rIns="0" bIns="0" rtlCol="0" anchor="t">
            <a:spAutoFit/>
          </a:bodyPr>
          <a:lstStyle/>
          <a:p>
            <a:pPr algn="ctr">
              <a:lnSpc>
                <a:spcPts val="9999"/>
              </a:lnSpc>
            </a:pPr>
            <a:r>
              <a:rPr lang="en-US" sz="9999" dirty="0">
                <a:solidFill>
                  <a:srgbClr val="141141"/>
                </a:solidFill>
                <a:latin typeface="Canva Sans Bold"/>
              </a:rPr>
              <a:t>SLIDING DOORS PROJECT: MAKING INFORMED DECISIONS</a:t>
            </a:r>
          </a:p>
        </p:txBody>
      </p:sp>
      <p:sp>
        <p:nvSpPr>
          <p:cNvPr id="27" name="TextBox 27"/>
          <p:cNvSpPr txBox="1"/>
          <p:nvPr/>
        </p:nvSpPr>
        <p:spPr>
          <a:xfrm>
            <a:off x="2668658" y="7834000"/>
            <a:ext cx="12950684" cy="1699183"/>
          </a:xfrm>
          <a:prstGeom prst="rect">
            <a:avLst/>
          </a:prstGeom>
        </p:spPr>
        <p:txBody>
          <a:bodyPr lIns="0" tIns="0" rIns="0" bIns="0" rtlCol="0" anchor="t">
            <a:spAutoFit/>
          </a:bodyPr>
          <a:lstStyle/>
          <a:p>
            <a:pPr algn="ctr">
              <a:lnSpc>
                <a:spcPts val="4427"/>
              </a:lnSpc>
            </a:pPr>
            <a:r>
              <a:rPr lang="en-GB" sz="4025" dirty="0">
                <a:solidFill>
                  <a:srgbClr val="141141"/>
                </a:solidFill>
                <a:latin typeface="DM Sans"/>
              </a:rPr>
              <a:t>Kathy Gill – </a:t>
            </a:r>
          </a:p>
          <a:p>
            <a:pPr algn="ctr">
              <a:lnSpc>
                <a:spcPts val="4427"/>
              </a:lnSpc>
            </a:pPr>
            <a:r>
              <a:rPr lang="en-GB" sz="4025" dirty="0">
                <a:solidFill>
                  <a:srgbClr val="141141"/>
                </a:solidFill>
                <a:latin typeface="DM Sans"/>
              </a:rPr>
              <a:t>Head of Service -  Contextual Safeguarding</a:t>
            </a:r>
          </a:p>
          <a:p>
            <a:pPr algn="ctr">
              <a:lnSpc>
                <a:spcPts val="4427"/>
              </a:lnSpc>
            </a:pPr>
            <a:r>
              <a:rPr lang="en-GB" sz="4025" dirty="0">
                <a:solidFill>
                  <a:srgbClr val="141141"/>
                </a:solidFill>
                <a:latin typeface="DM Sans"/>
              </a:rPr>
              <a:t>Wirral Council</a:t>
            </a:r>
          </a:p>
        </p:txBody>
      </p:sp>
      <p:pic>
        <p:nvPicPr>
          <p:cNvPr id="9" name="Picture 8" descr="A green and white logo&#10;&#10;Description automatically generated">
            <a:extLst>
              <a:ext uri="{FF2B5EF4-FFF2-40B4-BE49-F238E27FC236}">
                <a16:creationId xmlns:a16="http://schemas.microsoft.com/office/drawing/2014/main" id="{69BB0A86-1039-6C38-64A4-F39C20A8273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478962" y="9053252"/>
            <a:ext cx="3644129" cy="114093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712436" y="1298671"/>
            <a:ext cx="12866041" cy="2575257"/>
          </a:xfrm>
          <a:prstGeom prst="rect">
            <a:avLst/>
          </a:prstGeom>
        </p:spPr>
        <p:txBody>
          <a:bodyPr lIns="0" tIns="0" rIns="0" bIns="0" rtlCol="0" anchor="t">
            <a:spAutoFit/>
          </a:bodyPr>
          <a:lstStyle/>
          <a:p>
            <a:pPr algn="ctr">
              <a:lnSpc>
                <a:spcPts val="9999"/>
              </a:lnSpc>
            </a:pPr>
            <a:r>
              <a:rPr lang="en-US" sz="8800" dirty="0">
                <a:solidFill>
                  <a:srgbClr val="141141"/>
                </a:solidFill>
                <a:latin typeface="Canva Sans Bold"/>
              </a:rPr>
              <a:t>WHAT IS THE PROJECT?</a:t>
            </a:r>
          </a:p>
        </p:txBody>
      </p:sp>
      <p:sp>
        <p:nvSpPr>
          <p:cNvPr id="3" name="TextBox 3"/>
          <p:cNvSpPr txBox="1"/>
          <p:nvPr/>
        </p:nvSpPr>
        <p:spPr>
          <a:xfrm>
            <a:off x="2298246" y="4181999"/>
            <a:ext cx="13691507" cy="4789773"/>
          </a:xfrm>
          <a:prstGeom prst="rect">
            <a:avLst/>
          </a:prstGeom>
        </p:spPr>
        <p:txBody>
          <a:bodyPr wrap="square" lIns="0" tIns="0" rIns="0" bIns="0" rtlCol="0" anchor="t">
            <a:spAutoFit/>
          </a:bodyPr>
          <a:lstStyle/>
          <a:p>
            <a:pPr>
              <a:lnSpc>
                <a:spcPts val="3360"/>
              </a:lnSpc>
            </a:pPr>
            <a:r>
              <a:rPr lang="en-GB" sz="2800" dirty="0">
                <a:solidFill>
                  <a:srgbClr val="141141"/>
                </a:solidFill>
                <a:latin typeface="DM Sans"/>
              </a:rPr>
              <a:t>Creation of five 10-minute videos for educational purposes for children aged between 11 and 13 years of age (school years 7 &amp; 8) that focus on the impact of a ‘sliding doors moment’. Split into 2 parts the video would highlight the impact that taking a positive action, or a negative action can have on an individual. </a:t>
            </a:r>
          </a:p>
          <a:p>
            <a:pPr>
              <a:lnSpc>
                <a:spcPts val="3360"/>
              </a:lnSpc>
            </a:pPr>
            <a:endParaRPr lang="en-GB" sz="2800" dirty="0">
              <a:solidFill>
                <a:srgbClr val="141141"/>
              </a:solidFill>
              <a:latin typeface="DM Sans"/>
            </a:endParaRPr>
          </a:p>
          <a:p>
            <a:pPr>
              <a:lnSpc>
                <a:spcPts val="3360"/>
              </a:lnSpc>
            </a:pPr>
            <a:r>
              <a:rPr lang="en-GB" sz="2800" dirty="0">
                <a:solidFill>
                  <a:srgbClr val="141141"/>
                </a:solidFill>
                <a:latin typeface="DM Sans"/>
              </a:rPr>
              <a:t>The films would have 5 different storylines: </a:t>
            </a:r>
          </a:p>
          <a:p>
            <a:pPr marL="914400" lvl="1" indent="-457200">
              <a:lnSpc>
                <a:spcPts val="3360"/>
              </a:lnSpc>
              <a:buFont typeface="Arial" panose="020B0604020202020204" pitchFamily="34" charset="0"/>
              <a:buChar char="•"/>
            </a:pPr>
            <a:r>
              <a:rPr lang="en-GB" sz="2800" dirty="0">
                <a:solidFill>
                  <a:srgbClr val="141141"/>
                </a:solidFill>
                <a:latin typeface="DM Sans"/>
              </a:rPr>
              <a:t>drug use, </a:t>
            </a:r>
          </a:p>
          <a:p>
            <a:pPr marL="914400" lvl="1" indent="-457200">
              <a:lnSpc>
                <a:spcPts val="3360"/>
              </a:lnSpc>
              <a:buFont typeface="Arial" panose="020B0604020202020204" pitchFamily="34" charset="0"/>
              <a:buChar char="•"/>
            </a:pPr>
            <a:r>
              <a:rPr lang="en-GB" sz="2800" dirty="0">
                <a:solidFill>
                  <a:srgbClr val="141141"/>
                </a:solidFill>
                <a:latin typeface="DM Sans"/>
              </a:rPr>
              <a:t>carrying bladed articles, </a:t>
            </a:r>
          </a:p>
          <a:p>
            <a:pPr marL="914400" lvl="1" indent="-457200">
              <a:lnSpc>
                <a:spcPts val="3360"/>
              </a:lnSpc>
              <a:buFont typeface="Arial" panose="020B0604020202020204" pitchFamily="34" charset="0"/>
              <a:buChar char="•"/>
            </a:pPr>
            <a:r>
              <a:rPr lang="en-GB" sz="2800" dirty="0">
                <a:solidFill>
                  <a:srgbClr val="141141"/>
                </a:solidFill>
                <a:latin typeface="DM Sans"/>
              </a:rPr>
              <a:t>exploitation (gang culture), </a:t>
            </a:r>
          </a:p>
          <a:p>
            <a:pPr marL="914400" lvl="1" indent="-457200">
              <a:lnSpc>
                <a:spcPts val="3360"/>
              </a:lnSpc>
              <a:buFont typeface="Arial" panose="020B0604020202020204" pitchFamily="34" charset="0"/>
              <a:buChar char="•"/>
            </a:pPr>
            <a:r>
              <a:rPr lang="en-GB" sz="2800" dirty="0">
                <a:solidFill>
                  <a:srgbClr val="141141"/>
                </a:solidFill>
                <a:latin typeface="DM Sans"/>
              </a:rPr>
              <a:t>missing school/CSE</a:t>
            </a:r>
          </a:p>
          <a:p>
            <a:pPr marL="914400" lvl="1" indent="-457200">
              <a:lnSpc>
                <a:spcPts val="3360"/>
              </a:lnSpc>
              <a:buFont typeface="Arial" panose="020B0604020202020204" pitchFamily="34" charset="0"/>
              <a:buChar char="•"/>
            </a:pPr>
            <a:r>
              <a:rPr lang="en-GB" sz="2800" dirty="0">
                <a:solidFill>
                  <a:srgbClr val="141141"/>
                </a:solidFill>
                <a:latin typeface="DM Sans"/>
              </a:rPr>
              <a:t>stop and search (police interactions).</a:t>
            </a:r>
          </a:p>
        </p:txBody>
      </p:sp>
      <p:sp>
        <p:nvSpPr>
          <p:cNvPr id="4" name="Freeform 4"/>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5" name="Freeform 5"/>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6" name="Freeform 6"/>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7" name="Freeform 7"/>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8" name="Freeform 8"/>
          <p:cNvSpPr/>
          <p:nvPr/>
        </p:nvSpPr>
        <p:spPr>
          <a:xfrm rot="5400000">
            <a:off x="15036573"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9" name="Freeform 9"/>
          <p:cNvSpPr/>
          <p:nvPr/>
        </p:nvSpPr>
        <p:spPr>
          <a:xfrm rot="-10800000">
            <a:off x="16120382" y="21125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0" name="Freeform 10"/>
          <p:cNvSpPr/>
          <p:nvPr/>
        </p:nvSpPr>
        <p:spPr>
          <a:xfrm rot="-10800000" flipH="1" flipV="1">
            <a:off x="15036573"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1" name="Freeform 11"/>
          <p:cNvSpPr/>
          <p:nvPr/>
        </p:nvSpPr>
        <p:spPr>
          <a:xfrm rot="5400000" flipH="1" flipV="1">
            <a:off x="12770705" y="-551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3" name="Freeform 13"/>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4" name="Freeform 14"/>
          <p:cNvSpPr/>
          <p:nvPr/>
        </p:nvSpPr>
        <p:spPr>
          <a:xfrm>
            <a:off x="1083809" y="70727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5" name="Freeform 15"/>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6" name="Freeform 16"/>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7" name="Freeform 17"/>
          <p:cNvSpPr/>
          <p:nvPr/>
        </p:nvSpPr>
        <p:spPr>
          <a:xfrm rot="-5400000">
            <a:off x="1083809"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8" name="Freeform 18"/>
          <p:cNvSpPr/>
          <p:nvPr/>
        </p:nvSpPr>
        <p:spPr>
          <a:xfrm rot="-10800000">
            <a:off x="3321750"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20" name="Freeform 20"/>
          <p:cNvSpPr/>
          <p:nvPr/>
        </p:nvSpPr>
        <p:spPr>
          <a:xfrm rot="5400000">
            <a:off x="4405559"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21" name="Freeform 21"/>
          <p:cNvSpPr/>
          <p:nvPr/>
        </p:nvSpPr>
        <p:spPr>
          <a:xfrm>
            <a:off x="281474" y="250424"/>
            <a:ext cx="2832569" cy="453278"/>
          </a:xfrm>
          <a:custGeom>
            <a:avLst/>
            <a:gdLst/>
            <a:ahLst/>
            <a:cxnLst/>
            <a:rect l="l" t="t" r="r" b="b"/>
            <a:pathLst>
              <a:path w="2832569" h="453278">
                <a:moveTo>
                  <a:pt x="0" y="0"/>
                </a:moveTo>
                <a:lnTo>
                  <a:pt x="2832569" y="0"/>
                </a:lnTo>
                <a:lnTo>
                  <a:pt x="2832569" y="453277"/>
                </a:lnTo>
                <a:lnTo>
                  <a:pt x="0" y="453277"/>
                </a:lnTo>
                <a:lnTo>
                  <a:pt x="0" y="0"/>
                </a:lnTo>
                <a:close/>
              </a:path>
            </a:pathLst>
          </a:custGeom>
          <a:blipFill>
            <a:blip r:embed="rId9"/>
            <a:stretch>
              <a:fillRect/>
            </a:stretch>
          </a:blipFill>
        </p:spPr>
        <p:txBody>
          <a:bodyPr/>
          <a:lstStyle/>
          <a:p>
            <a:endParaRPr lang="en-GB"/>
          </a:p>
        </p:txBody>
      </p:sp>
      <p:pic>
        <p:nvPicPr>
          <p:cNvPr id="12" name="Picture 11" descr="A green and white logo&#10;&#10;Description automatically generated">
            <a:extLst>
              <a:ext uri="{FF2B5EF4-FFF2-40B4-BE49-F238E27FC236}">
                <a16:creationId xmlns:a16="http://schemas.microsoft.com/office/drawing/2014/main" id="{0E73BA3B-FB3C-9805-CF7D-B1115A2E9C7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4478962" y="9053252"/>
            <a:ext cx="3644129" cy="114093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72753" y="2334615"/>
            <a:ext cx="12866041" cy="1828449"/>
          </a:xfrm>
          <a:prstGeom prst="rect">
            <a:avLst/>
          </a:prstGeom>
        </p:spPr>
        <p:txBody>
          <a:bodyPr lIns="0" tIns="0" rIns="0" bIns="0" rtlCol="0" anchor="t">
            <a:spAutoFit/>
          </a:bodyPr>
          <a:lstStyle/>
          <a:p>
            <a:pPr algn="ctr">
              <a:lnSpc>
                <a:spcPts val="7100"/>
              </a:lnSpc>
            </a:pPr>
            <a:r>
              <a:rPr lang="en-US" sz="7100" dirty="0">
                <a:solidFill>
                  <a:srgbClr val="141141"/>
                </a:solidFill>
                <a:latin typeface="Canva Sans Bold"/>
              </a:rPr>
              <a:t>WHERE DID THE PROJECT COME FROM?</a:t>
            </a:r>
          </a:p>
        </p:txBody>
      </p:sp>
      <p:sp>
        <p:nvSpPr>
          <p:cNvPr id="3" name="TextBox 3"/>
          <p:cNvSpPr txBox="1"/>
          <p:nvPr/>
        </p:nvSpPr>
        <p:spPr>
          <a:xfrm>
            <a:off x="2072753" y="4283050"/>
            <a:ext cx="10576447" cy="3334246"/>
          </a:xfrm>
          <a:prstGeom prst="rect">
            <a:avLst/>
          </a:prstGeom>
        </p:spPr>
        <p:txBody>
          <a:bodyPr wrap="square" lIns="0" tIns="0" rIns="0" bIns="0" rtlCol="0" anchor="t">
            <a:spAutoFit/>
          </a:bodyPr>
          <a:lstStyle/>
          <a:p>
            <a:pPr marL="457200" indent="-457200">
              <a:lnSpc>
                <a:spcPct val="200000"/>
              </a:lnSpc>
              <a:buFont typeface="Arial" panose="020B0604020202020204" pitchFamily="34" charset="0"/>
              <a:buChar char="•"/>
            </a:pPr>
            <a:r>
              <a:rPr lang="en-US" sz="2800" dirty="0">
                <a:solidFill>
                  <a:srgbClr val="141141"/>
                </a:solidFill>
                <a:latin typeface="DM Sans"/>
              </a:rPr>
              <a:t> </a:t>
            </a:r>
            <a:r>
              <a:rPr lang="en-GB" sz="2800" dirty="0">
                <a:solidFill>
                  <a:srgbClr val="141141"/>
                </a:solidFill>
                <a:latin typeface="DM Sans"/>
              </a:rPr>
              <a:t>Listening to our young people</a:t>
            </a:r>
          </a:p>
          <a:p>
            <a:pPr marL="457200" indent="-457200">
              <a:lnSpc>
                <a:spcPct val="200000"/>
              </a:lnSpc>
              <a:buFont typeface="Arial" panose="020B0604020202020204" pitchFamily="34" charset="0"/>
              <a:buChar char="•"/>
            </a:pPr>
            <a:r>
              <a:rPr lang="en-GB" sz="2800" dirty="0">
                <a:solidFill>
                  <a:srgbClr val="141141"/>
                </a:solidFill>
                <a:latin typeface="DM Sans"/>
              </a:rPr>
              <a:t>Feedback from In the Zone programme with Year 9 students</a:t>
            </a:r>
          </a:p>
          <a:p>
            <a:pPr marL="457200" indent="-457200">
              <a:lnSpc>
                <a:spcPct val="200000"/>
              </a:lnSpc>
              <a:buFont typeface="Arial" panose="020B0604020202020204" pitchFamily="34" charset="0"/>
              <a:buChar char="•"/>
            </a:pPr>
            <a:r>
              <a:rPr lang="en-GB" sz="2800" dirty="0">
                <a:solidFill>
                  <a:srgbClr val="141141"/>
                </a:solidFill>
                <a:latin typeface="DM Sans"/>
              </a:rPr>
              <a:t>Request for earlier intervention, focusing on Year 7 and 8 students</a:t>
            </a:r>
          </a:p>
        </p:txBody>
      </p:sp>
      <p:sp>
        <p:nvSpPr>
          <p:cNvPr id="4" name="Freeform 4"/>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5" name="Freeform 5"/>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6" name="Freeform 6"/>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7" name="Freeform 7"/>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8" name="Freeform 8"/>
          <p:cNvSpPr/>
          <p:nvPr/>
        </p:nvSpPr>
        <p:spPr>
          <a:xfrm rot="5400000">
            <a:off x="15036573"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9" name="Freeform 9"/>
          <p:cNvSpPr/>
          <p:nvPr/>
        </p:nvSpPr>
        <p:spPr>
          <a:xfrm rot="-10800000">
            <a:off x="16120382" y="21125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0" name="Freeform 10"/>
          <p:cNvSpPr/>
          <p:nvPr/>
        </p:nvSpPr>
        <p:spPr>
          <a:xfrm rot="-10800000" flipH="1" flipV="1">
            <a:off x="15036573"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1" name="Freeform 11"/>
          <p:cNvSpPr/>
          <p:nvPr/>
        </p:nvSpPr>
        <p:spPr>
          <a:xfrm rot="5400000" flipH="1" flipV="1">
            <a:off x="12770705" y="-551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2" name="Freeform 12"/>
          <p:cNvSpPr/>
          <p:nvPr/>
        </p:nvSpPr>
        <p:spPr>
          <a:xfrm rot="-10800000" flipH="1" flipV="1">
            <a:off x="12770705" y="1028700"/>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3" name="Freeform 13"/>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4" name="Freeform 14"/>
          <p:cNvSpPr/>
          <p:nvPr/>
        </p:nvSpPr>
        <p:spPr>
          <a:xfrm>
            <a:off x="1083809" y="70727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5" name="Freeform 15"/>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6" name="Freeform 16"/>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7" name="Freeform 17"/>
          <p:cNvSpPr/>
          <p:nvPr/>
        </p:nvSpPr>
        <p:spPr>
          <a:xfrm rot="-5400000">
            <a:off x="1083809"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8" name="Freeform 18"/>
          <p:cNvSpPr/>
          <p:nvPr/>
        </p:nvSpPr>
        <p:spPr>
          <a:xfrm rot="-10800000">
            <a:off x="3321750"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9" name="Freeform 19"/>
          <p:cNvSpPr/>
          <p:nvPr/>
        </p:nvSpPr>
        <p:spPr>
          <a:xfrm>
            <a:off x="3321750" y="818511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20" name="Freeform 20"/>
          <p:cNvSpPr/>
          <p:nvPr/>
        </p:nvSpPr>
        <p:spPr>
          <a:xfrm rot="5400000">
            <a:off x="4405559"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21" name="Freeform 21"/>
          <p:cNvSpPr/>
          <p:nvPr/>
        </p:nvSpPr>
        <p:spPr>
          <a:xfrm>
            <a:off x="281474" y="250424"/>
            <a:ext cx="2832569" cy="453278"/>
          </a:xfrm>
          <a:custGeom>
            <a:avLst/>
            <a:gdLst/>
            <a:ahLst/>
            <a:cxnLst/>
            <a:rect l="l" t="t" r="r" b="b"/>
            <a:pathLst>
              <a:path w="2832569" h="453278">
                <a:moveTo>
                  <a:pt x="0" y="0"/>
                </a:moveTo>
                <a:lnTo>
                  <a:pt x="2832569" y="0"/>
                </a:lnTo>
                <a:lnTo>
                  <a:pt x="2832569" y="453277"/>
                </a:lnTo>
                <a:lnTo>
                  <a:pt x="0" y="453277"/>
                </a:lnTo>
                <a:lnTo>
                  <a:pt x="0" y="0"/>
                </a:lnTo>
                <a:close/>
              </a:path>
            </a:pathLst>
          </a:custGeom>
          <a:blipFill>
            <a:blip r:embed="rId9"/>
            <a:stretch>
              <a:fillRect/>
            </a:stretch>
          </a:blipFill>
        </p:spPr>
        <p:txBody>
          <a:bodyPr/>
          <a:lstStyle/>
          <a:p>
            <a:endParaRPr lang="en-GB"/>
          </a:p>
        </p:txBody>
      </p:sp>
      <p:pic>
        <p:nvPicPr>
          <p:cNvPr id="1026" name="Picture 2" descr="Youth Justice Resource Hub">
            <a:extLst>
              <a:ext uri="{FF2B5EF4-FFF2-40B4-BE49-F238E27FC236}">
                <a16:creationId xmlns:a16="http://schemas.microsoft.com/office/drawing/2014/main" id="{5CF9E2D3-CFB1-AE20-72F0-825807DC2FEB}"/>
              </a:ext>
            </a:extLst>
          </p:cNvP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13030200" y="4163064"/>
            <a:ext cx="4572544" cy="3004342"/>
          </a:xfrm>
          <a:prstGeom prst="rect">
            <a:avLst/>
          </a:prstGeom>
          <a:solidFill>
            <a:srgbClr val="FFFFFF"/>
          </a:solidFill>
          <a:ln w="15875">
            <a:solidFill>
              <a:schemeClr val="accent1"/>
            </a:solidFill>
          </a:ln>
        </p:spPr>
      </p:pic>
      <p:pic>
        <p:nvPicPr>
          <p:cNvPr id="22" name="Picture 21" descr="A green and white logo&#10;&#10;Description automatically generated">
            <a:extLst>
              <a:ext uri="{FF2B5EF4-FFF2-40B4-BE49-F238E27FC236}">
                <a16:creationId xmlns:a16="http://schemas.microsoft.com/office/drawing/2014/main" id="{1110E094-BA82-12A9-2A4D-56F35299515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478962" y="9053252"/>
            <a:ext cx="3644129" cy="114093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712436" y="648760"/>
            <a:ext cx="12866041" cy="1828449"/>
          </a:xfrm>
          <a:prstGeom prst="rect">
            <a:avLst/>
          </a:prstGeom>
        </p:spPr>
        <p:txBody>
          <a:bodyPr lIns="0" tIns="0" rIns="0" bIns="0" rtlCol="0" anchor="t">
            <a:spAutoFit/>
          </a:bodyPr>
          <a:lstStyle/>
          <a:p>
            <a:pPr algn="ctr">
              <a:lnSpc>
                <a:spcPts val="7100"/>
              </a:lnSpc>
            </a:pPr>
            <a:r>
              <a:rPr lang="en-US" sz="7100" dirty="0">
                <a:solidFill>
                  <a:srgbClr val="141141"/>
                </a:solidFill>
                <a:latin typeface="Canva Sans Bold"/>
              </a:rPr>
              <a:t>WHAT DO WE AIM TO ACHIEVE?</a:t>
            </a:r>
          </a:p>
        </p:txBody>
      </p:sp>
      <p:sp>
        <p:nvSpPr>
          <p:cNvPr id="3" name="TextBox 3"/>
          <p:cNvSpPr txBox="1"/>
          <p:nvPr/>
        </p:nvSpPr>
        <p:spPr>
          <a:xfrm>
            <a:off x="1892100" y="2836031"/>
            <a:ext cx="14503800" cy="5946884"/>
          </a:xfrm>
          <a:prstGeom prst="rect">
            <a:avLst/>
          </a:prstGeom>
        </p:spPr>
        <p:txBody>
          <a:bodyPr lIns="0" tIns="0" rIns="0" bIns="0" rtlCol="0" anchor="t">
            <a:spAutoFit/>
          </a:bodyPr>
          <a:lstStyle/>
          <a:p>
            <a:pPr marL="457200" indent="-457200">
              <a:lnSpc>
                <a:spcPct val="150000"/>
              </a:lnSpc>
              <a:buFont typeface="Arial" panose="020B0604020202020204" pitchFamily="34" charset="0"/>
              <a:buChar char="•"/>
            </a:pPr>
            <a:r>
              <a:rPr lang="en-GB" sz="2600" dirty="0">
                <a:solidFill>
                  <a:srgbClr val="141141"/>
                </a:solidFill>
                <a:latin typeface="DM Sans"/>
              </a:rPr>
              <a:t>It is envisaged that through the films highlighted teachable moments and decision-making scenarios that children will be more informed in making their own life choices and in turn keep themselves safe and out of trouble.</a:t>
            </a:r>
          </a:p>
          <a:p>
            <a:pPr marL="457200" indent="-457200">
              <a:lnSpc>
                <a:spcPct val="150000"/>
              </a:lnSpc>
              <a:buFont typeface="Arial" panose="020B0604020202020204" pitchFamily="34" charset="0"/>
              <a:buChar char="•"/>
            </a:pPr>
            <a:r>
              <a:rPr lang="en-GB" sz="2600" dirty="0">
                <a:solidFill>
                  <a:srgbClr val="141141"/>
                </a:solidFill>
                <a:latin typeface="DM Sans"/>
              </a:rPr>
              <a:t>Creation of a teachable resource that can be used across secondary schools, as well as being used in Youth Spaces, YJS and Social Care in Wirral and once piloted, across Merseyside.</a:t>
            </a:r>
          </a:p>
          <a:p>
            <a:pPr marL="457200" indent="-457200">
              <a:lnSpc>
                <a:spcPct val="150000"/>
              </a:lnSpc>
              <a:buFont typeface="Arial" panose="020B0604020202020204" pitchFamily="34" charset="0"/>
              <a:buChar char="•"/>
            </a:pPr>
            <a:r>
              <a:rPr lang="en-GB" sz="2600" dirty="0">
                <a:solidFill>
                  <a:srgbClr val="141141"/>
                </a:solidFill>
                <a:latin typeface="DM Sans"/>
              </a:rPr>
              <a:t>Relatable storylines for our young people – scripts developed with young people</a:t>
            </a:r>
          </a:p>
          <a:p>
            <a:pPr marL="457200" indent="-457200">
              <a:lnSpc>
                <a:spcPct val="150000"/>
              </a:lnSpc>
              <a:buFont typeface="Arial" panose="020B0604020202020204" pitchFamily="34" charset="0"/>
              <a:buChar char="•"/>
            </a:pPr>
            <a:r>
              <a:rPr lang="en-GB" sz="2600" dirty="0">
                <a:solidFill>
                  <a:srgbClr val="141141"/>
                </a:solidFill>
                <a:latin typeface="DM Sans"/>
              </a:rPr>
              <a:t>A resource that features accents, music and locations that feel familiar – </a:t>
            </a:r>
            <a:r>
              <a:rPr lang="en-GB" sz="2600" dirty="0" err="1">
                <a:solidFill>
                  <a:srgbClr val="141141"/>
                </a:solidFill>
                <a:latin typeface="DM Sans"/>
              </a:rPr>
              <a:t>Haydog</a:t>
            </a:r>
            <a:r>
              <a:rPr lang="en-GB" sz="2600" dirty="0">
                <a:solidFill>
                  <a:srgbClr val="141141"/>
                </a:solidFill>
                <a:latin typeface="DM Sans"/>
              </a:rPr>
              <a:t> involved</a:t>
            </a:r>
          </a:p>
          <a:p>
            <a:pPr marL="457200" indent="-457200">
              <a:lnSpc>
                <a:spcPct val="150000"/>
              </a:lnSpc>
              <a:buFont typeface="Arial" panose="020B0604020202020204" pitchFamily="34" charset="0"/>
              <a:buChar char="•"/>
            </a:pPr>
            <a:r>
              <a:rPr lang="en-GB" sz="2600" dirty="0">
                <a:solidFill>
                  <a:srgbClr val="141141"/>
                </a:solidFill>
                <a:latin typeface="DM Sans"/>
              </a:rPr>
              <a:t>Empowered professionals  who can present these lesson plans – all videos accompanied by teaching resources that have been created in conjunction with our young people</a:t>
            </a:r>
          </a:p>
        </p:txBody>
      </p:sp>
      <p:sp>
        <p:nvSpPr>
          <p:cNvPr id="4" name="Freeform 4"/>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5" name="Freeform 5"/>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6" name="Freeform 6"/>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7" name="Freeform 7"/>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3" name="Freeform 13"/>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5" name="Freeform 15"/>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16" name="Freeform 16"/>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GB"/>
          </a:p>
        </p:txBody>
      </p:sp>
      <p:sp>
        <p:nvSpPr>
          <p:cNvPr id="17" name="Freeform 17"/>
          <p:cNvSpPr/>
          <p:nvPr/>
        </p:nvSpPr>
        <p:spPr>
          <a:xfrm rot="-5400000">
            <a:off x="1083809"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18" name="Freeform 18"/>
          <p:cNvSpPr/>
          <p:nvPr/>
        </p:nvSpPr>
        <p:spPr>
          <a:xfrm rot="-10800000">
            <a:off x="3321750"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GB"/>
          </a:p>
        </p:txBody>
      </p:sp>
      <p:sp>
        <p:nvSpPr>
          <p:cNvPr id="20" name="Freeform 20"/>
          <p:cNvSpPr/>
          <p:nvPr/>
        </p:nvSpPr>
        <p:spPr>
          <a:xfrm rot="5400000">
            <a:off x="4405559"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
        <p:nvSpPr>
          <p:cNvPr id="21" name="Freeform 21"/>
          <p:cNvSpPr/>
          <p:nvPr/>
        </p:nvSpPr>
        <p:spPr>
          <a:xfrm>
            <a:off x="281474" y="250424"/>
            <a:ext cx="2832569" cy="453278"/>
          </a:xfrm>
          <a:custGeom>
            <a:avLst/>
            <a:gdLst/>
            <a:ahLst/>
            <a:cxnLst/>
            <a:rect l="l" t="t" r="r" b="b"/>
            <a:pathLst>
              <a:path w="2832569" h="453278">
                <a:moveTo>
                  <a:pt x="0" y="0"/>
                </a:moveTo>
                <a:lnTo>
                  <a:pt x="2832569" y="0"/>
                </a:lnTo>
                <a:lnTo>
                  <a:pt x="2832569" y="453277"/>
                </a:lnTo>
                <a:lnTo>
                  <a:pt x="0" y="453277"/>
                </a:lnTo>
                <a:lnTo>
                  <a:pt x="0" y="0"/>
                </a:lnTo>
                <a:close/>
              </a:path>
            </a:pathLst>
          </a:custGeom>
          <a:blipFill>
            <a:blip r:embed="rId9"/>
            <a:stretch>
              <a:fillRect/>
            </a:stretch>
          </a:blipFill>
        </p:spPr>
        <p:txBody>
          <a:bodyPr/>
          <a:lstStyle/>
          <a:p>
            <a:endParaRPr lang="en-GB"/>
          </a:p>
        </p:txBody>
      </p:sp>
      <p:pic>
        <p:nvPicPr>
          <p:cNvPr id="8" name="Picture 7" descr="A green and white logo&#10;&#10;Description automatically generated">
            <a:extLst>
              <a:ext uri="{FF2B5EF4-FFF2-40B4-BE49-F238E27FC236}">
                <a16:creationId xmlns:a16="http://schemas.microsoft.com/office/drawing/2014/main" id="{F32CEA28-8282-8500-F35E-EE575BCD1A8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4478962" y="9053252"/>
            <a:ext cx="3644129" cy="1140937"/>
          </a:xfrm>
          <a:prstGeom prst="rect">
            <a:avLst/>
          </a:prstGeom>
        </p:spPr>
      </p:pic>
    </p:spTree>
    <p:extLst>
      <p:ext uri="{BB962C8B-B14F-4D97-AF65-F5344CB8AC3E}">
        <p14:creationId xmlns:p14="http://schemas.microsoft.com/office/powerpoint/2010/main" val="1254873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387</Words>
  <Application>Microsoft Office PowerPoint</Application>
  <PresentationFormat>Custom</PresentationFormat>
  <Paragraphs>31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Canva Sans Bold</vt:lpstr>
      <vt:lpstr>Arial</vt:lpstr>
      <vt:lpstr>Calibri</vt:lpstr>
      <vt:lpstr>DM 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SVD Home Office Presentation</dc:title>
  <dc:creator>Garvey Georgina Frances</dc:creator>
  <cp:lastModifiedBy>Garvey Georgina Frances</cp:lastModifiedBy>
  <cp:revision>4</cp:revision>
  <dcterms:created xsi:type="dcterms:W3CDTF">2006-08-16T00:00:00Z</dcterms:created>
  <dcterms:modified xsi:type="dcterms:W3CDTF">2024-12-18T12:50:03Z</dcterms:modified>
  <dc:identifier>DAGCefoUXr8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e7215e5-6892-44c5-bd87-118363e84c39_Enabled">
    <vt:lpwstr>true</vt:lpwstr>
  </property>
  <property fmtid="{D5CDD505-2E9C-101B-9397-08002B2CF9AE}" pid="3" name="MSIP_Label_fe7215e5-6892-44c5-bd87-118363e84c39_SetDate">
    <vt:lpwstr>2024-12-18T12:49:51Z</vt:lpwstr>
  </property>
  <property fmtid="{D5CDD505-2E9C-101B-9397-08002B2CF9AE}" pid="4" name="MSIP_Label_fe7215e5-6892-44c5-bd87-118363e84c39_Method">
    <vt:lpwstr>Standard</vt:lpwstr>
  </property>
  <property fmtid="{D5CDD505-2E9C-101B-9397-08002B2CF9AE}" pid="5" name="MSIP_Label_fe7215e5-6892-44c5-bd87-118363e84c39_Name">
    <vt:lpwstr>OFFICIAL</vt:lpwstr>
  </property>
  <property fmtid="{D5CDD505-2E9C-101B-9397-08002B2CF9AE}" pid="6" name="MSIP_Label_fe7215e5-6892-44c5-bd87-118363e84c39_SiteId">
    <vt:lpwstr>f3955ea2-4c5d-4e27-ab8d-f6f577fa122d</vt:lpwstr>
  </property>
  <property fmtid="{D5CDD505-2E9C-101B-9397-08002B2CF9AE}" pid="7" name="MSIP_Label_fe7215e5-6892-44c5-bd87-118363e84c39_ActionId">
    <vt:lpwstr>08d45338-1c14-4e08-ad09-66e0ba82b007</vt:lpwstr>
  </property>
  <property fmtid="{D5CDD505-2E9C-101B-9397-08002B2CF9AE}" pid="8" name="MSIP_Label_fe7215e5-6892-44c5-bd87-118363e84c39_ContentBits">
    <vt:lpwstr>0</vt:lpwstr>
  </property>
</Properties>
</file>