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undy Lance DWP Lead Merseyside VRP" userId="6579b447-2bde-4571-9b61-438226434374" providerId="ADAL" clId="{77450846-8CE6-4724-B7B6-5FFA63B29FCA}"/>
    <pc:docChg chg="custSel modSld">
      <pc:chgData name="Grundy Lance DWP Lead Merseyside VRP" userId="6579b447-2bde-4571-9b61-438226434374" providerId="ADAL" clId="{77450846-8CE6-4724-B7B6-5FFA63B29FCA}" dt="2025-01-08T09:09:25.017" v="110" actId="20577"/>
      <pc:docMkLst>
        <pc:docMk/>
      </pc:docMkLst>
      <pc:sldChg chg="delSp modSp mod delAnim">
        <pc:chgData name="Grundy Lance DWP Lead Merseyside VRP" userId="6579b447-2bde-4571-9b61-438226434374" providerId="ADAL" clId="{77450846-8CE6-4724-B7B6-5FFA63B29FCA}" dt="2025-01-08T09:09:25.017" v="110" actId="20577"/>
        <pc:sldMkLst>
          <pc:docMk/>
          <pc:sldMk cId="3134863481" sldId="261"/>
        </pc:sldMkLst>
        <pc:spChg chg="mod">
          <ac:chgData name="Grundy Lance DWP Lead Merseyside VRP" userId="6579b447-2bde-4571-9b61-438226434374" providerId="ADAL" clId="{77450846-8CE6-4724-B7B6-5FFA63B29FCA}" dt="2025-01-08T09:09:25.017" v="110" actId="20577"/>
          <ac:spMkLst>
            <pc:docMk/>
            <pc:sldMk cId="3134863481" sldId="261"/>
            <ac:spMk id="11" creationId="{3535FF94-9589-4A20-105C-6B76529B715A}"/>
          </ac:spMkLst>
        </pc:spChg>
        <pc:picChg chg="del">
          <ac:chgData name="Grundy Lance DWP Lead Merseyside VRP" userId="6579b447-2bde-4571-9b61-438226434374" providerId="ADAL" clId="{77450846-8CE6-4724-B7B6-5FFA63B29FCA}" dt="2025-01-08T09:08:18.047" v="0" actId="478"/>
          <ac:picMkLst>
            <pc:docMk/>
            <pc:sldMk cId="3134863481" sldId="261"/>
            <ac:picMk id="2" creationId="{B6E909F6-14B0-59C7-EFC0-CD4093093B9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B65EB5-ACD9-4D86-9335-58C4EB212479}" type="doc">
      <dgm:prSet loTypeId="urn:microsoft.com/office/officeart/2005/8/layout/cycle3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2CAE1C6B-1C12-453A-AAF1-2B8AAC273795}">
      <dgm:prSet phldrT="[Text]"/>
      <dgm:spPr/>
      <dgm:t>
        <a:bodyPr/>
        <a:lstStyle/>
        <a:p>
          <a:r>
            <a:rPr lang="en-GB" dirty="0"/>
            <a:t>50 Plus</a:t>
          </a:r>
        </a:p>
      </dgm:t>
    </dgm:pt>
    <dgm:pt modelId="{669B6C6E-E838-4770-B6F9-9B18671DF636}" type="parTrans" cxnId="{20C7EACB-83EF-46AF-9E1A-B5BC90B15C78}">
      <dgm:prSet/>
      <dgm:spPr/>
      <dgm:t>
        <a:bodyPr/>
        <a:lstStyle/>
        <a:p>
          <a:endParaRPr lang="en-GB"/>
        </a:p>
      </dgm:t>
    </dgm:pt>
    <dgm:pt modelId="{5B97EFC9-9968-4118-9D11-1BE4A5789389}" type="sibTrans" cxnId="{20C7EACB-83EF-46AF-9E1A-B5BC90B15C78}">
      <dgm:prSet/>
      <dgm:spPr>
        <a:noFill/>
        <a:ln>
          <a:noFill/>
        </a:ln>
      </dgm:spPr>
      <dgm:t>
        <a:bodyPr/>
        <a:lstStyle/>
        <a:p>
          <a:endParaRPr lang="en-GB"/>
        </a:p>
      </dgm:t>
    </dgm:pt>
    <dgm:pt modelId="{10A149DF-8E58-4B52-8E93-932C10659CB1}">
      <dgm:prSet phldrT="[Text]"/>
      <dgm:spPr/>
      <dgm:t>
        <a:bodyPr/>
        <a:lstStyle/>
        <a:p>
          <a:r>
            <a:rPr lang="en-GB" dirty="0"/>
            <a:t>Youth Hubs</a:t>
          </a:r>
        </a:p>
      </dgm:t>
    </dgm:pt>
    <dgm:pt modelId="{2F17C51A-715D-4842-A14E-E3EB4D85DE32}" type="parTrans" cxnId="{0562CF35-2FF4-490D-9F8D-7BFE5A0A5715}">
      <dgm:prSet/>
      <dgm:spPr/>
      <dgm:t>
        <a:bodyPr/>
        <a:lstStyle/>
        <a:p>
          <a:endParaRPr lang="en-GB"/>
        </a:p>
      </dgm:t>
    </dgm:pt>
    <dgm:pt modelId="{426676E9-FE5E-414D-8FE6-33DE535DA3BB}" type="sibTrans" cxnId="{0562CF35-2FF4-490D-9F8D-7BFE5A0A5715}">
      <dgm:prSet/>
      <dgm:spPr/>
      <dgm:t>
        <a:bodyPr/>
        <a:lstStyle/>
        <a:p>
          <a:endParaRPr lang="en-GB"/>
        </a:p>
      </dgm:t>
    </dgm:pt>
    <dgm:pt modelId="{27ACF054-3124-409D-B0CB-398FCF29BE8E}">
      <dgm:prSet phldrT="[Text]"/>
      <dgm:spPr/>
      <dgm:t>
        <a:bodyPr/>
        <a:lstStyle/>
        <a:p>
          <a:r>
            <a:rPr lang="en-GB" dirty="0"/>
            <a:t>Care Leaver</a:t>
          </a:r>
        </a:p>
      </dgm:t>
    </dgm:pt>
    <dgm:pt modelId="{3611C2BA-3B8F-46D8-A604-40371C91A5D6}" type="parTrans" cxnId="{E2D14F22-579A-4A4E-95C7-1969F8F008AB}">
      <dgm:prSet/>
      <dgm:spPr/>
      <dgm:t>
        <a:bodyPr/>
        <a:lstStyle/>
        <a:p>
          <a:endParaRPr lang="en-GB"/>
        </a:p>
      </dgm:t>
    </dgm:pt>
    <dgm:pt modelId="{A71CBDF5-D752-4D2B-8131-85BC969C031D}" type="sibTrans" cxnId="{E2D14F22-579A-4A4E-95C7-1969F8F008AB}">
      <dgm:prSet/>
      <dgm:spPr/>
      <dgm:t>
        <a:bodyPr/>
        <a:lstStyle/>
        <a:p>
          <a:endParaRPr lang="en-GB"/>
        </a:p>
      </dgm:t>
    </dgm:pt>
    <dgm:pt modelId="{CB97C7BC-6312-4FDA-8947-35644F35A55F}">
      <dgm:prSet phldrT="[Text]"/>
      <dgm:spPr/>
      <dgm:t>
        <a:bodyPr/>
        <a:lstStyle/>
        <a:p>
          <a:r>
            <a:rPr lang="en-GB" dirty="0"/>
            <a:t>Supporting Families</a:t>
          </a:r>
        </a:p>
      </dgm:t>
    </dgm:pt>
    <dgm:pt modelId="{BDEA9FDA-8D01-4A11-BAFC-EFFCD2AF4437}" type="parTrans" cxnId="{5A6551FA-DD72-4D14-84C8-727AF2CCC662}">
      <dgm:prSet/>
      <dgm:spPr/>
      <dgm:t>
        <a:bodyPr/>
        <a:lstStyle/>
        <a:p>
          <a:endParaRPr lang="en-GB"/>
        </a:p>
      </dgm:t>
    </dgm:pt>
    <dgm:pt modelId="{5E3784B6-9495-4366-817B-901B2165EC47}" type="sibTrans" cxnId="{5A6551FA-DD72-4D14-84C8-727AF2CCC662}">
      <dgm:prSet/>
      <dgm:spPr/>
      <dgm:t>
        <a:bodyPr/>
        <a:lstStyle/>
        <a:p>
          <a:endParaRPr lang="en-GB"/>
        </a:p>
      </dgm:t>
    </dgm:pt>
    <dgm:pt modelId="{37F33B38-B70A-4691-B8E0-1A2D39671C8D}">
      <dgm:prSet phldrT="[Text]"/>
      <dgm:spPr/>
      <dgm:t>
        <a:bodyPr/>
        <a:lstStyle/>
        <a:p>
          <a:r>
            <a:rPr lang="en-GB" dirty="0"/>
            <a:t>DEAs</a:t>
          </a:r>
        </a:p>
      </dgm:t>
    </dgm:pt>
    <dgm:pt modelId="{588D3A1B-27D7-45FD-9125-7EDFD1E37FF6}" type="parTrans" cxnId="{0B396292-A517-41C9-940D-CF41AB74B5A8}">
      <dgm:prSet/>
      <dgm:spPr/>
      <dgm:t>
        <a:bodyPr/>
        <a:lstStyle/>
        <a:p>
          <a:endParaRPr lang="en-GB"/>
        </a:p>
      </dgm:t>
    </dgm:pt>
    <dgm:pt modelId="{D75F8E30-053B-45D1-9A52-C6BB8F3A9B57}" type="sibTrans" cxnId="{0B396292-A517-41C9-940D-CF41AB74B5A8}">
      <dgm:prSet/>
      <dgm:spPr/>
      <dgm:t>
        <a:bodyPr/>
        <a:lstStyle/>
        <a:p>
          <a:endParaRPr lang="en-GB"/>
        </a:p>
      </dgm:t>
    </dgm:pt>
    <dgm:pt modelId="{E8C52574-80D4-481A-BE3A-05D0000FB222}">
      <dgm:prSet/>
      <dgm:spPr/>
      <dgm:t>
        <a:bodyPr/>
        <a:lstStyle/>
        <a:p>
          <a:r>
            <a:rPr lang="en-GB" dirty="0"/>
            <a:t>Specialist Ex-Offender WCs</a:t>
          </a:r>
        </a:p>
      </dgm:t>
    </dgm:pt>
    <dgm:pt modelId="{F5784EC1-0847-478C-B615-E36A758CDE27}" type="parTrans" cxnId="{AB875649-4FAB-4796-A0BC-0ED69A2EC98D}">
      <dgm:prSet/>
      <dgm:spPr/>
      <dgm:t>
        <a:bodyPr/>
        <a:lstStyle/>
        <a:p>
          <a:endParaRPr lang="en-GB"/>
        </a:p>
      </dgm:t>
    </dgm:pt>
    <dgm:pt modelId="{61A0DDCA-93FD-4E3C-9D4D-E9F246A72516}" type="sibTrans" cxnId="{AB875649-4FAB-4796-A0BC-0ED69A2EC98D}">
      <dgm:prSet/>
      <dgm:spPr/>
      <dgm:t>
        <a:bodyPr/>
        <a:lstStyle/>
        <a:p>
          <a:endParaRPr lang="en-GB"/>
        </a:p>
      </dgm:t>
    </dgm:pt>
    <dgm:pt modelId="{4241AD33-BD9E-40AC-98C1-235E3E037C1E}" type="pres">
      <dgm:prSet presAssocID="{A3B65EB5-ACD9-4D86-9335-58C4EB212479}" presName="Name0" presStyleCnt="0">
        <dgm:presLayoutVars>
          <dgm:dir/>
          <dgm:resizeHandles val="exact"/>
        </dgm:presLayoutVars>
      </dgm:prSet>
      <dgm:spPr/>
    </dgm:pt>
    <dgm:pt modelId="{3AB99A3F-E7E3-449A-9245-57345489416D}" type="pres">
      <dgm:prSet presAssocID="{A3B65EB5-ACD9-4D86-9335-58C4EB212479}" presName="cycle" presStyleCnt="0"/>
      <dgm:spPr/>
    </dgm:pt>
    <dgm:pt modelId="{C1DF98FD-2196-454F-A004-3594920A1969}" type="pres">
      <dgm:prSet presAssocID="{2CAE1C6B-1C12-453A-AAF1-2B8AAC273795}" presName="nodeFirstNode" presStyleLbl="node1" presStyleIdx="0" presStyleCnt="6">
        <dgm:presLayoutVars>
          <dgm:bulletEnabled val="1"/>
        </dgm:presLayoutVars>
      </dgm:prSet>
      <dgm:spPr/>
    </dgm:pt>
    <dgm:pt modelId="{AE7953E5-599F-4176-BB8A-1462AD0F24B2}" type="pres">
      <dgm:prSet presAssocID="{5B97EFC9-9968-4118-9D11-1BE4A5789389}" presName="sibTransFirstNode" presStyleLbl="bgShp" presStyleIdx="0" presStyleCnt="1" custLinFactNeighborX="99811" custLinFactNeighborY="15889"/>
      <dgm:spPr/>
    </dgm:pt>
    <dgm:pt modelId="{D606E06F-D775-4AB1-A74D-808870EA7837}" type="pres">
      <dgm:prSet presAssocID="{E8C52574-80D4-481A-BE3A-05D0000FB222}" presName="nodeFollowingNodes" presStyleLbl="node1" presStyleIdx="1" presStyleCnt="6" custRadScaleRad="175089" custRadScaleInc="18972">
        <dgm:presLayoutVars>
          <dgm:bulletEnabled val="1"/>
        </dgm:presLayoutVars>
      </dgm:prSet>
      <dgm:spPr/>
    </dgm:pt>
    <dgm:pt modelId="{0A44719B-06A0-44EF-B867-E6FBA1BA35C1}" type="pres">
      <dgm:prSet presAssocID="{10A149DF-8E58-4B52-8E93-932C10659CB1}" presName="nodeFollowingNodes" presStyleLbl="node1" presStyleIdx="2" presStyleCnt="6" custRadScaleRad="173114" custRadScaleInc="-23093">
        <dgm:presLayoutVars>
          <dgm:bulletEnabled val="1"/>
        </dgm:presLayoutVars>
      </dgm:prSet>
      <dgm:spPr/>
    </dgm:pt>
    <dgm:pt modelId="{746CCBBF-A835-4176-BFC4-E0C96DE69C8A}" type="pres">
      <dgm:prSet presAssocID="{27ACF054-3124-409D-B0CB-398FCF29BE8E}" presName="nodeFollowingNodes" presStyleLbl="node1" presStyleIdx="3" presStyleCnt="6">
        <dgm:presLayoutVars>
          <dgm:bulletEnabled val="1"/>
        </dgm:presLayoutVars>
      </dgm:prSet>
      <dgm:spPr/>
    </dgm:pt>
    <dgm:pt modelId="{E3FB86C7-197E-4C5F-8E11-3FF492086F6D}" type="pres">
      <dgm:prSet presAssocID="{CB97C7BC-6312-4FDA-8947-35644F35A55F}" presName="nodeFollowingNodes" presStyleLbl="node1" presStyleIdx="4" presStyleCnt="6" custRadScaleRad="170373" custRadScaleInc="22507">
        <dgm:presLayoutVars>
          <dgm:bulletEnabled val="1"/>
        </dgm:presLayoutVars>
      </dgm:prSet>
      <dgm:spPr/>
    </dgm:pt>
    <dgm:pt modelId="{9AD6485E-A4B8-4305-96CC-CCF70EDA9DA9}" type="pres">
      <dgm:prSet presAssocID="{37F33B38-B70A-4691-B8E0-1A2D39671C8D}" presName="nodeFollowingNodes" presStyleLbl="node1" presStyleIdx="5" presStyleCnt="6" custRadScaleRad="170599" custRadScaleInc="-19228">
        <dgm:presLayoutVars>
          <dgm:bulletEnabled val="1"/>
        </dgm:presLayoutVars>
      </dgm:prSet>
      <dgm:spPr/>
    </dgm:pt>
  </dgm:ptLst>
  <dgm:cxnLst>
    <dgm:cxn modelId="{329B9504-4068-4540-914D-4D34E8E407D6}" type="presOf" srcId="{37F33B38-B70A-4691-B8E0-1A2D39671C8D}" destId="{9AD6485E-A4B8-4305-96CC-CCF70EDA9DA9}" srcOrd="0" destOrd="0" presId="urn:microsoft.com/office/officeart/2005/8/layout/cycle3"/>
    <dgm:cxn modelId="{E2D14F22-579A-4A4E-95C7-1969F8F008AB}" srcId="{A3B65EB5-ACD9-4D86-9335-58C4EB212479}" destId="{27ACF054-3124-409D-B0CB-398FCF29BE8E}" srcOrd="3" destOrd="0" parTransId="{3611C2BA-3B8F-46D8-A604-40371C91A5D6}" sibTransId="{A71CBDF5-D752-4D2B-8131-85BC969C031D}"/>
    <dgm:cxn modelId="{5C076630-97D4-4ABF-BC0D-4A79356487FF}" type="presOf" srcId="{E8C52574-80D4-481A-BE3A-05D0000FB222}" destId="{D606E06F-D775-4AB1-A74D-808870EA7837}" srcOrd="0" destOrd="0" presId="urn:microsoft.com/office/officeart/2005/8/layout/cycle3"/>
    <dgm:cxn modelId="{0562CF35-2FF4-490D-9F8D-7BFE5A0A5715}" srcId="{A3B65EB5-ACD9-4D86-9335-58C4EB212479}" destId="{10A149DF-8E58-4B52-8E93-932C10659CB1}" srcOrd="2" destOrd="0" parTransId="{2F17C51A-715D-4842-A14E-E3EB4D85DE32}" sibTransId="{426676E9-FE5E-414D-8FE6-33DE535DA3BB}"/>
    <dgm:cxn modelId="{AB875649-4FAB-4796-A0BC-0ED69A2EC98D}" srcId="{A3B65EB5-ACD9-4D86-9335-58C4EB212479}" destId="{E8C52574-80D4-481A-BE3A-05D0000FB222}" srcOrd="1" destOrd="0" parTransId="{F5784EC1-0847-478C-B615-E36A758CDE27}" sibTransId="{61A0DDCA-93FD-4E3C-9D4D-E9F246A72516}"/>
    <dgm:cxn modelId="{B34D8771-F3E1-449C-9FC5-2529D8509BE9}" type="presOf" srcId="{27ACF054-3124-409D-B0CB-398FCF29BE8E}" destId="{746CCBBF-A835-4176-BFC4-E0C96DE69C8A}" srcOrd="0" destOrd="0" presId="urn:microsoft.com/office/officeart/2005/8/layout/cycle3"/>
    <dgm:cxn modelId="{0B396292-A517-41C9-940D-CF41AB74B5A8}" srcId="{A3B65EB5-ACD9-4D86-9335-58C4EB212479}" destId="{37F33B38-B70A-4691-B8E0-1A2D39671C8D}" srcOrd="5" destOrd="0" parTransId="{588D3A1B-27D7-45FD-9125-7EDFD1E37FF6}" sibTransId="{D75F8E30-053B-45D1-9A52-C6BB8F3A9B57}"/>
    <dgm:cxn modelId="{FE987797-7B28-4200-86C4-E88DCE253429}" type="presOf" srcId="{2CAE1C6B-1C12-453A-AAF1-2B8AAC273795}" destId="{C1DF98FD-2196-454F-A004-3594920A1969}" srcOrd="0" destOrd="0" presId="urn:microsoft.com/office/officeart/2005/8/layout/cycle3"/>
    <dgm:cxn modelId="{4E0882A0-89B8-4A1C-8FE7-CD5B2DCE8590}" type="presOf" srcId="{5B97EFC9-9968-4118-9D11-1BE4A5789389}" destId="{AE7953E5-599F-4176-BB8A-1462AD0F24B2}" srcOrd="0" destOrd="0" presId="urn:microsoft.com/office/officeart/2005/8/layout/cycle3"/>
    <dgm:cxn modelId="{A15BE3C6-D9CA-4661-879B-A73EF94CD679}" type="presOf" srcId="{CB97C7BC-6312-4FDA-8947-35644F35A55F}" destId="{E3FB86C7-197E-4C5F-8E11-3FF492086F6D}" srcOrd="0" destOrd="0" presId="urn:microsoft.com/office/officeart/2005/8/layout/cycle3"/>
    <dgm:cxn modelId="{E3578CCB-EE61-49BF-BB2A-00465AB04FF8}" type="presOf" srcId="{10A149DF-8E58-4B52-8E93-932C10659CB1}" destId="{0A44719B-06A0-44EF-B867-E6FBA1BA35C1}" srcOrd="0" destOrd="0" presId="urn:microsoft.com/office/officeart/2005/8/layout/cycle3"/>
    <dgm:cxn modelId="{20C7EACB-83EF-46AF-9E1A-B5BC90B15C78}" srcId="{A3B65EB5-ACD9-4D86-9335-58C4EB212479}" destId="{2CAE1C6B-1C12-453A-AAF1-2B8AAC273795}" srcOrd="0" destOrd="0" parTransId="{669B6C6E-E838-4770-B6F9-9B18671DF636}" sibTransId="{5B97EFC9-9968-4118-9D11-1BE4A5789389}"/>
    <dgm:cxn modelId="{828421D6-C5E0-40CE-AF7C-EA2F412A55E0}" type="presOf" srcId="{A3B65EB5-ACD9-4D86-9335-58C4EB212479}" destId="{4241AD33-BD9E-40AC-98C1-235E3E037C1E}" srcOrd="0" destOrd="0" presId="urn:microsoft.com/office/officeart/2005/8/layout/cycle3"/>
    <dgm:cxn modelId="{5A6551FA-DD72-4D14-84C8-727AF2CCC662}" srcId="{A3B65EB5-ACD9-4D86-9335-58C4EB212479}" destId="{CB97C7BC-6312-4FDA-8947-35644F35A55F}" srcOrd="4" destOrd="0" parTransId="{BDEA9FDA-8D01-4A11-BAFC-EFFCD2AF4437}" sibTransId="{5E3784B6-9495-4366-817B-901B2165EC47}"/>
    <dgm:cxn modelId="{A7FE4F38-0505-4F74-AB09-D0622044C506}" type="presParOf" srcId="{4241AD33-BD9E-40AC-98C1-235E3E037C1E}" destId="{3AB99A3F-E7E3-449A-9245-57345489416D}" srcOrd="0" destOrd="0" presId="urn:microsoft.com/office/officeart/2005/8/layout/cycle3"/>
    <dgm:cxn modelId="{80FC3954-BE79-4C37-B047-F75319DCD69E}" type="presParOf" srcId="{3AB99A3F-E7E3-449A-9245-57345489416D}" destId="{C1DF98FD-2196-454F-A004-3594920A1969}" srcOrd="0" destOrd="0" presId="urn:microsoft.com/office/officeart/2005/8/layout/cycle3"/>
    <dgm:cxn modelId="{E32CE92C-1EA1-4B4F-86E0-574BC8063DE0}" type="presParOf" srcId="{3AB99A3F-E7E3-449A-9245-57345489416D}" destId="{AE7953E5-599F-4176-BB8A-1462AD0F24B2}" srcOrd="1" destOrd="0" presId="urn:microsoft.com/office/officeart/2005/8/layout/cycle3"/>
    <dgm:cxn modelId="{D0D906FC-CEA1-4FD0-ABB7-53CC19B08EB8}" type="presParOf" srcId="{3AB99A3F-E7E3-449A-9245-57345489416D}" destId="{D606E06F-D775-4AB1-A74D-808870EA7837}" srcOrd="2" destOrd="0" presId="urn:microsoft.com/office/officeart/2005/8/layout/cycle3"/>
    <dgm:cxn modelId="{6DF34B7E-6C3E-467E-8391-AA3DC5BC6D1D}" type="presParOf" srcId="{3AB99A3F-E7E3-449A-9245-57345489416D}" destId="{0A44719B-06A0-44EF-B867-E6FBA1BA35C1}" srcOrd="3" destOrd="0" presId="urn:microsoft.com/office/officeart/2005/8/layout/cycle3"/>
    <dgm:cxn modelId="{D456B843-F69A-4254-9B1B-15CF1AF35BE4}" type="presParOf" srcId="{3AB99A3F-E7E3-449A-9245-57345489416D}" destId="{746CCBBF-A835-4176-BFC4-E0C96DE69C8A}" srcOrd="4" destOrd="0" presId="urn:microsoft.com/office/officeart/2005/8/layout/cycle3"/>
    <dgm:cxn modelId="{6CA8EB2B-288E-4942-8C2E-B181291F7D13}" type="presParOf" srcId="{3AB99A3F-E7E3-449A-9245-57345489416D}" destId="{E3FB86C7-197E-4C5F-8E11-3FF492086F6D}" srcOrd="5" destOrd="0" presId="urn:microsoft.com/office/officeart/2005/8/layout/cycle3"/>
    <dgm:cxn modelId="{77A725B0-3BAA-4308-88A2-712351AC4063}" type="presParOf" srcId="{3AB99A3F-E7E3-449A-9245-57345489416D}" destId="{9AD6485E-A4B8-4305-96CC-CCF70EDA9DA9}" srcOrd="6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953E5-599F-4176-BB8A-1462AD0F24B2}">
      <dsp:nvSpPr>
        <dsp:cNvPr id="0" name=""/>
        <dsp:cNvSpPr/>
      </dsp:nvSpPr>
      <dsp:spPr>
        <a:xfrm>
          <a:off x="6484013" y="748252"/>
          <a:ext cx="4733336" cy="4733336"/>
        </a:xfrm>
        <a:prstGeom prst="circularArrow">
          <a:avLst>
            <a:gd name="adj1" fmla="val 5274"/>
            <a:gd name="adj2" fmla="val 312630"/>
            <a:gd name="adj3" fmla="val 14221401"/>
            <a:gd name="adj4" fmla="val 17130958"/>
            <a:gd name="adj5" fmla="val 5477"/>
          </a:avLst>
        </a:prstGeom>
        <a:noFill/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1DF98FD-2196-454F-A004-3594920A1969}">
      <dsp:nvSpPr>
        <dsp:cNvPr id="0" name=""/>
        <dsp:cNvSpPr/>
      </dsp:nvSpPr>
      <dsp:spPr>
        <a:xfrm>
          <a:off x="3522121" y="1846"/>
          <a:ext cx="1806438" cy="9032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50 Plus</a:t>
          </a:r>
        </a:p>
      </dsp:txBody>
      <dsp:txXfrm>
        <a:off x="3566213" y="45938"/>
        <a:ext cx="1718254" cy="815035"/>
      </dsp:txXfrm>
    </dsp:sp>
    <dsp:sp modelId="{D606E06F-D775-4AB1-A74D-808870EA7837}">
      <dsp:nvSpPr>
        <dsp:cNvPr id="0" name=""/>
        <dsp:cNvSpPr/>
      </dsp:nvSpPr>
      <dsp:spPr>
        <a:xfrm>
          <a:off x="6676548" y="758774"/>
          <a:ext cx="1806438" cy="903219"/>
        </a:xfrm>
        <a:prstGeom prst="roundRect">
          <a:avLst/>
        </a:prstGeom>
        <a:gradFill rotWithShape="0">
          <a:gsLst>
            <a:gs pos="0">
              <a:schemeClr val="accent4">
                <a:hueOff val="1319987"/>
                <a:satOff val="-5840"/>
                <a:lumOff val="-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319987"/>
                <a:satOff val="-5840"/>
                <a:lumOff val="-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319987"/>
                <a:satOff val="-5840"/>
                <a:lumOff val="-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Specialist Ex-Offender WCs</a:t>
          </a:r>
        </a:p>
      </dsp:txBody>
      <dsp:txXfrm>
        <a:off x="6720640" y="802866"/>
        <a:ext cx="1718254" cy="815035"/>
      </dsp:txXfrm>
    </dsp:sp>
    <dsp:sp modelId="{0A44719B-06A0-44EF-B867-E6FBA1BA35C1}">
      <dsp:nvSpPr>
        <dsp:cNvPr id="0" name=""/>
        <dsp:cNvSpPr/>
      </dsp:nvSpPr>
      <dsp:spPr>
        <a:xfrm>
          <a:off x="6681368" y="2956105"/>
          <a:ext cx="1806438" cy="903219"/>
        </a:xfrm>
        <a:prstGeom prst="roundRect">
          <a:avLst/>
        </a:prstGeom>
        <a:gradFill rotWithShape="0">
          <a:gsLst>
            <a:gs pos="0">
              <a:schemeClr val="accent4">
                <a:hueOff val="2639975"/>
                <a:satOff val="-11681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639975"/>
                <a:satOff val="-11681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639975"/>
                <a:satOff val="-11681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Youth Hubs</a:t>
          </a:r>
        </a:p>
      </dsp:txBody>
      <dsp:txXfrm>
        <a:off x="6725460" y="3000197"/>
        <a:ext cx="1718254" cy="815035"/>
      </dsp:txXfrm>
    </dsp:sp>
    <dsp:sp modelId="{746CCBBF-A835-4176-BFC4-E0C96DE69C8A}">
      <dsp:nvSpPr>
        <dsp:cNvPr id="0" name=""/>
        <dsp:cNvSpPr/>
      </dsp:nvSpPr>
      <dsp:spPr>
        <a:xfrm>
          <a:off x="3522121" y="3842282"/>
          <a:ext cx="1806438" cy="903219"/>
        </a:xfrm>
        <a:prstGeom prst="roundRect">
          <a:avLst/>
        </a:prstGeom>
        <a:gradFill rotWithShape="0">
          <a:gsLst>
            <a:gs pos="0">
              <a:schemeClr val="accent4">
                <a:hueOff val="3959962"/>
                <a:satOff val="-17521"/>
                <a:lumOff val="-29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959962"/>
                <a:satOff val="-17521"/>
                <a:lumOff val="-29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959962"/>
                <a:satOff val="-17521"/>
                <a:lumOff val="-29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Care Leaver</a:t>
          </a:r>
        </a:p>
      </dsp:txBody>
      <dsp:txXfrm>
        <a:off x="3566213" y="3886374"/>
        <a:ext cx="1718254" cy="815035"/>
      </dsp:txXfrm>
    </dsp:sp>
    <dsp:sp modelId="{E3FB86C7-197E-4C5F-8E11-3FF492086F6D}">
      <dsp:nvSpPr>
        <dsp:cNvPr id="0" name=""/>
        <dsp:cNvSpPr/>
      </dsp:nvSpPr>
      <dsp:spPr>
        <a:xfrm>
          <a:off x="418293" y="2956073"/>
          <a:ext cx="1806438" cy="903219"/>
        </a:xfrm>
        <a:prstGeom prst="roundRect">
          <a:avLst/>
        </a:prstGeom>
        <a:gradFill rotWithShape="0">
          <a:gsLst>
            <a:gs pos="0">
              <a:schemeClr val="accent4">
                <a:hueOff val="5279950"/>
                <a:satOff val="-23362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279950"/>
                <a:satOff val="-23362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279950"/>
                <a:satOff val="-23362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Supporting Families</a:t>
          </a:r>
        </a:p>
      </dsp:txBody>
      <dsp:txXfrm>
        <a:off x="462385" y="3000165"/>
        <a:ext cx="1718254" cy="815035"/>
      </dsp:txXfrm>
    </dsp:sp>
    <dsp:sp modelId="{9AD6485E-A4B8-4305-96CC-CCF70EDA9DA9}">
      <dsp:nvSpPr>
        <dsp:cNvPr id="0" name=""/>
        <dsp:cNvSpPr/>
      </dsp:nvSpPr>
      <dsp:spPr>
        <a:xfrm>
          <a:off x="445991" y="795671"/>
          <a:ext cx="1806438" cy="903219"/>
        </a:xfrm>
        <a:prstGeom prst="roundRect">
          <a:avLst/>
        </a:prstGeom>
        <a:gradFill rotWithShape="0">
          <a:gsLst>
            <a:gs pos="0">
              <a:schemeClr val="accent4">
                <a:hueOff val="6599937"/>
                <a:satOff val="-29202"/>
                <a:lumOff val="-49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599937"/>
                <a:satOff val="-29202"/>
                <a:lumOff val="-49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599937"/>
                <a:satOff val="-29202"/>
                <a:lumOff val="-49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DEAs</a:t>
          </a:r>
        </a:p>
      </dsp:txBody>
      <dsp:txXfrm>
        <a:off x="490083" y="839763"/>
        <a:ext cx="1718254" cy="815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FEF1F-38EE-4811-AD82-6BF868978751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F1DC1-1D00-4F79-A918-0FBA4DDE9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159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/>
              <a:t>There are 122 prisons in England and Wales and 15 prisons in Scotland</a:t>
            </a:r>
          </a:p>
          <a:p>
            <a:r>
              <a:rPr lang="en-GB" sz="1100" dirty="0"/>
              <a:t>Here in Merseyside, we have prison work coaches based in both HMP Liverpool and HMP Altcourse</a:t>
            </a:r>
          </a:p>
          <a:p>
            <a:r>
              <a:rPr lang="en-GB" sz="1100" dirty="0"/>
              <a:t>We also have the role for </a:t>
            </a:r>
            <a:r>
              <a:rPr lang="en-GB" sz="1100" dirty="0" err="1"/>
              <a:t>Mappa</a:t>
            </a:r>
            <a:r>
              <a:rPr lang="en-GB" sz="1100" dirty="0"/>
              <a:t> Co Ordinator on our team </a:t>
            </a:r>
          </a:p>
          <a:p>
            <a:r>
              <a:rPr lang="en-GB" sz="1100" dirty="0"/>
              <a:t>We now have a little video that explains the Prison work coach role then we will discuss it in more detail *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D03BAC-6C0B-4C2A-88B4-A2CDCDF6AA7A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7695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*As mentioned earlier on – in Merseyside we offer a  through the gate support having our PWCs based in probation offices across the city region.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D03BAC-6C0B-4C2A-88B4-A2CDCDF6AA7A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055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EDE8-BF9F-9C06-B60B-6F9CBF352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7018F2-2DE2-A70F-B43A-9B29846B8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03EE8-E4DE-BBF0-62D3-74B04AB5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D31DC-36A2-95D7-0E2A-25CD97A00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EBCAE-35D1-FF5E-2C86-D466F68B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4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EF1DD-4F35-97BF-93C5-8AEBCD78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C23052-89BC-FF41-8019-107409441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453C4-5E4A-3D3D-3F96-07358BB2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92E62-1474-1FE5-1BCC-09DAFD3FA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46114-8B33-5AE8-292E-21CA59420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1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CED2B1-F0CE-1D3D-DA00-40401EDB7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B955D-AF64-2196-01A0-75296A764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C9903-34D1-7CD3-23A1-1191B641E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76631-9A63-F2BA-F971-CFE0F5E0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A4FE0-E604-1431-CDF9-03B16E0C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39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427A3-2D10-A759-4F7B-8B3D23A3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282FF-641C-7D3A-E548-20D923A81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F0FD4-FE56-5192-155B-ABC04E98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18693-39C7-3CA5-89BA-8CCEC26D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E70BC-2498-61FA-8C3B-4C92085A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79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97ED7-AF14-9215-0EA1-296518EA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54EB0-D66F-A1F7-A898-70F0B6C22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3E8DC-135F-0A0F-315E-0867AC752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6BF1D-B763-266A-BE0E-9BE1D99D6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CF576-DF84-F98F-B6B9-38D97D5F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2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1EE3-E191-51C9-26C4-81CAB171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90281-BFBA-015C-37DC-1CF002F48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C738C-AC9B-ACAF-F31C-A18AEB1D6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0D1C9-36A5-714F-B266-41BDB349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BBE29-C9AC-69F5-FBDC-7C4E6D722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F0DE8-0739-4FE3-D9E4-1C49CB85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93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DDCF0-8AAC-9A29-15E1-8834BA081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9004FE-17C7-548C-E0F8-DFE2EB330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6F559-C708-A76B-2BFF-931E90908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822FBC-2A5D-9C89-81D4-376C35573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E10D19-88AE-CEB4-3ADB-ABC99613D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D5C7F5-F9AD-07CC-E441-E91E661B9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015223-FD9B-2626-2895-EA6DEC525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97BDAF-5B6A-6852-3788-4B611FEC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71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C5F0B-9059-6E91-766F-F1722EA7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A4F6E8-1EFD-4992-F221-02915F243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B27C5-91B6-9F9F-79A3-349EF975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A4575-AC55-0D44-5ED1-9F6D809BA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14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71787E-4A7E-B148-1A8B-DF7FFEAD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580174-4A5A-CE08-92C6-E74A220B7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CAD64-21BC-2555-AE22-1D077A20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34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3282D-7CFD-9C36-FA13-C89E1868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16238-6652-5269-8DB7-FE37CD47D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8FEC8-BCA2-22CD-75BD-70B944B2D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FB2ED-5517-DF85-78AB-3790ADBC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6D6B7-D9E5-3D02-E693-098234F05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652CA-2831-17EF-AB6F-B94F6A26F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29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ED6AB-4067-848E-3ED8-F69AFC98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336696-B20D-A94F-AD08-083EAD6AA5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A4137-8566-D826-A420-05D906169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0ADAD-12E9-3BAD-4C53-E45DDCEE1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B6C29-12F0-A34D-37D4-F2FCA0CDD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69294-325B-DF93-6E57-A3A536F1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23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BD78D7-5C4B-DD75-D6EB-775029BB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821AD-BADB-A4EB-7670-8AAD76D8D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DFD4F-8008-E113-C030-47EB3B555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78AD45-D29C-405F-A2D5-9481C045D5A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00A22-873F-28B9-4B2E-9C87B831A8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C64E6-2811-D5CE-53AF-F7F4B1366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EDCE31-A2AF-4845-852F-D1E091C45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9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703B915-CD2A-8981-FD0E-ED7522889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6713432" cy="2635993"/>
          </a:xfrm>
        </p:spPr>
        <p:txBody>
          <a:bodyPr anchor="b">
            <a:normAutofit/>
          </a:bodyPr>
          <a:lstStyle/>
          <a:p>
            <a:pPr algn="l"/>
            <a:r>
              <a:rPr lang="en-GB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Unlocking the Labour Market</a:t>
            </a:r>
            <a:endParaRPr lang="en-GB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4289E39-A2EF-D074-44CF-A17A175D3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308262"/>
            <a:ext cx="7923394" cy="1395022"/>
          </a:xfrm>
        </p:spPr>
        <p:txBody>
          <a:bodyPr anchor="t">
            <a:normAutofit fontScale="25000" lnSpcReduction="20000"/>
          </a:bodyPr>
          <a:lstStyle/>
          <a:p>
            <a:pPr algn="l"/>
            <a:br>
              <a:rPr lang="en-GB" sz="3600" b="1" dirty="0">
                <a:solidFill>
                  <a:srgbClr val="FFFFFF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GB" sz="8000" dirty="0">
                <a:solidFill>
                  <a:srgbClr val="FFFFFF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How the MVRP has improved access to jobs and training for prison leavers, ex-offenders and young people at risk of criminality on Merseyside </a:t>
            </a:r>
          </a:p>
          <a:p>
            <a:pPr algn="l"/>
            <a:endParaRPr lang="en-GB" sz="8000" dirty="0">
              <a:solidFill>
                <a:srgbClr val="FFFFFF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l"/>
            <a:r>
              <a:rPr lang="en-GB" sz="9600" b="1" dirty="0">
                <a:solidFill>
                  <a:srgbClr val="FFFFFF"/>
                </a:solidFill>
              </a:rPr>
              <a:t>Lance Grundy MBE</a:t>
            </a:r>
          </a:p>
          <a:p>
            <a:pPr algn="l"/>
            <a:r>
              <a:rPr lang="en-GB" sz="9600" b="1" dirty="0">
                <a:solidFill>
                  <a:srgbClr val="FFFFFF"/>
                </a:solidFill>
              </a:rPr>
              <a:t>DWP Lead Merseyside Violence Reduction Partnership</a:t>
            </a:r>
          </a:p>
          <a:p>
            <a:pPr algn="l"/>
            <a:br>
              <a:rPr lang="en-GB" sz="600" dirty="0">
                <a:solidFill>
                  <a:srgbClr val="FFFFFF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GB" sz="600" dirty="0">
              <a:solidFill>
                <a:srgbClr val="FFFFFF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6FB43B2-167F-5BD5-D38C-559DDE6ED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80945" y="171028"/>
            <a:ext cx="1900201" cy="118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Rectangle 1040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Department of Work and Pensions">
            <a:extLst>
              <a:ext uri="{FF2B5EF4-FFF2-40B4-BE49-F238E27FC236}">
                <a16:creationId xmlns:a16="http://schemas.microsoft.com/office/drawing/2014/main" id="{1B974995-1799-2EB6-30DD-AA1CE5CC4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37" y="171028"/>
            <a:ext cx="1340428" cy="113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40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0EDE636-55D5-9224-412C-F0682C1A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2DA01F-17AB-4BB2-3207-E633B792E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37537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000" dirty="0"/>
              <a:t>The Merseyside Violence Reduction </a:t>
            </a:r>
            <a:r>
              <a:rPr lang="en-GB" sz="2000" dirty="0">
                <a:cs typeface="Arial" panose="020B0604020202020204" pitchFamily="34" charset="0"/>
              </a:rPr>
              <a:t>Partnership</a:t>
            </a:r>
            <a:r>
              <a:rPr lang="en-GB" sz="2000" dirty="0"/>
              <a:t> was the first VRU in the country to have a DWP staff member seconded to the team.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 This was in recognition of the role that high-quality employment and training opportunities play in reducing offending, re-offending and diverting young people at risk of criminality away from crime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7156209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824A9D-EE0D-D33F-E65D-32D8999A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we have achieved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E9C7EEA-76A9-7894-FE86-308089A683CF}"/>
              </a:ext>
            </a:extLst>
          </p:cNvPr>
          <p:cNvGrpSpPr/>
          <p:nvPr/>
        </p:nvGrpSpPr>
        <p:grpSpPr>
          <a:xfrm>
            <a:off x="434109" y="3262174"/>
            <a:ext cx="3538681" cy="2358531"/>
            <a:chOff x="434109" y="3262174"/>
            <a:chExt cx="3538681" cy="2358531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E28515F-7B82-15CE-437F-ECCC1CDC3E60}"/>
                </a:ext>
              </a:extLst>
            </p:cNvPr>
            <p:cNvSpPr/>
            <p:nvPr/>
          </p:nvSpPr>
          <p:spPr>
            <a:xfrm>
              <a:off x="434109" y="3262174"/>
              <a:ext cx="3184813" cy="202235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03B5693-37E4-198C-5E16-ABD4CB9B48FD}"/>
                </a:ext>
              </a:extLst>
            </p:cNvPr>
            <p:cNvSpPr/>
            <p:nvPr/>
          </p:nvSpPr>
          <p:spPr>
            <a:xfrm>
              <a:off x="787977" y="3598349"/>
              <a:ext cx="3184813" cy="2022356"/>
            </a:xfrm>
            <a:custGeom>
              <a:avLst/>
              <a:gdLst>
                <a:gd name="connsiteX0" fmla="*/ 0 w 3184813"/>
                <a:gd name="connsiteY0" fmla="*/ 202236 h 2022356"/>
                <a:gd name="connsiteX1" fmla="*/ 202236 w 3184813"/>
                <a:gd name="connsiteY1" fmla="*/ 0 h 2022356"/>
                <a:gd name="connsiteX2" fmla="*/ 2982577 w 3184813"/>
                <a:gd name="connsiteY2" fmla="*/ 0 h 2022356"/>
                <a:gd name="connsiteX3" fmla="*/ 3184813 w 3184813"/>
                <a:gd name="connsiteY3" fmla="*/ 202236 h 2022356"/>
                <a:gd name="connsiteX4" fmla="*/ 3184813 w 3184813"/>
                <a:gd name="connsiteY4" fmla="*/ 1820120 h 2022356"/>
                <a:gd name="connsiteX5" fmla="*/ 2982577 w 3184813"/>
                <a:gd name="connsiteY5" fmla="*/ 2022356 h 2022356"/>
                <a:gd name="connsiteX6" fmla="*/ 202236 w 3184813"/>
                <a:gd name="connsiteY6" fmla="*/ 2022356 h 2022356"/>
                <a:gd name="connsiteX7" fmla="*/ 0 w 3184813"/>
                <a:gd name="connsiteY7" fmla="*/ 1820120 h 2022356"/>
                <a:gd name="connsiteX8" fmla="*/ 0 w 3184813"/>
                <a:gd name="connsiteY8" fmla="*/ 202236 h 202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84813" h="2022356">
                  <a:moveTo>
                    <a:pt x="0" y="202236"/>
                  </a:moveTo>
                  <a:cubicBezTo>
                    <a:pt x="0" y="90544"/>
                    <a:pt x="90544" y="0"/>
                    <a:pt x="202236" y="0"/>
                  </a:cubicBezTo>
                  <a:lnTo>
                    <a:pt x="2982577" y="0"/>
                  </a:lnTo>
                  <a:cubicBezTo>
                    <a:pt x="3094269" y="0"/>
                    <a:pt x="3184813" y="90544"/>
                    <a:pt x="3184813" y="202236"/>
                  </a:cubicBezTo>
                  <a:lnTo>
                    <a:pt x="3184813" y="1820120"/>
                  </a:lnTo>
                  <a:cubicBezTo>
                    <a:pt x="3184813" y="1931812"/>
                    <a:pt x="3094269" y="2022356"/>
                    <a:pt x="2982577" y="2022356"/>
                  </a:cubicBezTo>
                  <a:lnTo>
                    <a:pt x="202236" y="2022356"/>
                  </a:lnTo>
                  <a:cubicBezTo>
                    <a:pt x="90544" y="2022356"/>
                    <a:pt x="0" y="1931812"/>
                    <a:pt x="0" y="1820120"/>
                  </a:cubicBezTo>
                  <a:lnTo>
                    <a:pt x="0" y="202236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813" tIns="127813" rIns="127813" bIns="127813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Through our partnership approach we have implemented closer working between the Department for Work and Pensions [DWP] and His Majesty’s Prison &amp; Probation Service [HMPPS]</a:t>
              </a:r>
              <a:endParaRPr lang="en-US" sz="1800" kern="1200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453AEF6-653B-1C1F-D35B-B6C2E5547B14}"/>
              </a:ext>
            </a:extLst>
          </p:cNvPr>
          <p:cNvGrpSpPr/>
          <p:nvPr/>
        </p:nvGrpSpPr>
        <p:grpSpPr>
          <a:xfrm>
            <a:off x="4326658" y="3262174"/>
            <a:ext cx="3538681" cy="2358531"/>
            <a:chOff x="4326658" y="3262174"/>
            <a:chExt cx="3538681" cy="2358531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CD95793C-2CF7-58B2-DD4E-0639EEA8DEA8}"/>
                </a:ext>
              </a:extLst>
            </p:cNvPr>
            <p:cNvSpPr/>
            <p:nvPr/>
          </p:nvSpPr>
          <p:spPr>
            <a:xfrm>
              <a:off x="4326658" y="3262174"/>
              <a:ext cx="3184813" cy="202235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0DD1F23-800F-581D-0E2C-534077A1F752}"/>
                </a:ext>
              </a:extLst>
            </p:cNvPr>
            <p:cNvSpPr/>
            <p:nvPr/>
          </p:nvSpPr>
          <p:spPr>
            <a:xfrm>
              <a:off x="4680526" y="3598349"/>
              <a:ext cx="3184813" cy="2022356"/>
            </a:xfrm>
            <a:custGeom>
              <a:avLst/>
              <a:gdLst>
                <a:gd name="connsiteX0" fmla="*/ 0 w 3184813"/>
                <a:gd name="connsiteY0" fmla="*/ 202236 h 2022356"/>
                <a:gd name="connsiteX1" fmla="*/ 202236 w 3184813"/>
                <a:gd name="connsiteY1" fmla="*/ 0 h 2022356"/>
                <a:gd name="connsiteX2" fmla="*/ 2982577 w 3184813"/>
                <a:gd name="connsiteY2" fmla="*/ 0 h 2022356"/>
                <a:gd name="connsiteX3" fmla="*/ 3184813 w 3184813"/>
                <a:gd name="connsiteY3" fmla="*/ 202236 h 2022356"/>
                <a:gd name="connsiteX4" fmla="*/ 3184813 w 3184813"/>
                <a:gd name="connsiteY4" fmla="*/ 1820120 h 2022356"/>
                <a:gd name="connsiteX5" fmla="*/ 2982577 w 3184813"/>
                <a:gd name="connsiteY5" fmla="*/ 2022356 h 2022356"/>
                <a:gd name="connsiteX6" fmla="*/ 202236 w 3184813"/>
                <a:gd name="connsiteY6" fmla="*/ 2022356 h 2022356"/>
                <a:gd name="connsiteX7" fmla="*/ 0 w 3184813"/>
                <a:gd name="connsiteY7" fmla="*/ 1820120 h 2022356"/>
                <a:gd name="connsiteX8" fmla="*/ 0 w 3184813"/>
                <a:gd name="connsiteY8" fmla="*/ 202236 h 202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84813" h="2022356">
                  <a:moveTo>
                    <a:pt x="0" y="202236"/>
                  </a:moveTo>
                  <a:cubicBezTo>
                    <a:pt x="0" y="90544"/>
                    <a:pt x="90544" y="0"/>
                    <a:pt x="202236" y="0"/>
                  </a:cubicBezTo>
                  <a:lnTo>
                    <a:pt x="2982577" y="0"/>
                  </a:lnTo>
                  <a:cubicBezTo>
                    <a:pt x="3094269" y="0"/>
                    <a:pt x="3184813" y="90544"/>
                    <a:pt x="3184813" y="202236"/>
                  </a:cubicBezTo>
                  <a:lnTo>
                    <a:pt x="3184813" y="1820120"/>
                  </a:lnTo>
                  <a:cubicBezTo>
                    <a:pt x="3184813" y="1931812"/>
                    <a:pt x="3094269" y="2022356"/>
                    <a:pt x="2982577" y="2022356"/>
                  </a:cubicBezTo>
                  <a:lnTo>
                    <a:pt x="202236" y="2022356"/>
                  </a:lnTo>
                  <a:cubicBezTo>
                    <a:pt x="90544" y="2022356"/>
                    <a:pt x="0" y="1931812"/>
                    <a:pt x="0" y="1820120"/>
                  </a:cubicBezTo>
                  <a:lnTo>
                    <a:pt x="0" y="202236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813" tIns="127813" rIns="127813" bIns="127813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DWP staff are now working in five NPPS offices across the Liverpool City Region to maximise ex-offenders and prison leavers access to work, training opportunities and the wider DWP Jobcentre Plus offer</a:t>
              </a:r>
              <a:endParaRPr lang="en-US" sz="1800" kern="1200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002874C-6480-BC12-39D0-05292608BB5F}"/>
              </a:ext>
            </a:extLst>
          </p:cNvPr>
          <p:cNvGrpSpPr/>
          <p:nvPr/>
        </p:nvGrpSpPr>
        <p:grpSpPr>
          <a:xfrm>
            <a:off x="8219208" y="3262174"/>
            <a:ext cx="3538681" cy="2358531"/>
            <a:chOff x="8219208" y="3262174"/>
            <a:chExt cx="3538681" cy="2358531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8B2C8149-FCF5-875F-D573-11F4AC76C505}"/>
                </a:ext>
              </a:extLst>
            </p:cNvPr>
            <p:cNvSpPr/>
            <p:nvPr/>
          </p:nvSpPr>
          <p:spPr>
            <a:xfrm>
              <a:off x="8219208" y="3262174"/>
              <a:ext cx="3184813" cy="202235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4BF5FAD-A29E-D34B-3B74-CD297C896A8F}"/>
                </a:ext>
              </a:extLst>
            </p:cNvPr>
            <p:cNvSpPr/>
            <p:nvPr/>
          </p:nvSpPr>
          <p:spPr>
            <a:xfrm>
              <a:off x="8573076" y="3598349"/>
              <a:ext cx="3184813" cy="2022356"/>
            </a:xfrm>
            <a:custGeom>
              <a:avLst/>
              <a:gdLst>
                <a:gd name="connsiteX0" fmla="*/ 0 w 3184813"/>
                <a:gd name="connsiteY0" fmla="*/ 202236 h 2022356"/>
                <a:gd name="connsiteX1" fmla="*/ 202236 w 3184813"/>
                <a:gd name="connsiteY1" fmla="*/ 0 h 2022356"/>
                <a:gd name="connsiteX2" fmla="*/ 2982577 w 3184813"/>
                <a:gd name="connsiteY2" fmla="*/ 0 h 2022356"/>
                <a:gd name="connsiteX3" fmla="*/ 3184813 w 3184813"/>
                <a:gd name="connsiteY3" fmla="*/ 202236 h 2022356"/>
                <a:gd name="connsiteX4" fmla="*/ 3184813 w 3184813"/>
                <a:gd name="connsiteY4" fmla="*/ 1820120 h 2022356"/>
                <a:gd name="connsiteX5" fmla="*/ 2982577 w 3184813"/>
                <a:gd name="connsiteY5" fmla="*/ 2022356 h 2022356"/>
                <a:gd name="connsiteX6" fmla="*/ 202236 w 3184813"/>
                <a:gd name="connsiteY6" fmla="*/ 2022356 h 2022356"/>
                <a:gd name="connsiteX7" fmla="*/ 0 w 3184813"/>
                <a:gd name="connsiteY7" fmla="*/ 1820120 h 2022356"/>
                <a:gd name="connsiteX8" fmla="*/ 0 w 3184813"/>
                <a:gd name="connsiteY8" fmla="*/ 202236 h 202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84813" h="2022356">
                  <a:moveTo>
                    <a:pt x="0" y="202236"/>
                  </a:moveTo>
                  <a:cubicBezTo>
                    <a:pt x="0" y="90544"/>
                    <a:pt x="90544" y="0"/>
                    <a:pt x="202236" y="0"/>
                  </a:cubicBezTo>
                  <a:lnTo>
                    <a:pt x="2982577" y="0"/>
                  </a:lnTo>
                  <a:cubicBezTo>
                    <a:pt x="3094269" y="0"/>
                    <a:pt x="3184813" y="90544"/>
                    <a:pt x="3184813" y="202236"/>
                  </a:cubicBezTo>
                  <a:lnTo>
                    <a:pt x="3184813" y="1820120"/>
                  </a:lnTo>
                  <a:cubicBezTo>
                    <a:pt x="3184813" y="1931812"/>
                    <a:pt x="3094269" y="2022356"/>
                    <a:pt x="2982577" y="2022356"/>
                  </a:cubicBezTo>
                  <a:lnTo>
                    <a:pt x="202236" y="2022356"/>
                  </a:lnTo>
                  <a:cubicBezTo>
                    <a:pt x="90544" y="2022356"/>
                    <a:pt x="0" y="1931812"/>
                    <a:pt x="0" y="1820120"/>
                  </a:cubicBezTo>
                  <a:lnTo>
                    <a:pt x="0" y="202236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813" tIns="127813" rIns="127813" bIns="127813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DWP staff also work alongside police-led Integrated Offender Management Teams in either HMPPS offices or police stations delivering a similar service to more high-risk offenders</a:t>
              </a:r>
              <a:endParaRPr lang="en-US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69324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47AB0C2-C2F4-1D72-4FD7-525CD90E58B2}"/>
              </a:ext>
            </a:extLst>
          </p:cNvPr>
          <p:cNvGrpSpPr/>
          <p:nvPr/>
        </p:nvGrpSpPr>
        <p:grpSpPr>
          <a:xfrm>
            <a:off x="572655" y="2976518"/>
            <a:ext cx="3512703" cy="2341217"/>
            <a:chOff x="572655" y="2976518"/>
            <a:chExt cx="3512703" cy="2341217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6B1CA57-EC0C-6EED-2500-3A49C5111AF8}"/>
                </a:ext>
              </a:extLst>
            </p:cNvPr>
            <p:cNvSpPr/>
            <p:nvPr/>
          </p:nvSpPr>
          <p:spPr>
            <a:xfrm>
              <a:off x="572655" y="2976518"/>
              <a:ext cx="3161433" cy="200751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55DC54-20F9-B2F0-D05D-D876081C34A0}"/>
                </a:ext>
              </a:extLst>
            </p:cNvPr>
            <p:cNvSpPr/>
            <p:nvPr/>
          </p:nvSpPr>
          <p:spPr>
            <a:xfrm>
              <a:off x="923925" y="3310225"/>
              <a:ext cx="3161433" cy="2007510"/>
            </a:xfrm>
            <a:custGeom>
              <a:avLst/>
              <a:gdLst>
                <a:gd name="connsiteX0" fmla="*/ 0 w 3161433"/>
                <a:gd name="connsiteY0" fmla="*/ 200751 h 2007510"/>
                <a:gd name="connsiteX1" fmla="*/ 200751 w 3161433"/>
                <a:gd name="connsiteY1" fmla="*/ 0 h 2007510"/>
                <a:gd name="connsiteX2" fmla="*/ 2960682 w 3161433"/>
                <a:gd name="connsiteY2" fmla="*/ 0 h 2007510"/>
                <a:gd name="connsiteX3" fmla="*/ 3161433 w 3161433"/>
                <a:gd name="connsiteY3" fmla="*/ 200751 h 2007510"/>
                <a:gd name="connsiteX4" fmla="*/ 3161433 w 3161433"/>
                <a:gd name="connsiteY4" fmla="*/ 1806759 h 2007510"/>
                <a:gd name="connsiteX5" fmla="*/ 2960682 w 3161433"/>
                <a:gd name="connsiteY5" fmla="*/ 2007510 h 2007510"/>
                <a:gd name="connsiteX6" fmla="*/ 200751 w 3161433"/>
                <a:gd name="connsiteY6" fmla="*/ 2007510 h 2007510"/>
                <a:gd name="connsiteX7" fmla="*/ 0 w 3161433"/>
                <a:gd name="connsiteY7" fmla="*/ 1806759 h 2007510"/>
                <a:gd name="connsiteX8" fmla="*/ 0 w 3161433"/>
                <a:gd name="connsiteY8" fmla="*/ 200751 h 2007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61433" h="2007510">
                  <a:moveTo>
                    <a:pt x="0" y="200751"/>
                  </a:moveTo>
                  <a:cubicBezTo>
                    <a:pt x="0" y="89879"/>
                    <a:pt x="89879" y="0"/>
                    <a:pt x="200751" y="0"/>
                  </a:cubicBezTo>
                  <a:lnTo>
                    <a:pt x="2960682" y="0"/>
                  </a:lnTo>
                  <a:cubicBezTo>
                    <a:pt x="3071554" y="0"/>
                    <a:pt x="3161433" y="89879"/>
                    <a:pt x="3161433" y="200751"/>
                  </a:cubicBezTo>
                  <a:lnTo>
                    <a:pt x="3161433" y="1806759"/>
                  </a:lnTo>
                  <a:cubicBezTo>
                    <a:pt x="3161433" y="1917631"/>
                    <a:pt x="3071554" y="2007510"/>
                    <a:pt x="2960682" y="2007510"/>
                  </a:cubicBezTo>
                  <a:lnTo>
                    <a:pt x="200751" y="2007510"/>
                  </a:lnTo>
                  <a:cubicBezTo>
                    <a:pt x="89879" y="2007510"/>
                    <a:pt x="0" y="1917631"/>
                    <a:pt x="0" y="1806759"/>
                  </a:cubicBezTo>
                  <a:lnTo>
                    <a:pt x="0" y="20075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378" tIns="127378" rIns="127378" bIns="127378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/>
                <a:t>We have expanded this delivery model to include the provider of the Merseyside Police-funded Deferred Prosecution Scheme for 18-25-year-olds </a:t>
              </a:r>
              <a:endParaRPr lang="en-US" sz="1800" kern="12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9B63E0-31CD-144F-218B-DEA17D2BA258}"/>
              </a:ext>
            </a:extLst>
          </p:cNvPr>
          <p:cNvGrpSpPr/>
          <p:nvPr/>
        </p:nvGrpSpPr>
        <p:grpSpPr>
          <a:xfrm>
            <a:off x="4436629" y="2976518"/>
            <a:ext cx="3512704" cy="2341217"/>
            <a:chOff x="4436629" y="2976518"/>
            <a:chExt cx="3512704" cy="2341217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2E7EE34F-2B46-A70B-DA78-6D36F5B9AAD5}"/>
                </a:ext>
              </a:extLst>
            </p:cNvPr>
            <p:cNvSpPr/>
            <p:nvPr/>
          </p:nvSpPr>
          <p:spPr>
            <a:xfrm>
              <a:off x="4436629" y="2976518"/>
              <a:ext cx="3161433" cy="200751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5484CA-3D1E-7931-BC5B-7628A041C71D}"/>
                </a:ext>
              </a:extLst>
            </p:cNvPr>
            <p:cNvSpPr/>
            <p:nvPr/>
          </p:nvSpPr>
          <p:spPr>
            <a:xfrm>
              <a:off x="4787900" y="3310225"/>
              <a:ext cx="3161433" cy="2007510"/>
            </a:xfrm>
            <a:custGeom>
              <a:avLst/>
              <a:gdLst>
                <a:gd name="connsiteX0" fmla="*/ 0 w 3161433"/>
                <a:gd name="connsiteY0" fmla="*/ 200751 h 2007510"/>
                <a:gd name="connsiteX1" fmla="*/ 200751 w 3161433"/>
                <a:gd name="connsiteY1" fmla="*/ 0 h 2007510"/>
                <a:gd name="connsiteX2" fmla="*/ 2960682 w 3161433"/>
                <a:gd name="connsiteY2" fmla="*/ 0 h 2007510"/>
                <a:gd name="connsiteX3" fmla="*/ 3161433 w 3161433"/>
                <a:gd name="connsiteY3" fmla="*/ 200751 h 2007510"/>
                <a:gd name="connsiteX4" fmla="*/ 3161433 w 3161433"/>
                <a:gd name="connsiteY4" fmla="*/ 1806759 h 2007510"/>
                <a:gd name="connsiteX5" fmla="*/ 2960682 w 3161433"/>
                <a:gd name="connsiteY5" fmla="*/ 2007510 h 2007510"/>
                <a:gd name="connsiteX6" fmla="*/ 200751 w 3161433"/>
                <a:gd name="connsiteY6" fmla="*/ 2007510 h 2007510"/>
                <a:gd name="connsiteX7" fmla="*/ 0 w 3161433"/>
                <a:gd name="connsiteY7" fmla="*/ 1806759 h 2007510"/>
                <a:gd name="connsiteX8" fmla="*/ 0 w 3161433"/>
                <a:gd name="connsiteY8" fmla="*/ 200751 h 2007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61433" h="2007510">
                  <a:moveTo>
                    <a:pt x="0" y="200751"/>
                  </a:moveTo>
                  <a:cubicBezTo>
                    <a:pt x="0" y="89879"/>
                    <a:pt x="89879" y="0"/>
                    <a:pt x="200751" y="0"/>
                  </a:cubicBezTo>
                  <a:lnTo>
                    <a:pt x="2960682" y="0"/>
                  </a:lnTo>
                  <a:cubicBezTo>
                    <a:pt x="3071554" y="0"/>
                    <a:pt x="3161433" y="89879"/>
                    <a:pt x="3161433" y="200751"/>
                  </a:cubicBezTo>
                  <a:lnTo>
                    <a:pt x="3161433" y="1806759"/>
                  </a:lnTo>
                  <a:cubicBezTo>
                    <a:pt x="3161433" y="1917631"/>
                    <a:pt x="3071554" y="2007510"/>
                    <a:pt x="2960682" y="2007510"/>
                  </a:cubicBezTo>
                  <a:lnTo>
                    <a:pt x="200751" y="2007510"/>
                  </a:lnTo>
                  <a:cubicBezTo>
                    <a:pt x="89879" y="2007510"/>
                    <a:pt x="0" y="1917631"/>
                    <a:pt x="0" y="1806759"/>
                  </a:cubicBezTo>
                  <a:lnTo>
                    <a:pt x="0" y="20075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58" tIns="119758" rIns="119758" bIns="119758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kern="1200" dirty="0"/>
                <a:t>We are also working with the HMPPS Creating Future Opportunities Activity Hub where Disability Employment Advisers provide on-site support to more complex cases such as those with mental or physical health conditions which affect their ability to work   </a:t>
              </a:r>
              <a:endParaRPr lang="en-US" sz="1600" kern="1200" dirty="0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2BF95AA-F5EB-9684-66A0-1A8197DDD1A5}"/>
              </a:ext>
            </a:extLst>
          </p:cNvPr>
          <p:cNvGrpSpPr/>
          <p:nvPr/>
        </p:nvGrpSpPr>
        <p:grpSpPr>
          <a:xfrm>
            <a:off x="8300604" y="2976518"/>
            <a:ext cx="3512704" cy="2341217"/>
            <a:chOff x="8300604" y="2976518"/>
            <a:chExt cx="3512704" cy="2341217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94981DD-243B-2BF4-67DB-924AADCFA7D2}"/>
                </a:ext>
              </a:extLst>
            </p:cNvPr>
            <p:cNvSpPr/>
            <p:nvPr/>
          </p:nvSpPr>
          <p:spPr>
            <a:xfrm>
              <a:off x="8300604" y="2976518"/>
              <a:ext cx="3161433" cy="200751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54B8AD6-F752-EF01-9092-E7758A416F14}"/>
                </a:ext>
              </a:extLst>
            </p:cNvPr>
            <p:cNvSpPr/>
            <p:nvPr/>
          </p:nvSpPr>
          <p:spPr>
            <a:xfrm>
              <a:off x="8651875" y="3310225"/>
              <a:ext cx="3161433" cy="2007510"/>
            </a:xfrm>
            <a:custGeom>
              <a:avLst/>
              <a:gdLst>
                <a:gd name="connsiteX0" fmla="*/ 0 w 3161433"/>
                <a:gd name="connsiteY0" fmla="*/ 200751 h 2007510"/>
                <a:gd name="connsiteX1" fmla="*/ 200751 w 3161433"/>
                <a:gd name="connsiteY1" fmla="*/ 0 h 2007510"/>
                <a:gd name="connsiteX2" fmla="*/ 2960682 w 3161433"/>
                <a:gd name="connsiteY2" fmla="*/ 0 h 2007510"/>
                <a:gd name="connsiteX3" fmla="*/ 3161433 w 3161433"/>
                <a:gd name="connsiteY3" fmla="*/ 200751 h 2007510"/>
                <a:gd name="connsiteX4" fmla="*/ 3161433 w 3161433"/>
                <a:gd name="connsiteY4" fmla="*/ 1806759 h 2007510"/>
                <a:gd name="connsiteX5" fmla="*/ 2960682 w 3161433"/>
                <a:gd name="connsiteY5" fmla="*/ 2007510 h 2007510"/>
                <a:gd name="connsiteX6" fmla="*/ 200751 w 3161433"/>
                <a:gd name="connsiteY6" fmla="*/ 2007510 h 2007510"/>
                <a:gd name="connsiteX7" fmla="*/ 0 w 3161433"/>
                <a:gd name="connsiteY7" fmla="*/ 1806759 h 2007510"/>
                <a:gd name="connsiteX8" fmla="*/ 0 w 3161433"/>
                <a:gd name="connsiteY8" fmla="*/ 200751 h 2007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61433" h="2007510">
                  <a:moveTo>
                    <a:pt x="0" y="200751"/>
                  </a:moveTo>
                  <a:cubicBezTo>
                    <a:pt x="0" y="89879"/>
                    <a:pt x="89879" y="0"/>
                    <a:pt x="200751" y="0"/>
                  </a:cubicBezTo>
                  <a:lnTo>
                    <a:pt x="2960682" y="0"/>
                  </a:lnTo>
                  <a:cubicBezTo>
                    <a:pt x="3071554" y="0"/>
                    <a:pt x="3161433" y="89879"/>
                    <a:pt x="3161433" y="200751"/>
                  </a:cubicBezTo>
                  <a:lnTo>
                    <a:pt x="3161433" y="1806759"/>
                  </a:lnTo>
                  <a:cubicBezTo>
                    <a:pt x="3161433" y="1917631"/>
                    <a:pt x="3071554" y="2007510"/>
                    <a:pt x="2960682" y="2007510"/>
                  </a:cubicBezTo>
                  <a:lnTo>
                    <a:pt x="200751" y="2007510"/>
                  </a:lnTo>
                  <a:cubicBezTo>
                    <a:pt x="89879" y="2007510"/>
                    <a:pt x="0" y="1917631"/>
                    <a:pt x="0" y="1806759"/>
                  </a:cubicBezTo>
                  <a:lnTo>
                    <a:pt x="0" y="20075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2138" tIns="112138" rIns="112138" bIns="11213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We have driven forward improved communication and joint-working between DWP Multi-Agency Public Protection Arrangements [MAPPA] co-ordinators and their counterparts in HMPPS to ensure that those individuals subject to MAPPA supervision are managed safely when accessing job or training opportunities in the City Region</a:t>
              </a: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00394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6508709-5879-8925-307E-8338ECAC8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428" y="402390"/>
            <a:ext cx="6002912" cy="16429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457200"/>
            <a:r>
              <a:rPr lang="en-US" sz="3700" b="1" kern="1200" dirty="0">
                <a:solidFill>
                  <a:schemeClr val="tx1"/>
                </a:solidFill>
                <a:ea typeface="+mj-ea"/>
                <a:cs typeface="+mj-cs"/>
              </a:rPr>
              <a:t>DWP</a:t>
            </a:r>
            <a:r>
              <a:rPr lang="en-US" sz="3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Support for Prisoners and Ex-offenders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535FF94-9589-4A20-105C-6B76529B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7955" y="3045099"/>
            <a:ext cx="3295508" cy="35350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/>
              <a:t>There are DWP Prison Work Coaches in most prisons in England, Scotland &amp; Wales.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They </a:t>
            </a:r>
            <a:r>
              <a:rPr lang="en-US" sz="2000" dirty="0"/>
              <a:t>work with prisoners on arrival, during their sentence and before they </a:t>
            </a:r>
            <a:r>
              <a:rPr lang="en-US" sz="2000"/>
              <a:t>are released </a:t>
            </a:r>
            <a:endParaRPr lang="en-US" sz="2000" dirty="0"/>
          </a:p>
          <a:p>
            <a:pPr marL="0"/>
            <a:endParaRPr lang="en-US" sz="2000" dirty="0"/>
          </a:p>
          <a:p>
            <a:pPr marL="0"/>
            <a:endParaRPr lang="en-US" sz="20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6348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E4DECF-4DB0-1EF2-35C8-DA5127817822}"/>
              </a:ext>
            </a:extLst>
          </p:cNvPr>
          <p:cNvSpPr txBox="1"/>
          <p:nvPr/>
        </p:nvSpPr>
        <p:spPr bwMode="auto">
          <a:xfrm>
            <a:off x="466722" y="586855"/>
            <a:ext cx="3201366" cy="3387497"/>
          </a:xfrm>
          <a:prstGeom prst="rect">
            <a:avLst/>
          </a:prstGeom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lvl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Through</a:t>
            </a:r>
            <a:r>
              <a:rPr lang="en-US" sz="4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Gate Support </a:t>
            </a:r>
          </a:p>
          <a:p>
            <a:pPr lvl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32EF90-627A-8B7D-D238-834E93FC76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3348" y="776045"/>
            <a:ext cx="3025303" cy="579101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-US" sz="2000" dirty="0"/>
              <a:t>PWCs are located in NPPS  offices across the City Region where they: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Offer tailored support to help prison leavers and ex-offenders move closer to the </a:t>
            </a:r>
            <a:r>
              <a:rPr lang="en-US" sz="2000" dirty="0" err="1"/>
              <a:t>labour</a:t>
            </a:r>
            <a:r>
              <a:rPr lang="en-US" sz="2000" dirty="0"/>
              <a:t> market</a:t>
            </a:r>
          </a:p>
          <a:p>
            <a:r>
              <a:rPr lang="en-US" sz="2000" dirty="0"/>
              <a:t>Advertise upcoming job and training opportunities, check eligibility and refer where appropriate</a:t>
            </a:r>
          </a:p>
          <a:p>
            <a:r>
              <a:rPr lang="en-US" sz="2000" dirty="0"/>
              <a:t>Signpost to non-DWP support e.g. CFO Activity Hubs 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B86A9E-7015-1F93-F6BF-06F4A825A9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237" r="8046"/>
          <a:stretch/>
        </p:blipFill>
        <p:spPr>
          <a:xfrm>
            <a:off x="8109502" y="10"/>
            <a:ext cx="4082498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51053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41388C7-ED50-B939-3CBD-AA5D2747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025" y="5813785"/>
            <a:ext cx="9895951" cy="1033669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</a:rPr>
              <a:t>Connect with the wider DWP offer</a:t>
            </a:r>
            <a:br>
              <a:rPr lang="en-GB" sz="4000" b="1" dirty="0">
                <a:solidFill>
                  <a:srgbClr val="FFFFFF"/>
                </a:solidFill>
                <a:latin typeface="+mj-lt"/>
                <a:ea typeface="Times New Roman" panose="02020603050405020304" pitchFamily="18" charset="0"/>
              </a:rPr>
            </a:br>
            <a:endParaRPr lang="en-GB" sz="4000" dirty="0">
              <a:solidFill>
                <a:srgbClr val="FFFFFF"/>
              </a:solidFill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83328D0F-2206-F665-AA51-E7D23406CFAB}"/>
              </a:ext>
            </a:extLst>
          </p:cNvPr>
          <p:cNvSpPr/>
          <p:nvPr/>
        </p:nvSpPr>
        <p:spPr>
          <a:xfrm>
            <a:off x="5610321" y="2730836"/>
            <a:ext cx="971357" cy="485678"/>
          </a:xfrm>
          <a:custGeom>
            <a:avLst/>
            <a:gdLst>
              <a:gd name="connsiteX0" fmla="*/ 971357 w 971357"/>
              <a:gd name="connsiteY0" fmla="*/ 242839 h 485678"/>
              <a:gd name="connsiteX1" fmla="*/ 922790 w 971357"/>
              <a:gd name="connsiteY1" fmla="*/ 145704 h 485678"/>
              <a:gd name="connsiteX2" fmla="*/ 686021 w 971357"/>
              <a:gd name="connsiteY2" fmla="*/ 30355 h 485678"/>
              <a:gd name="connsiteX3" fmla="*/ 485679 w 971357"/>
              <a:gd name="connsiteY3" fmla="*/ 0 h 485678"/>
              <a:gd name="connsiteX4" fmla="*/ 285336 w 971357"/>
              <a:gd name="connsiteY4" fmla="*/ 30355 h 485678"/>
              <a:gd name="connsiteX5" fmla="*/ 48568 w 971357"/>
              <a:gd name="connsiteY5" fmla="*/ 145704 h 485678"/>
              <a:gd name="connsiteX6" fmla="*/ 0 w 971357"/>
              <a:gd name="connsiteY6" fmla="*/ 242839 h 485678"/>
              <a:gd name="connsiteX7" fmla="*/ 0 w 971357"/>
              <a:gd name="connsiteY7" fmla="*/ 485679 h 485678"/>
              <a:gd name="connsiteX8" fmla="*/ 971357 w 971357"/>
              <a:gd name="connsiteY8" fmla="*/ 485679 h 485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1357" h="485678">
                <a:moveTo>
                  <a:pt x="971357" y="242839"/>
                </a:moveTo>
                <a:cubicBezTo>
                  <a:pt x="970565" y="204814"/>
                  <a:pt x="952735" y="169154"/>
                  <a:pt x="922790" y="145704"/>
                </a:cubicBezTo>
                <a:cubicBezTo>
                  <a:pt x="856009" y="91065"/>
                  <a:pt x="771015" y="54639"/>
                  <a:pt x="686021" y="30355"/>
                </a:cubicBezTo>
                <a:cubicBezTo>
                  <a:pt x="621087" y="10477"/>
                  <a:pt x="553586" y="250"/>
                  <a:pt x="485679" y="0"/>
                </a:cubicBezTo>
                <a:cubicBezTo>
                  <a:pt x="417846" y="1170"/>
                  <a:pt x="350472" y="11379"/>
                  <a:pt x="285336" y="30355"/>
                </a:cubicBezTo>
                <a:cubicBezTo>
                  <a:pt x="200453" y="55125"/>
                  <a:pt x="120392" y="94129"/>
                  <a:pt x="48568" y="145704"/>
                </a:cubicBezTo>
                <a:cubicBezTo>
                  <a:pt x="18623" y="169154"/>
                  <a:pt x="792" y="204814"/>
                  <a:pt x="0" y="242839"/>
                </a:cubicBezTo>
                <a:lnTo>
                  <a:pt x="0" y="485679"/>
                </a:lnTo>
                <a:lnTo>
                  <a:pt x="971357" y="48567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1508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86DE4B83-8946-58B1-AD4E-03F36549F17B}"/>
              </a:ext>
            </a:extLst>
          </p:cNvPr>
          <p:cNvSpPr/>
          <p:nvPr/>
        </p:nvSpPr>
        <p:spPr>
          <a:xfrm>
            <a:off x="5825153" y="2138782"/>
            <a:ext cx="519530" cy="273327"/>
          </a:xfrm>
          <a:custGeom>
            <a:avLst/>
            <a:gdLst>
              <a:gd name="connsiteX0" fmla="*/ 225314 w 519530"/>
              <a:gd name="connsiteY0" fmla="*/ 224001 h 273327"/>
              <a:gd name="connsiteX1" fmla="*/ 361911 w 519530"/>
              <a:gd name="connsiteY1" fmla="*/ 125803 h 273327"/>
              <a:gd name="connsiteX2" fmla="*/ 361911 w 519530"/>
              <a:gd name="connsiteY2" fmla="*/ 125803 h 273327"/>
              <a:gd name="connsiteX3" fmla="*/ 403801 w 519530"/>
              <a:gd name="connsiteY3" fmla="*/ 142650 h 273327"/>
              <a:gd name="connsiteX4" fmla="*/ 476349 w 519530"/>
              <a:gd name="connsiteY4" fmla="*/ 219599 h 273327"/>
              <a:gd name="connsiteX5" fmla="*/ 512016 w 519530"/>
              <a:gd name="connsiteY5" fmla="*/ 271203 h 273327"/>
              <a:gd name="connsiteX6" fmla="*/ 512016 w 519530"/>
              <a:gd name="connsiteY6" fmla="*/ 271203 h 273327"/>
              <a:gd name="connsiteX7" fmla="*/ 513686 w 519530"/>
              <a:gd name="connsiteY7" fmla="*/ 273328 h 273327"/>
              <a:gd name="connsiteX8" fmla="*/ 513686 w 519530"/>
              <a:gd name="connsiteY8" fmla="*/ 273328 h 273327"/>
              <a:gd name="connsiteX9" fmla="*/ 515659 w 519530"/>
              <a:gd name="connsiteY9" fmla="*/ 177254 h 273327"/>
              <a:gd name="connsiteX10" fmla="*/ 468153 w 519530"/>
              <a:gd name="connsiteY10" fmla="*/ 79815 h 273327"/>
              <a:gd name="connsiteX11" fmla="*/ 388472 w 519530"/>
              <a:gd name="connsiteY11" fmla="*/ 53255 h 273327"/>
              <a:gd name="connsiteX12" fmla="*/ 251571 w 519530"/>
              <a:gd name="connsiteY12" fmla="*/ 133 h 273327"/>
              <a:gd name="connsiteX13" fmla="*/ 57603 w 519530"/>
              <a:gd name="connsiteY13" fmla="*/ 83458 h 273327"/>
              <a:gd name="connsiteX14" fmla="*/ 10249 w 519530"/>
              <a:gd name="connsiteY14" fmla="*/ 215046 h 273327"/>
              <a:gd name="connsiteX15" fmla="*/ 4634 w 519530"/>
              <a:gd name="connsiteY15" fmla="*/ 259516 h 273327"/>
              <a:gd name="connsiteX16" fmla="*/ 29980 w 519530"/>
              <a:gd name="connsiteY16" fmla="*/ 259516 h 273327"/>
              <a:gd name="connsiteX17" fmla="*/ 29980 w 519530"/>
              <a:gd name="connsiteY17" fmla="*/ 259516 h 273327"/>
              <a:gd name="connsiteX18" fmla="*/ 225314 w 519530"/>
              <a:gd name="connsiteY18" fmla="*/ 224001 h 273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19530" h="273327">
                <a:moveTo>
                  <a:pt x="225314" y="224001"/>
                </a:moveTo>
                <a:cubicBezTo>
                  <a:pt x="264775" y="200779"/>
                  <a:pt x="361911" y="125803"/>
                  <a:pt x="361911" y="125803"/>
                </a:cubicBezTo>
                <a:lnTo>
                  <a:pt x="361911" y="125803"/>
                </a:lnTo>
                <a:cubicBezTo>
                  <a:pt x="377239" y="127131"/>
                  <a:pt x="391823" y="132995"/>
                  <a:pt x="403801" y="142650"/>
                </a:cubicBezTo>
                <a:cubicBezTo>
                  <a:pt x="432949" y="163117"/>
                  <a:pt x="457632" y="189298"/>
                  <a:pt x="476349" y="219599"/>
                </a:cubicBezTo>
                <a:cubicBezTo>
                  <a:pt x="493196" y="244794"/>
                  <a:pt x="507615" y="265132"/>
                  <a:pt x="512016" y="271203"/>
                </a:cubicBezTo>
                <a:lnTo>
                  <a:pt x="512016" y="271203"/>
                </a:lnTo>
                <a:lnTo>
                  <a:pt x="513686" y="273328"/>
                </a:lnTo>
                <a:lnTo>
                  <a:pt x="513686" y="273328"/>
                </a:lnTo>
                <a:cubicBezTo>
                  <a:pt x="521274" y="258150"/>
                  <a:pt x="520971" y="215805"/>
                  <a:pt x="515659" y="177254"/>
                </a:cubicBezTo>
                <a:cubicBezTo>
                  <a:pt x="508222" y="124133"/>
                  <a:pt x="502151" y="108349"/>
                  <a:pt x="468153" y="79815"/>
                </a:cubicBezTo>
                <a:cubicBezTo>
                  <a:pt x="446491" y="60183"/>
                  <a:pt x="417581" y="50545"/>
                  <a:pt x="388472" y="53255"/>
                </a:cubicBezTo>
                <a:cubicBezTo>
                  <a:pt x="348977" y="22607"/>
                  <a:pt x="301400" y="4146"/>
                  <a:pt x="251571" y="133"/>
                </a:cubicBezTo>
                <a:cubicBezTo>
                  <a:pt x="175684" y="-2599"/>
                  <a:pt x="92815" y="37015"/>
                  <a:pt x="57603" y="83458"/>
                </a:cubicBezTo>
                <a:cubicBezTo>
                  <a:pt x="4330" y="153274"/>
                  <a:pt x="10249" y="198806"/>
                  <a:pt x="10249" y="215046"/>
                </a:cubicBezTo>
                <a:cubicBezTo>
                  <a:pt x="10249" y="231286"/>
                  <a:pt x="-8419" y="259516"/>
                  <a:pt x="4634" y="259516"/>
                </a:cubicBezTo>
                <a:cubicBezTo>
                  <a:pt x="13133" y="259516"/>
                  <a:pt x="21481" y="259516"/>
                  <a:pt x="29980" y="259516"/>
                </a:cubicBezTo>
                <a:lnTo>
                  <a:pt x="29980" y="259516"/>
                </a:lnTo>
                <a:cubicBezTo>
                  <a:pt x="78093" y="258150"/>
                  <a:pt x="176291" y="252838"/>
                  <a:pt x="225314" y="22400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508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315E24AF-6BA5-1EC5-4B74-C71B64308B8F}"/>
              </a:ext>
            </a:extLst>
          </p:cNvPr>
          <p:cNvSpPr/>
          <p:nvPr/>
        </p:nvSpPr>
        <p:spPr>
          <a:xfrm>
            <a:off x="5853312" y="2296761"/>
            <a:ext cx="483250" cy="371567"/>
          </a:xfrm>
          <a:custGeom>
            <a:avLst/>
            <a:gdLst>
              <a:gd name="connsiteX0" fmla="*/ 461547 w 483250"/>
              <a:gd name="connsiteY0" fmla="*/ 133106 h 371567"/>
              <a:gd name="connsiteX1" fmla="*/ 423755 w 483250"/>
              <a:gd name="connsiteY1" fmla="*/ 78619 h 371567"/>
              <a:gd name="connsiteX2" fmla="*/ 358643 w 483250"/>
              <a:gd name="connsiteY2" fmla="*/ 9106 h 371567"/>
              <a:gd name="connsiteX3" fmla="*/ 342100 w 483250"/>
              <a:gd name="connsiteY3" fmla="*/ 0 h 371567"/>
              <a:gd name="connsiteX4" fmla="*/ 212484 w 483250"/>
              <a:gd name="connsiteY4" fmla="*/ 91975 h 371567"/>
              <a:gd name="connsiteX5" fmla="*/ 0 w 483250"/>
              <a:gd name="connsiteY5" fmla="*/ 131740 h 371567"/>
              <a:gd name="connsiteX6" fmla="*/ 245832 w 483250"/>
              <a:gd name="connsiteY6" fmla="*/ 371549 h 371567"/>
              <a:gd name="connsiteX7" fmla="*/ 483250 w 483250"/>
              <a:gd name="connsiteY7" fmla="*/ 162854 h 371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250" h="371567">
                <a:moveTo>
                  <a:pt x="461547" y="133106"/>
                </a:moveTo>
                <a:cubicBezTo>
                  <a:pt x="460788" y="132044"/>
                  <a:pt x="444092" y="108822"/>
                  <a:pt x="423755" y="78619"/>
                </a:cubicBezTo>
                <a:cubicBezTo>
                  <a:pt x="407052" y="51225"/>
                  <a:pt x="384888" y="27562"/>
                  <a:pt x="358643" y="9106"/>
                </a:cubicBezTo>
                <a:cubicBezTo>
                  <a:pt x="353535" y="5386"/>
                  <a:pt x="347977" y="2327"/>
                  <a:pt x="342100" y="0"/>
                </a:cubicBezTo>
                <a:cubicBezTo>
                  <a:pt x="315084" y="20490"/>
                  <a:pt x="245571" y="72700"/>
                  <a:pt x="212484" y="91975"/>
                </a:cubicBezTo>
                <a:cubicBezTo>
                  <a:pt x="159970" y="122330"/>
                  <a:pt x="64201" y="130374"/>
                  <a:pt x="0" y="131740"/>
                </a:cubicBezTo>
                <a:cubicBezTo>
                  <a:pt x="1663" y="265847"/>
                  <a:pt x="111726" y="373212"/>
                  <a:pt x="245832" y="371549"/>
                </a:cubicBezTo>
                <a:cubicBezTo>
                  <a:pt x="365613" y="370064"/>
                  <a:pt x="466417" y="281455"/>
                  <a:pt x="483250" y="162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5081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5B411E7-3D4F-B706-A094-E055C021C11D}"/>
              </a:ext>
            </a:extLst>
          </p:cNvPr>
          <p:cNvGrpSpPr/>
          <p:nvPr/>
        </p:nvGrpSpPr>
        <p:grpSpPr>
          <a:xfrm>
            <a:off x="1670659" y="314078"/>
            <a:ext cx="8850682" cy="4747348"/>
            <a:chOff x="1670659" y="314078"/>
            <a:chExt cx="8850682" cy="4747348"/>
          </a:xfrm>
        </p:grpSpPr>
        <p:graphicFrame>
          <p:nvGraphicFramePr>
            <p:cNvPr id="21" name="Diagram 20">
              <a:extLst>
                <a:ext uri="{FF2B5EF4-FFF2-40B4-BE49-F238E27FC236}">
                  <a16:creationId xmlns:a16="http://schemas.microsoft.com/office/drawing/2014/main" id="{9AB730BC-C452-4615-33EC-7266E7176B7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820541915"/>
                </p:ext>
              </p:extLst>
            </p:nvPr>
          </p:nvGraphicFramePr>
          <p:xfrm>
            <a:off x="1670659" y="314078"/>
            <a:ext cx="8850682" cy="47473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1" name="Graphic 69" descr="Arrow Right with solid fill">
              <a:extLst>
                <a:ext uri="{FF2B5EF4-FFF2-40B4-BE49-F238E27FC236}">
                  <a16:creationId xmlns:a16="http://schemas.microsoft.com/office/drawing/2014/main" id="{9AECCA07-3D89-42EE-74F0-E67F12D76E3F}"/>
                </a:ext>
              </a:extLst>
            </p:cNvPr>
            <p:cNvSpPr/>
            <p:nvPr/>
          </p:nvSpPr>
          <p:spPr>
            <a:xfrm rot="16200000">
              <a:off x="5824548" y="1422779"/>
              <a:ext cx="577702" cy="323410"/>
            </a:xfrm>
            <a:custGeom>
              <a:avLst/>
              <a:gdLst>
                <a:gd name="connsiteX0" fmla="*/ 19705 w 577702"/>
                <a:gd name="connsiteY0" fmla="*/ 190395 h 323410"/>
                <a:gd name="connsiteX1" fmla="*/ 510739 w 577702"/>
                <a:gd name="connsiteY1" fmla="*/ 190395 h 323410"/>
                <a:gd name="connsiteX2" fmla="*/ 452315 w 577702"/>
                <a:gd name="connsiteY2" fmla="*/ 275120 h 323410"/>
                <a:gd name="connsiteX3" fmla="*/ 452315 w 577702"/>
                <a:gd name="connsiteY3" fmla="*/ 315125 h 323410"/>
                <a:gd name="connsiteX4" fmla="*/ 479901 w 577702"/>
                <a:gd name="connsiteY4" fmla="*/ 315125 h 323410"/>
                <a:gd name="connsiteX5" fmla="*/ 571791 w 577702"/>
                <a:gd name="connsiteY5" fmla="*/ 181832 h 323410"/>
                <a:gd name="connsiteX6" fmla="*/ 572447 w 577702"/>
                <a:gd name="connsiteY6" fmla="*/ 142780 h 323410"/>
                <a:gd name="connsiteX7" fmla="*/ 571791 w 577702"/>
                <a:gd name="connsiteY7" fmla="*/ 141827 h 323410"/>
                <a:gd name="connsiteX8" fmla="*/ 479881 w 577702"/>
                <a:gd name="connsiteY8" fmla="*/ 8573 h 323410"/>
                <a:gd name="connsiteX9" fmla="*/ 452952 w 577702"/>
                <a:gd name="connsiteY9" fmla="*/ 7620 h 323410"/>
                <a:gd name="connsiteX10" fmla="*/ 452295 w 577702"/>
                <a:gd name="connsiteY10" fmla="*/ 8573 h 323410"/>
                <a:gd name="connsiteX11" fmla="*/ 451638 w 577702"/>
                <a:gd name="connsiteY11" fmla="*/ 47625 h 323410"/>
                <a:gd name="connsiteX12" fmla="*/ 452295 w 577702"/>
                <a:gd name="connsiteY12" fmla="*/ 48578 h 323410"/>
                <a:gd name="connsiteX13" fmla="*/ 510719 w 577702"/>
                <a:gd name="connsiteY13" fmla="*/ 133350 h 323410"/>
                <a:gd name="connsiteX14" fmla="*/ 19705 w 577702"/>
                <a:gd name="connsiteY14" fmla="*/ 133350 h 323410"/>
                <a:gd name="connsiteX15" fmla="*/ 0 w 577702"/>
                <a:gd name="connsiteY15" fmla="*/ 161925 h 323410"/>
                <a:gd name="connsiteX16" fmla="*/ 19705 w 577702"/>
                <a:gd name="connsiteY16" fmla="*/ 190500 h 323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77702" h="323410">
                  <a:moveTo>
                    <a:pt x="19705" y="190395"/>
                  </a:moveTo>
                  <a:lnTo>
                    <a:pt x="510739" y="190395"/>
                  </a:lnTo>
                  <a:lnTo>
                    <a:pt x="452315" y="275120"/>
                  </a:lnTo>
                  <a:cubicBezTo>
                    <a:pt x="444697" y="286167"/>
                    <a:pt x="444697" y="304078"/>
                    <a:pt x="452315" y="315125"/>
                  </a:cubicBezTo>
                  <a:cubicBezTo>
                    <a:pt x="459932" y="326172"/>
                    <a:pt x="472283" y="326172"/>
                    <a:pt x="479901" y="315125"/>
                  </a:cubicBezTo>
                  <a:lnTo>
                    <a:pt x="571791" y="181832"/>
                  </a:lnTo>
                  <a:cubicBezTo>
                    <a:pt x="579408" y="171311"/>
                    <a:pt x="579703" y="153827"/>
                    <a:pt x="572447" y="142780"/>
                  </a:cubicBezTo>
                  <a:cubicBezTo>
                    <a:pt x="572234" y="142455"/>
                    <a:pt x="572015" y="142137"/>
                    <a:pt x="571791" y="141827"/>
                  </a:cubicBezTo>
                  <a:lnTo>
                    <a:pt x="479881" y="8573"/>
                  </a:lnTo>
                  <a:cubicBezTo>
                    <a:pt x="472626" y="-2474"/>
                    <a:pt x="460569" y="-2901"/>
                    <a:pt x="452952" y="7620"/>
                  </a:cubicBezTo>
                  <a:cubicBezTo>
                    <a:pt x="452728" y="7930"/>
                    <a:pt x="452508" y="8248"/>
                    <a:pt x="452295" y="8573"/>
                  </a:cubicBezTo>
                  <a:cubicBezTo>
                    <a:pt x="444677" y="19094"/>
                    <a:pt x="444383" y="36578"/>
                    <a:pt x="451638" y="47625"/>
                  </a:cubicBezTo>
                  <a:cubicBezTo>
                    <a:pt x="451852" y="47950"/>
                    <a:pt x="452071" y="48268"/>
                    <a:pt x="452295" y="48578"/>
                  </a:cubicBezTo>
                  <a:lnTo>
                    <a:pt x="510719" y="133350"/>
                  </a:lnTo>
                  <a:lnTo>
                    <a:pt x="19705" y="133350"/>
                  </a:lnTo>
                  <a:cubicBezTo>
                    <a:pt x="8822" y="133350"/>
                    <a:pt x="0" y="146143"/>
                    <a:pt x="0" y="161925"/>
                  </a:cubicBezTo>
                  <a:cubicBezTo>
                    <a:pt x="0" y="177707"/>
                    <a:pt x="8822" y="190500"/>
                    <a:pt x="19705" y="190500"/>
                  </a:cubicBezTo>
                  <a:close/>
                </a:path>
              </a:pathLst>
            </a:custGeom>
            <a:solidFill>
              <a:srgbClr val="00B050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2" name="Graphic 70" descr="Arrow Right with solid fill">
              <a:extLst>
                <a:ext uri="{FF2B5EF4-FFF2-40B4-BE49-F238E27FC236}">
                  <a16:creationId xmlns:a16="http://schemas.microsoft.com/office/drawing/2014/main" id="{1CF53948-DE63-73A5-3B2E-9E42B4FA0941}"/>
                </a:ext>
              </a:extLst>
            </p:cNvPr>
            <p:cNvSpPr/>
            <p:nvPr/>
          </p:nvSpPr>
          <p:spPr>
            <a:xfrm rot="1144438">
              <a:off x="7197958" y="3267436"/>
              <a:ext cx="837762" cy="323410"/>
            </a:xfrm>
            <a:custGeom>
              <a:avLst/>
              <a:gdLst>
                <a:gd name="connsiteX0" fmla="*/ 28575 w 837762"/>
                <a:gd name="connsiteY0" fmla="*/ 190395 h 323410"/>
                <a:gd name="connsiteX1" fmla="*/ 740655 w 837762"/>
                <a:gd name="connsiteY1" fmla="*/ 190395 h 323410"/>
                <a:gd name="connsiteX2" fmla="*/ 655930 w 837762"/>
                <a:gd name="connsiteY2" fmla="*/ 275120 h 323410"/>
                <a:gd name="connsiteX3" fmla="*/ 655930 w 837762"/>
                <a:gd name="connsiteY3" fmla="*/ 315125 h 323410"/>
                <a:gd name="connsiteX4" fmla="*/ 695935 w 837762"/>
                <a:gd name="connsiteY4" fmla="*/ 315125 h 323410"/>
                <a:gd name="connsiteX5" fmla="*/ 829189 w 837762"/>
                <a:gd name="connsiteY5" fmla="*/ 181832 h 323410"/>
                <a:gd name="connsiteX6" fmla="*/ 830142 w 837762"/>
                <a:gd name="connsiteY6" fmla="*/ 142780 h 323410"/>
                <a:gd name="connsiteX7" fmla="*/ 829189 w 837762"/>
                <a:gd name="connsiteY7" fmla="*/ 141827 h 323410"/>
                <a:gd name="connsiteX8" fmla="*/ 695906 w 837762"/>
                <a:gd name="connsiteY8" fmla="*/ 8573 h 323410"/>
                <a:gd name="connsiteX9" fmla="*/ 656854 w 837762"/>
                <a:gd name="connsiteY9" fmla="*/ 7620 h 323410"/>
                <a:gd name="connsiteX10" fmla="*/ 655901 w 837762"/>
                <a:gd name="connsiteY10" fmla="*/ 8573 h 323410"/>
                <a:gd name="connsiteX11" fmla="*/ 654949 w 837762"/>
                <a:gd name="connsiteY11" fmla="*/ 47625 h 323410"/>
                <a:gd name="connsiteX12" fmla="*/ 655901 w 837762"/>
                <a:gd name="connsiteY12" fmla="*/ 48578 h 323410"/>
                <a:gd name="connsiteX13" fmla="*/ 740626 w 837762"/>
                <a:gd name="connsiteY13" fmla="*/ 133350 h 323410"/>
                <a:gd name="connsiteX14" fmla="*/ 28575 w 837762"/>
                <a:gd name="connsiteY14" fmla="*/ 133350 h 323410"/>
                <a:gd name="connsiteX15" fmla="*/ 0 w 837762"/>
                <a:gd name="connsiteY15" fmla="*/ 161925 h 323410"/>
                <a:gd name="connsiteX16" fmla="*/ 28575 w 837762"/>
                <a:gd name="connsiteY16" fmla="*/ 190500 h 323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7762" h="323410">
                  <a:moveTo>
                    <a:pt x="28575" y="190395"/>
                  </a:moveTo>
                  <a:lnTo>
                    <a:pt x="740655" y="190395"/>
                  </a:lnTo>
                  <a:lnTo>
                    <a:pt x="655930" y="275120"/>
                  </a:lnTo>
                  <a:cubicBezTo>
                    <a:pt x="644883" y="286167"/>
                    <a:pt x="644883" y="304078"/>
                    <a:pt x="655930" y="315125"/>
                  </a:cubicBezTo>
                  <a:cubicBezTo>
                    <a:pt x="666977" y="326172"/>
                    <a:pt x="684888" y="326172"/>
                    <a:pt x="695935" y="315125"/>
                  </a:cubicBezTo>
                  <a:lnTo>
                    <a:pt x="829189" y="181832"/>
                  </a:lnTo>
                  <a:cubicBezTo>
                    <a:pt x="840236" y="171311"/>
                    <a:pt x="840663" y="153827"/>
                    <a:pt x="830142" y="142780"/>
                  </a:cubicBezTo>
                  <a:cubicBezTo>
                    <a:pt x="829832" y="142455"/>
                    <a:pt x="829514" y="142137"/>
                    <a:pt x="829189" y="141827"/>
                  </a:cubicBezTo>
                  <a:lnTo>
                    <a:pt x="695906" y="8573"/>
                  </a:lnTo>
                  <a:cubicBezTo>
                    <a:pt x="685385" y="-2474"/>
                    <a:pt x="667901" y="-2901"/>
                    <a:pt x="656854" y="7620"/>
                  </a:cubicBezTo>
                  <a:cubicBezTo>
                    <a:pt x="656529" y="7930"/>
                    <a:pt x="656211" y="8248"/>
                    <a:pt x="655901" y="8573"/>
                  </a:cubicBezTo>
                  <a:cubicBezTo>
                    <a:pt x="644854" y="19094"/>
                    <a:pt x="644427" y="36578"/>
                    <a:pt x="654949" y="47625"/>
                  </a:cubicBezTo>
                  <a:cubicBezTo>
                    <a:pt x="655258" y="47950"/>
                    <a:pt x="655576" y="48268"/>
                    <a:pt x="655901" y="48578"/>
                  </a:cubicBezTo>
                  <a:lnTo>
                    <a:pt x="740626" y="133350"/>
                  </a:lnTo>
                  <a:lnTo>
                    <a:pt x="28575" y="133350"/>
                  </a:lnTo>
                  <a:cubicBezTo>
                    <a:pt x="12794" y="133350"/>
                    <a:pt x="0" y="146143"/>
                    <a:pt x="0" y="161925"/>
                  </a:cubicBezTo>
                  <a:cubicBezTo>
                    <a:pt x="0" y="177707"/>
                    <a:pt x="12794" y="190500"/>
                    <a:pt x="28575" y="190500"/>
                  </a:cubicBezTo>
                  <a:close/>
                </a:path>
              </a:pathLst>
            </a:custGeom>
            <a:solidFill>
              <a:srgbClr val="00B05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3" name="Graphic 71" descr="Arrow Right with solid fill">
              <a:extLst>
                <a:ext uri="{FF2B5EF4-FFF2-40B4-BE49-F238E27FC236}">
                  <a16:creationId xmlns:a16="http://schemas.microsoft.com/office/drawing/2014/main" id="{5EE7F3AE-85A2-38BD-FC27-97EBFE3E6C0C}"/>
                </a:ext>
              </a:extLst>
            </p:cNvPr>
            <p:cNvSpPr/>
            <p:nvPr/>
          </p:nvSpPr>
          <p:spPr>
            <a:xfrm rot="12370011">
              <a:off x="4174874" y="1793888"/>
              <a:ext cx="837762" cy="323410"/>
            </a:xfrm>
            <a:custGeom>
              <a:avLst/>
              <a:gdLst>
                <a:gd name="connsiteX0" fmla="*/ 28575 w 837762"/>
                <a:gd name="connsiteY0" fmla="*/ 190395 h 323410"/>
                <a:gd name="connsiteX1" fmla="*/ 740655 w 837762"/>
                <a:gd name="connsiteY1" fmla="*/ 190395 h 323410"/>
                <a:gd name="connsiteX2" fmla="*/ 655930 w 837762"/>
                <a:gd name="connsiteY2" fmla="*/ 275120 h 323410"/>
                <a:gd name="connsiteX3" fmla="*/ 655930 w 837762"/>
                <a:gd name="connsiteY3" fmla="*/ 315125 h 323410"/>
                <a:gd name="connsiteX4" fmla="*/ 695935 w 837762"/>
                <a:gd name="connsiteY4" fmla="*/ 315125 h 323410"/>
                <a:gd name="connsiteX5" fmla="*/ 829189 w 837762"/>
                <a:gd name="connsiteY5" fmla="*/ 181832 h 323410"/>
                <a:gd name="connsiteX6" fmla="*/ 830142 w 837762"/>
                <a:gd name="connsiteY6" fmla="*/ 142780 h 323410"/>
                <a:gd name="connsiteX7" fmla="*/ 829189 w 837762"/>
                <a:gd name="connsiteY7" fmla="*/ 141827 h 323410"/>
                <a:gd name="connsiteX8" fmla="*/ 695906 w 837762"/>
                <a:gd name="connsiteY8" fmla="*/ 8573 h 323410"/>
                <a:gd name="connsiteX9" fmla="*/ 656854 w 837762"/>
                <a:gd name="connsiteY9" fmla="*/ 7620 h 323410"/>
                <a:gd name="connsiteX10" fmla="*/ 655901 w 837762"/>
                <a:gd name="connsiteY10" fmla="*/ 8573 h 323410"/>
                <a:gd name="connsiteX11" fmla="*/ 654949 w 837762"/>
                <a:gd name="connsiteY11" fmla="*/ 47625 h 323410"/>
                <a:gd name="connsiteX12" fmla="*/ 655901 w 837762"/>
                <a:gd name="connsiteY12" fmla="*/ 48578 h 323410"/>
                <a:gd name="connsiteX13" fmla="*/ 740626 w 837762"/>
                <a:gd name="connsiteY13" fmla="*/ 133350 h 323410"/>
                <a:gd name="connsiteX14" fmla="*/ 28575 w 837762"/>
                <a:gd name="connsiteY14" fmla="*/ 133350 h 323410"/>
                <a:gd name="connsiteX15" fmla="*/ 0 w 837762"/>
                <a:gd name="connsiteY15" fmla="*/ 161925 h 323410"/>
                <a:gd name="connsiteX16" fmla="*/ 28575 w 837762"/>
                <a:gd name="connsiteY16" fmla="*/ 190500 h 323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7762" h="323410">
                  <a:moveTo>
                    <a:pt x="28575" y="190395"/>
                  </a:moveTo>
                  <a:lnTo>
                    <a:pt x="740655" y="190395"/>
                  </a:lnTo>
                  <a:lnTo>
                    <a:pt x="655930" y="275120"/>
                  </a:lnTo>
                  <a:cubicBezTo>
                    <a:pt x="644883" y="286167"/>
                    <a:pt x="644883" y="304078"/>
                    <a:pt x="655930" y="315125"/>
                  </a:cubicBezTo>
                  <a:cubicBezTo>
                    <a:pt x="666977" y="326172"/>
                    <a:pt x="684888" y="326172"/>
                    <a:pt x="695935" y="315125"/>
                  </a:cubicBezTo>
                  <a:lnTo>
                    <a:pt x="829189" y="181832"/>
                  </a:lnTo>
                  <a:cubicBezTo>
                    <a:pt x="840236" y="171311"/>
                    <a:pt x="840663" y="153827"/>
                    <a:pt x="830142" y="142780"/>
                  </a:cubicBezTo>
                  <a:cubicBezTo>
                    <a:pt x="829832" y="142455"/>
                    <a:pt x="829514" y="142137"/>
                    <a:pt x="829189" y="141827"/>
                  </a:cubicBezTo>
                  <a:lnTo>
                    <a:pt x="695906" y="8573"/>
                  </a:lnTo>
                  <a:cubicBezTo>
                    <a:pt x="685385" y="-2474"/>
                    <a:pt x="667901" y="-2901"/>
                    <a:pt x="656854" y="7620"/>
                  </a:cubicBezTo>
                  <a:cubicBezTo>
                    <a:pt x="656529" y="7930"/>
                    <a:pt x="656211" y="8248"/>
                    <a:pt x="655901" y="8573"/>
                  </a:cubicBezTo>
                  <a:cubicBezTo>
                    <a:pt x="644854" y="19094"/>
                    <a:pt x="644427" y="36578"/>
                    <a:pt x="654949" y="47625"/>
                  </a:cubicBezTo>
                  <a:cubicBezTo>
                    <a:pt x="655258" y="47950"/>
                    <a:pt x="655576" y="48268"/>
                    <a:pt x="655901" y="48578"/>
                  </a:cubicBezTo>
                  <a:lnTo>
                    <a:pt x="740626" y="133350"/>
                  </a:lnTo>
                  <a:lnTo>
                    <a:pt x="28575" y="133350"/>
                  </a:lnTo>
                  <a:cubicBezTo>
                    <a:pt x="12794" y="133350"/>
                    <a:pt x="0" y="146143"/>
                    <a:pt x="0" y="161925"/>
                  </a:cubicBezTo>
                  <a:cubicBezTo>
                    <a:pt x="0" y="177707"/>
                    <a:pt x="12794" y="190500"/>
                    <a:pt x="28575" y="190500"/>
                  </a:cubicBezTo>
                  <a:close/>
                </a:path>
              </a:pathLst>
            </a:custGeom>
            <a:solidFill>
              <a:srgbClr val="00B05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4" name="Graphic 72" descr="Arrow Right with solid fill">
              <a:extLst>
                <a:ext uri="{FF2B5EF4-FFF2-40B4-BE49-F238E27FC236}">
                  <a16:creationId xmlns:a16="http://schemas.microsoft.com/office/drawing/2014/main" id="{72EA046F-1E12-4D97-1E6F-BB07AF764F0C}"/>
                </a:ext>
              </a:extLst>
            </p:cNvPr>
            <p:cNvSpPr/>
            <p:nvPr/>
          </p:nvSpPr>
          <p:spPr>
            <a:xfrm rot="9642072">
              <a:off x="4204224" y="3203637"/>
              <a:ext cx="837762" cy="323410"/>
            </a:xfrm>
            <a:custGeom>
              <a:avLst/>
              <a:gdLst>
                <a:gd name="connsiteX0" fmla="*/ 28575 w 837762"/>
                <a:gd name="connsiteY0" fmla="*/ 190395 h 323410"/>
                <a:gd name="connsiteX1" fmla="*/ 740655 w 837762"/>
                <a:gd name="connsiteY1" fmla="*/ 190395 h 323410"/>
                <a:gd name="connsiteX2" fmla="*/ 655930 w 837762"/>
                <a:gd name="connsiteY2" fmla="*/ 275120 h 323410"/>
                <a:gd name="connsiteX3" fmla="*/ 655930 w 837762"/>
                <a:gd name="connsiteY3" fmla="*/ 315125 h 323410"/>
                <a:gd name="connsiteX4" fmla="*/ 695935 w 837762"/>
                <a:gd name="connsiteY4" fmla="*/ 315125 h 323410"/>
                <a:gd name="connsiteX5" fmla="*/ 829189 w 837762"/>
                <a:gd name="connsiteY5" fmla="*/ 181832 h 323410"/>
                <a:gd name="connsiteX6" fmla="*/ 830142 w 837762"/>
                <a:gd name="connsiteY6" fmla="*/ 142780 h 323410"/>
                <a:gd name="connsiteX7" fmla="*/ 829189 w 837762"/>
                <a:gd name="connsiteY7" fmla="*/ 141827 h 323410"/>
                <a:gd name="connsiteX8" fmla="*/ 695906 w 837762"/>
                <a:gd name="connsiteY8" fmla="*/ 8573 h 323410"/>
                <a:gd name="connsiteX9" fmla="*/ 656854 w 837762"/>
                <a:gd name="connsiteY9" fmla="*/ 7620 h 323410"/>
                <a:gd name="connsiteX10" fmla="*/ 655901 w 837762"/>
                <a:gd name="connsiteY10" fmla="*/ 8573 h 323410"/>
                <a:gd name="connsiteX11" fmla="*/ 654949 w 837762"/>
                <a:gd name="connsiteY11" fmla="*/ 47625 h 323410"/>
                <a:gd name="connsiteX12" fmla="*/ 655901 w 837762"/>
                <a:gd name="connsiteY12" fmla="*/ 48578 h 323410"/>
                <a:gd name="connsiteX13" fmla="*/ 740626 w 837762"/>
                <a:gd name="connsiteY13" fmla="*/ 133350 h 323410"/>
                <a:gd name="connsiteX14" fmla="*/ 28575 w 837762"/>
                <a:gd name="connsiteY14" fmla="*/ 133350 h 323410"/>
                <a:gd name="connsiteX15" fmla="*/ 0 w 837762"/>
                <a:gd name="connsiteY15" fmla="*/ 161925 h 323410"/>
                <a:gd name="connsiteX16" fmla="*/ 28575 w 837762"/>
                <a:gd name="connsiteY16" fmla="*/ 190500 h 323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7762" h="323410">
                  <a:moveTo>
                    <a:pt x="28575" y="190395"/>
                  </a:moveTo>
                  <a:lnTo>
                    <a:pt x="740655" y="190395"/>
                  </a:lnTo>
                  <a:lnTo>
                    <a:pt x="655930" y="275120"/>
                  </a:lnTo>
                  <a:cubicBezTo>
                    <a:pt x="644883" y="286167"/>
                    <a:pt x="644883" y="304078"/>
                    <a:pt x="655930" y="315125"/>
                  </a:cubicBezTo>
                  <a:cubicBezTo>
                    <a:pt x="666977" y="326172"/>
                    <a:pt x="684888" y="326172"/>
                    <a:pt x="695935" y="315125"/>
                  </a:cubicBezTo>
                  <a:lnTo>
                    <a:pt x="829189" y="181832"/>
                  </a:lnTo>
                  <a:cubicBezTo>
                    <a:pt x="840236" y="171311"/>
                    <a:pt x="840663" y="153827"/>
                    <a:pt x="830142" y="142780"/>
                  </a:cubicBezTo>
                  <a:cubicBezTo>
                    <a:pt x="829832" y="142455"/>
                    <a:pt x="829514" y="142137"/>
                    <a:pt x="829189" y="141827"/>
                  </a:cubicBezTo>
                  <a:lnTo>
                    <a:pt x="695906" y="8573"/>
                  </a:lnTo>
                  <a:cubicBezTo>
                    <a:pt x="685385" y="-2474"/>
                    <a:pt x="667901" y="-2901"/>
                    <a:pt x="656854" y="7620"/>
                  </a:cubicBezTo>
                  <a:cubicBezTo>
                    <a:pt x="656529" y="7930"/>
                    <a:pt x="656211" y="8248"/>
                    <a:pt x="655901" y="8573"/>
                  </a:cubicBezTo>
                  <a:cubicBezTo>
                    <a:pt x="644854" y="19094"/>
                    <a:pt x="644427" y="36578"/>
                    <a:pt x="654949" y="47625"/>
                  </a:cubicBezTo>
                  <a:cubicBezTo>
                    <a:pt x="655258" y="47950"/>
                    <a:pt x="655576" y="48268"/>
                    <a:pt x="655901" y="48578"/>
                  </a:cubicBezTo>
                  <a:lnTo>
                    <a:pt x="740626" y="133350"/>
                  </a:lnTo>
                  <a:lnTo>
                    <a:pt x="28575" y="133350"/>
                  </a:lnTo>
                  <a:cubicBezTo>
                    <a:pt x="12794" y="133350"/>
                    <a:pt x="0" y="146143"/>
                    <a:pt x="0" y="161925"/>
                  </a:cubicBezTo>
                  <a:cubicBezTo>
                    <a:pt x="0" y="177707"/>
                    <a:pt x="12794" y="190500"/>
                    <a:pt x="28575" y="190500"/>
                  </a:cubicBezTo>
                  <a:close/>
                </a:path>
              </a:pathLst>
            </a:custGeom>
            <a:solidFill>
              <a:srgbClr val="00B05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5" name="Graphic 73" descr="Arrow Right with solid fill">
              <a:extLst>
                <a:ext uri="{FF2B5EF4-FFF2-40B4-BE49-F238E27FC236}">
                  <a16:creationId xmlns:a16="http://schemas.microsoft.com/office/drawing/2014/main" id="{9FA10B3A-C043-8301-73BC-10F49A1B2FD3}"/>
                </a:ext>
              </a:extLst>
            </p:cNvPr>
            <p:cNvSpPr/>
            <p:nvPr/>
          </p:nvSpPr>
          <p:spPr>
            <a:xfrm rot="5400000">
              <a:off x="5832636" y="3646222"/>
              <a:ext cx="561513" cy="323410"/>
            </a:xfrm>
            <a:custGeom>
              <a:avLst/>
              <a:gdLst>
                <a:gd name="connsiteX0" fmla="*/ 19153 w 561513"/>
                <a:gd name="connsiteY0" fmla="*/ 190395 h 323410"/>
                <a:gd name="connsiteX1" fmla="*/ 496426 w 561513"/>
                <a:gd name="connsiteY1" fmla="*/ 190395 h 323410"/>
                <a:gd name="connsiteX2" fmla="*/ 439639 w 561513"/>
                <a:gd name="connsiteY2" fmla="*/ 275120 h 323410"/>
                <a:gd name="connsiteX3" fmla="*/ 439639 w 561513"/>
                <a:gd name="connsiteY3" fmla="*/ 315125 h 323410"/>
                <a:gd name="connsiteX4" fmla="*/ 466453 w 561513"/>
                <a:gd name="connsiteY4" fmla="*/ 315125 h 323410"/>
                <a:gd name="connsiteX5" fmla="*/ 555767 w 561513"/>
                <a:gd name="connsiteY5" fmla="*/ 181832 h 323410"/>
                <a:gd name="connsiteX6" fmla="*/ 556406 w 561513"/>
                <a:gd name="connsiteY6" fmla="*/ 142780 h 323410"/>
                <a:gd name="connsiteX7" fmla="*/ 555767 w 561513"/>
                <a:gd name="connsiteY7" fmla="*/ 141827 h 323410"/>
                <a:gd name="connsiteX8" fmla="*/ 466434 w 561513"/>
                <a:gd name="connsiteY8" fmla="*/ 8573 h 323410"/>
                <a:gd name="connsiteX9" fmla="*/ 440259 w 561513"/>
                <a:gd name="connsiteY9" fmla="*/ 7620 h 323410"/>
                <a:gd name="connsiteX10" fmla="*/ 439620 w 561513"/>
                <a:gd name="connsiteY10" fmla="*/ 8573 h 323410"/>
                <a:gd name="connsiteX11" fmla="*/ 438982 w 561513"/>
                <a:gd name="connsiteY11" fmla="*/ 47625 h 323410"/>
                <a:gd name="connsiteX12" fmla="*/ 439620 w 561513"/>
                <a:gd name="connsiteY12" fmla="*/ 48578 h 323410"/>
                <a:gd name="connsiteX13" fmla="*/ 496407 w 561513"/>
                <a:gd name="connsiteY13" fmla="*/ 133350 h 323410"/>
                <a:gd name="connsiteX14" fmla="*/ 19153 w 561513"/>
                <a:gd name="connsiteY14" fmla="*/ 133350 h 323410"/>
                <a:gd name="connsiteX15" fmla="*/ 0 w 561513"/>
                <a:gd name="connsiteY15" fmla="*/ 161925 h 323410"/>
                <a:gd name="connsiteX16" fmla="*/ 19153 w 561513"/>
                <a:gd name="connsiteY16" fmla="*/ 190500 h 323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61513" h="323410">
                  <a:moveTo>
                    <a:pt x="19153" y="190395"/>
                  </a:moveTo>
                  <a:lnTo>
                    <a:pt x="496426" y="190395"/>
                  </a:lnTo>
                  <a:lnTo>
                    <a:pt x="439639" y="275120"/>
                  </a:lnTo>
                  <a:cubicBezTo>
                    <a:pt x="432235" y="286167"/>
                    <a:pt x="432235" y="304078"/>
                    <a:pt x="439639" y="315125"/>
                  </a:cubicBezTo>
                  <a:cubicBezTo>
                    <a:pt x="447044" y="326172"/>
                    <a:pt x="459048" y="326172"/>
                    <a:pt x="466453" y="315125"/>
                  </a:cubicBezTo>
                  <a:lnTo>
                    <a:pt x="555767" y="181832"/>
                  </a:lnTo>
                  <a:cubicBezTo>
                    <a:pt x="563172" y="171311"/>
                    <a:pt x="563458" y="153827"/>
                    <a:pt x="556406" y="142780"/>
                  </a:cubicBezTo>
                  <a:cubicBezTo>
                    <a:pt x="556198" y="142455"/>
                    <a:pt x="555985" y="142137"/>
                    <a:pt x="555767" y="141827"/>
                  </a:cubicBezTo>
                  <a:lnTo>
                    <a:pt x="466434" y="8573"/>
                  </a:lnTo>
                  <a:cubicBezTo>
                    <a:pt x="459382" y="-2474"/>
                    <a:pt x="447663" y="-2901"/>
                    <a:pt x="440259" y="7620"/>
                  </a:cubicBezTo>
                  <a:cubicBezTo>
                    <a:pt x="440041" y="7930"/>
                    <a:pt x="439828" y="8248"/>
                    <a:pt x="439620" y="8573"/>
                  </a:cubicBezTo>
                  <a:cubicBezTo>
                    <a:pt x="432216" y="19094"/>
                    <a:pt x="431930" y="36578"/>
                    <a:pt x="438982" y="47625"/>
                  </a:cubicBezTo>
                  <a:cubicBezTo>
                    <a:pt x="439189" y="47950"/>
                    <a:pt x="439402" y="48268"/>
                    <a:pt x="439620" y="48578"/>
                  </a:cubicBezTo>
                  <a:lnTo>
                    <a:pt x="496407" y="133350"/>
                  </a:lnTo>
                  <a:lnTo>
                    <a:pt x="19153" y="133350"/>
                  </a:lnTo>
                  <a:cubicBezTo>
                    <a:pt x="8575" y="133350"/>
                    <a:pt x="0" y="146143"/>
                    <a:pt x="0" y="161925"/>
                  </a:cubicBezTo>
                  <a:cubicBezTo>
                    <a:pt x="0" y="177707"/>
                    <a:pt x="8575" y="190500"/>
                    <a:pt x="19153" y="190500"/>
                  </a:cubicBezTo>
                  <a:close/>
                </a:path>
              </a:pathLst>
            </a:custGeom>
            <a:solidFill>
              <a:srgbClr val="00B050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6" name="Graphic 74" descr="Arrow Right with solid fill">
              <a:extLst>
                <a:ext uri="{FF2B5EF4-FFF2-40B4-BE49-F238E27FC236}">
                  <a16:creationId xmlns:a16="http://schemas.microsoft.com/office/drawing/2014/main" id="{0EE7AA71-D3A5-C79D-2AEC-4374476015F5}"/>
                </a:ext>
              </a:extLst>
            </p:cNvPr>
            <p:cNvSpPr/>
            <p:nvPr/>
          </p:nvSpPr>
          <p:spPr>
            <a:xfrm rot="20208902">
              <a:off x="7197958" y="1793888"/>
              <a:ext cx="837762" cy="323410"/>
            </a:xfrm>
            <a:custGeom>
              <a:avLst/>
              <a:gdLst>
                <a:gd name="connsiteX0" fmla="*/ 28575 w 837762"/>
                <a:gd name="connsiteY0" fmla="*/ 190395 h 323410"/>
                <a:gd name="connsiteX1" fmla="*/ 740655 w 837762"/>
                <a:gd name="connsiteY1" fmla="*/ 190395 h 323410"/>
                <a:gd name="connsiteX2" fmla="*/ 655930 w 837762"/>
                <a:gd name="connsiteY2" fmla="*/ 275120 h 323410"/>
                <a:gd name="connsiteX3" fmla="*/ 655930 w 837762"/>
                <a:gd name="connsiteY3" fmla="*/ 315125 h 323410"/>
                <a:gd name="connsiteX4" fmla="*/ 695935 w 837762"/>
                <a:gd name="connsiteY4" fmla="*/ 315125 h 323410"/>
                <a:gd name="connsiteX5" fmla="*/ 829189 w 837762"/>
                <a:gd name="connsiteY5" fmla="*/ 181832 h 323410"/>
                <a:gd name="connsiteX6" fmla="*/ 830142 w 837762"/>
                <a:gd name="connsiteY6" fmla="*/ 142780 h 323410"/>
                <a:gd name="connsiteX7" fmla="*/ 829189 w 837762"/>
                <a:gd name="connsiteY7" fmla="*/ 141827 h 323410"/>
                <a:gd name="connsiteX8" fmla="*/ 695906 w 837762"/>
                <a:gd name="connsiteY8" fmla="*/ 8573 h 323410"/>
                <a:gd name="connsiteX9" fmla="*/ 656854 w 837762"/>
                <a:gd name="connsiteY9" fmla="*/ 7620 h 323410"/>
                <a:gd name="connsiteX10" fmla="*/ 655901 w 837762"/>
                <a:gd name="connsiteY10" fmla="*/ 8573 h 323410"/>
                <a:gd name="connsiteX11" fmla="*/ 654949 w 837762"/>
                <a:gd name="connsiteY11" fmla="*/ 47625 h 323410"/>
                <a:gd name="connsiteX12" fmla="*/ 655901 w 837762"/>
                <a:gd name="connsiteY12" fmla="*/ 48578 h 323410"/>
                <a:gd name="connsiteX13" fmla="*/ 740626 w 837762"/>
                <a:gd name="connsiteY13" fmla="*/ 133350 h 323410"/>
                <a:gd name="connsiteX14" fmla="*/ 28575 w 837762"/>
                <a:gd name="connsiteY14" fmla="*/ 133350 h 323410"/>
                <a:gd name="connsiteX15" fmla="*/ 0 w 837762"/>
                <a:gd name="connsiteY15" fmla="*/ 161925 h 323410"/>
                <a:gd name="connsiteX16" fmla="*/ 28575 w 837762"/>
                <a:gd name="connsiteY16" fmla="*/ 190500 h 323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7762" h="323410">
                  <a:moveTo>
                    <a:pt x="28575" y="190395"/>
                  </a:moveTo>
                  <a:lnTo>
                    <a:pt x="740655" y="190395"/>
                  </a:lnTo>
                  <a:lnTo>
                    <a:pt x="655930" y="275120"/>
                  </a:lnTo>
                  <a:cubicBezTo>
                    <a:pt x="644883" y="286167"/>
                    <a:pt x="644883" y="304078"/>
                    <a:pt x="655930" y="315125"/>
                  </a:cubicBezTo>
                  <a:cubicBezTo>
                    <a:pt x="666977" y="326172"/>
                    <a:pt x="684888" y="326172"/>
                    <a:pt x="695935" y="315125"/>
                  </a:cubicBezTo>
                  <a:lnTo>
                    <a:pt x="829189" y="181832"/>
                  </a:lnTo>
                  <a:cubicBezTo>
                    <a:pt x="840236" y="171311"/>
                    <a:pt x="840663" y="153827"/>
                    <a:pt x="830142" y="142780"/>
                  </a:cubicBezTo>
                  <a:cubicBezTo>
                    <a:pt x="829832" y="142455"/>
                    <a:pt x="829514" y="142137"/>
                    <a:pt x="829189" y="141827"/>
                  </a:cubicBezTo>
                  <a:lnTo>
                    <a:pt x="695906" y="8573"/>
                  </a:lnTo>
                  <a:cubicBezTo>
                    <a:pt x="685385" y="-2474"/>
                    <a:pt x="667901" y="-2901"/>
                    <a:pt x="656854" y="7620"/>
                  </a:cubicBezTo>
                  <a:cubicBezTo>
                    <a:pt x="656529" y="7930"/>
                    <a:pt x="656211" y="8248"/>
                    <a:pt x="655901" y="8573"/>
                  </a:cubicBezTo>
                  <a:cubicBezTo>
                    <a:pt x="644854" y="19094"/>
                    <a:pt x="644427" y="36578"/>
                    <a:pt x="654949" y="47625"/>
                  </a:cubicBezTo>
                  <a:cubicBezTo>
                    <a:pt x="655258" y="47950"/>
                    <a:pt x="655576" y="48268"/>
                    <a:pt x="655901" y="48578"/>
                  </a:cubicBezTo>
                  <a:lnTo>
                    <a:pt x="740626" y="133350"/>
                  </a:lnTo>
                  <a:lnTo>
                    <a:pt x="28575" y="133350"/>
                  </a:lnTo>
                  <a:cubicBezTo>
                    <a:pt x="12794" y="133350"/>
                    <a:pt x="0" y="146143"/>
                    <a:pt x="0" y="161925"/>
                  </a:cubicBezTo>
                  <a:cubicBezTo>
                    <a:pt x="0" y="177707"/>
                    <a:pt x="12794" y="190500"/>
                    <a:pt x="28575" y="190500"/>
                  </a:cubicBezTo>
                  <a:close/>
                </a:path>
              </a:pathLst>
            </a:custGeom>
            <a:solidFill>
              <a:srgbClr val="00B05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4252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4DE73B-E29E-9B0C-0CD5-7FFC8843F87C}"/>
              </a:ext>
            </a:extLst>
          </p:cNvPr>
          <p:cNvSpPr txBox="1"/>
          <p:nvPr/>
        </p:nvSpPr>
        <p:spPr>
          <a:xfrm>
            <a:off x="1325488" y="1993899"/>
            <a:ext cx="6714699" cy="31786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Any Questions???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4023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6f1f6e9-1057-4117-ac28-80cdfe86f8c3}" enabled="0" method="" siteId="{96f1f6e9-1057-4117-ac28-80cdfe86f8c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495</Words>
  <Application>Microsoft Office PowerPoint</Application>
  <PresentationFormat>Widescreen</PresentationFormat>
  <Paragraphs>42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Unlocking the Labour Market</vt:lpstr>
      <vt:lpstr>Background</vt:lpstr>
      <vt:lpstr>What we have achieved</vt:lpstr>
      <vt:lpstr>PowerPoint Presentation</vt:lpstr>
      <vt:lpstr>DWP Support for Prisoners and Ex-offenders </vt:lpstr>
      <vt:lpstr>PowerPoint Presentation</vt:lpstr>
      <vt:lpstr>Connect with the wider DWP offer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Hooley Helen DWP Merseyside PWC Team</dc:creator>
  <cp:lastModifiedBy>Grundy Lance DWP Lead Merseyside VRP</cp:lastModifiedBy>
  <cp:revision>2</cp:revision>
  <dcterms:created xsi:type="dcterms:W3CDTF">2024-12-16T09:59:18Z</dcterms:created>
  <dcterms:modified xsi:type="dcterms:W3CDTF">2025-01-08T09:09:33Z</dcterms:modified>
</cp:coreProperties>
</file>