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17"/>
  </p:notesMasterIdLst>
  <p:sldIdLst>
    <p:sldId id="257" r:id="rId2"/>
    <p:sldId id="270" r:id="rId3"/>
    <p:sldId id="258" r:id="rId4"/>
    <p:sldId id="268" r:id="rId5"/>
    <p:sldId id="261" r:id="rId6"/>
    <p:sldId id="262" r:id="rId7"/>
    <p:sldId id="263" r:id="rId8"/>
    <p:sldId id="264" r:id="rId9"/>
    <p:sldId id="266" r:id="rId10"/>
    <p:sldId id="269" r:id="rId11"/>
    <p:sldId id="271" r:id="rId12"/>
    <p:sldId id="272" r:id="rId13"/>
    <p:sldId id="273" r:id="rId14"/>
    <p:sldId id="27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7CEEC"/>
    <a:srgbClr val="257D95"/>
    <a:srgbClr val="0A1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FBA6E-A7DD-6882-BC7D-F7997DA9890E}" v="183" dt="2025-01-10T12:33:57.232"/>
    <p1510:client id="{A66402BD-E76E-C5EE-A415-8FD403FEC301}" v="267" dt="2025-01-10T13:42:43.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AA298-04D6-47EF-B741-34C35D6A9304}" type="datetimeFigureOut">
              <a:rPr lang="en-GB" smtClean="0"/>
              <a:t>10/01/2025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83B6C-A4A9-4A43-857E-B6ADF97A9B3F}" type="slidenum">
              <a:rPr lang="en-GB" smtClean="0"/>
              <a:t>‹#›</a:t>
            </a:fld>
            <a:endParaRPr lang="en-GB"/>
          </a:p>
        </p:txBody>
      </p:sp>
    </p:spTree>
    <p:extLst>
      <p:ext uri="{BB962C8B-B14F-4D97-AF65-F5344CB8AC3E}">
        <p14:creationId xmlns:p14="http://schemas.microsoft.com/office/powerpoint/2010/main" val="427187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buFont typeface="Arial" panose="020B0604020202020204" pitchFamily="34" charset="0"/>
              <a:buChar char="•"/>
            </a:pPr>
            <a:r>
              <a:rPr lang="en-GB" sz="1200" b="0"/>
              <a:t>A general definition is that it can involve any act of violence, abuse, coercion, or criminal damage in the home (or other environment) by a child/adolescent towards a parent, often following a continued pattern of multiple behaviours.</a:t>
            </a:r>
          </a:p>
          <a:p>
            <a:pPr marL="285750" indent="-285750">
              <a:lnSpc>
                <a:spcPct val="90000"/>
              </a:lnSpc>
              <a:buFont typeface="Arial" panose="020B0604020202020204" pitchFamily="34" charset="0"/>
              <a:buChar char="•"/>
            </a:pPr>
            <a:r>
              <a:rPr lang="en-GB" sz="1200" b="0"/>
              <a:t>Globally there are many inconsistencies in the definitions of CAPVA which can be attributed to the way it is perceived, operationalised and measured</a:t>
            </a:r>
          </a:p>
          <a:p>
            <a:pPr marL="285750" indent="-285750">
              <a:lnSpc>
                <a:spcPct val="90000"/>
              </a:lnSpc>
              <a:buFont typeface="Arial" panose="020B0604020202020204" pitchFamily="34" charset="0"/>
              <a:buChar char="•"/>
            </a:pPr>
            <a:r>
              <a:rPr lang="en-GB" sz="1200" b="0"/>
              <a:t>CAPVA is becoming more widely recognised in the UK and internationally as a serious, emerging public health issue, with immense impacts on children, parents, other family members and the wider community.</a:t>
            </a:r>
          </a:p>
          <a:p>
            <a:pPr marL="285750" indent="-285750">
              <a:lnSpc>
                <a:spcPct val="90000"/>
              </a:lnSpc>
              <a:buFont typeface="Arial" panose="020B0604020202020204" pitchFamily="34" charset="0"/>
              <a:buChar char="•"/>
            </a:pPr>
            <a:r>
              <a:rPr lang="en-GB" sz="1200" b="0"/>
              <a:t>As part of Chloe’s PhD she conducted an extensive literature review so I’m going to pass over to her to talk about some of the key findings.</a:t>
            </a:r>
          </a:p>
          <a:p>
            <a:endParaRPr lang="en-GB"/>
          </a:p>
        </p:txBody>
      </p:sp>
      <p:sp>
        <p:nvSpPr>
          <p:cNvPr id="4" name="Slide Number Placeholder 3"/>
          <p:cNvSpPr>
            <a:spLocks noGrp="1"/>
          </p:cNvSpPr>
          <p:nvPr>
            <p:ph type="sldNum" sz="quarter" idx="5"/>
          </p:nvPr>
        </p:nvSpPr>
        <p:spPr/>
        <p:txBody>
          <a:bodyPr/>
          <a:lstStyle/>
          <a:p>
            <a:fld id="{E7B83B6C-A4A9-4A43-857E-B6ADF97A9B3F}" type="slidenum">
              <a:rPr lang="en-GB" smtClean="0"/>
              <a:t>1</a:t>
            </a:fld>
            <a:endParaRPr lang="en-GB"/>
          </a:p>
        </p:txBody>
      </p:sp>
    </p:spTree>
    <p:extLst>
      <p:ext uri="{BB962C8B-B14F-4D97-AF65-F5344CB8AC3E}">
        <p14:creationId xmlns:p14="http://schemas.microsoft.com/office/powerpoint/2010/main" val="306048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Sans-Serif"/>
              <a:buChar char="•"/>
            </a:pPr>
            <a:r>
              <a:rPr lang="en-GB" b="0"/>
              <a:t> </a:t>
            </a:r>
            <a:r>
              <a:rPr lang="en-GB"/>
              <a:t>Hi, I'm Chloe and I am the PhD researcher for this project. This</a:t>
            </a:r>
            <a:r>
              <a:rPr lang="en-GB" b="0"/>
              <a:t> PhD aims to change the inconsistent approach to CAPVA across services by exploring the evidence on CAPVA across Merseyside and identifying what an effective model for preventing and responding to CAPVA looks like. </a:t>
            </a:r>
            <a:endParaRPr lang="en-US" b="0">
              <a:ea typeface="Calibri" panose="020F0502020204030204"/>
              <a:cs typeface="Calibri" panose="020F0502020204030204"/>
            </a:endParaRPr>
          </a:p>
          <a:p>
            <a:pPr marL="285750" indent="-285750">
              <a:spcBef>
                <a:spcPts val="1000"/>
              </a:spcBef>
              <a:buFont typeface="Arial,Sans-Serif"/>
              <a:buChar char="•"/>
            </a:pPr>
            <a:r>
              <a:rPr lang="en-GB" b="0"/>
              <a:t>Since starting, I have completed the literature review mentioned earlier, a systematic policy review, a mixed methods study</a:t>
            </a:r>
            <a:r>
              <a:rPr lang="en-GB"/>
              <a:t>, both of which I will talk about, and I am in the interview stages of a qualitative study to capture the voicers of parents/carers, siblings and young people with lived experience of CAPVA.</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7B83B6C-A4A9-4A43-857E-B6ADF97A9B3F}" type="slidenum">
              <a:rPr lang="en-GB" smtClean="0"/>
              <a:t>10</a:t>
            </a:fld>
            <a:endParaRPr lang="en-GB"/>
          </a:p>
        </p:txBody>
      </p:sp>
    </p:spTree>
    <p:extLst>
      <p:ext uri="{BB962C8B-B14F-4D97-AF65-F5344CB8AC3E}">
        <p14:creationId xmlns:p14="http://schemas.microsoft.com/office/powerpoint/2010/main" val="168086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B83B6C-A4A9-4A43-857E-B6ADF97A9B3F}" type="slidenum">
              <a:rPr lang="en-GB" smtClean="0"/>
              <a:t>11</a:t>
            </a:fld>
            <a:endParaRPr lang="en-GB"/>
          </a:p>
        </p:txBody>
      </p:sp>
    </p:spTree>
    <p:extLst>
      <p:ext uri="{BB962C8B-B14F-4D97-AF65-F5344CB8AC3E}">
        <p14:creationId xmlns:p14="http://schemas.microsoft.com/office/powerpoint/2010/main" val="335955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1000"/>
              </a:spcBef>
            </a:pPr>
            <a:r>
              <a:rPr lang="en-US"/>
              <a:t>The systematic policy review was intended to </a:t>
            </a:r>
            <a:r>
              <a:rPr lang="en-US" err="1"/>
              <a:t>summarise</a:t>
            </a:r>
            <a:r>
              <a:rPr lang="en-US"/>
              <a:t> UK policy and international guidance for practitioners in order to provide an evidence base for a better approach to addressing CAPVA globally </a:t>
            </a:r>
          </a:p>
          <a:p>
            <a:pPr lvl="1">
              <a:lnSpc>
                <a:spcPct val="90000"/>
              </a:lnSpc>
              <a:spcBef>
                <a:spcPts val="1000"/>
              </a:spcBef>
            </a:pPr>
            <a:endParaRPr lang="en-US"/>
          </a:p>
          <a:p>
            <a:pPr lvl="1">
              <a:lnSpc>
                <a:spcPct val="90000"/>
              </a:lnSpc>
              <a:spcBef>
                <a:spcPts val="1000"/>
              </a:spcBef>
            </a:pPr>
            <a:r>
              <a:rPr lang="en-US"/>
              <a:t>The aims were to explore</a:t>
            </a:r>
            <a:endParaRPr lang="en-US">
              <a:ea typeface="Calibri"/>
              <a:cs typeface="Calibri"/>
            </a:endParaRPr>
          </a:p>
          <a:p>
            <a:pPr marL="1085850" lvl="2" indent="-171450">
              <a:lnSpc>
                <a:spcPct val="90000"/>
              </a:lnSpc>
              <a:spcBef>
                <a:spcPts val="1000"/>
              </a:spcBef>
              <a:buFont typeface="Wingdings,Sans-Serif"/>
              <a:buChar char="§"/>
            </a:pPr>
            <a:r>
              <a:rPr lang="en-US"/>
              <a:t>How CAPVA is defined through policy, legislation and guidance for practitioners</a:t>
            </a:r>
            <a:endParaRPr lang="en-US">
              <a:ea typeface="Calibri"/>
              <a:cs typeface="Calibri"/>
            </a:endParaRPr>
          </a:p>
          <a:p>
            <a:pPr marL="1085850" lvl="2" indent="-171450">
              <a:lnSpc>
                <a:spcPct val="90000"/>
              </a:lnSpc>
              <a:spcBef>
                <a:spcPts val="1000"/>
              </a:spcBef>
              <a:buFont typeface="Wingdings,Sans-Serif"/>
              <a:buChar char="§"/>
            </a:pPr>
            <a:r>
              <a:rPr lang="en-US"/>
              <a:t>What approaches to preventing and responding to CAPVA are recommended</a:t>
            </a:r>
            <a:endParaRPr lang="en-US">
              <a:ea typeface="Calibri" panose="020F0502020204030204"/>
              <a:cs typeface="Calibri" panose="020F0502020204030204"/>
            </a:endParaRPr>
          </a:p>
          <a:p>
            <a:pPr marL="1085850" lvl="2" indent="-171450">
              <a:lnSpc>
                <a:spcPct val="90000"/>
              </a:lnSpc>
              <a:spcBef>
                <a:spcPts val="1000"/>
              </a:spcBef>
              <a:buFont typeface="Wingdings,Sans-Serif"/>
              <a:buChar char="§"/>
            </a:pPr>
            <a:r>
              <a:rPr lang="en-US"/>
              <a:t>Who is developing CAPVA policy, legislation and guidance, and what evidence, theoretical framework or legislation underpins them</a:t>
            </a:r>
            <a:endParaRPr lang="en-US">
              <a:ea typeface="Calibri"/>
              <a:cs typeface="Calibri"/>
            </a:endParaRPr>
          </a:p>
          <a:p>
            <a:pPr lvl="2">
              <a:lnSpc>
                <a:spcPct val="90000"/>
              </a:lnSpc>
              <a:spcBef>
                <a:spcPts val="1000"/>
              </a:spcBef>
            </a:pPr>
            <a:endParaRPr lang="en-US">
              <a:ea typeface="Calibri"/>
              <a:cs typeface="Calibri"/>
            </a:endParaRPr>
          </a:p>
          <a:p>
            <a:pPr marL="285750" indent="-285750">
              <a:lnSpc>
                <a:spcPct val="90000"/>
              </a:lnSpc>
              <a:spcBef>
                <a:spcPts val="1000"/>
              </a:spcBef>
              <a:buFont typeface="Arial,Sans-Serif"/>
              <a:buChar char="•"/>
            </a:pPr>
            <a:r>
              <a:rPr lang="en-US" b="1"/>
              <a:t>18 UK policy and international guidance documents for CAPVA were </a:t>
            </a:r>
            <a:r>
              <a:rPr lang="en-US" b="1" err="1"/>
              <a:t>analysed</a:t>
            </a:r>
            <a:endParaRPr lang="en-US"/>
          </a:p>
          <a:p>
            <a:pPr marL="285750" indent="-285750">
              <a:lnSpc>
                <a:spcPct val="90000"/>
              </a:lnSpc>
              <a:spcBef>
                <a:spcPts val="1000"/>
              </a:spcBef>
              <a:buFont typeface="Arial,Sans-Serif"/>
              <a:buChar char="•"/>
            </a:pPr>
            <a:r>
              <a:rPr lang="en-US" b="1"/>
              <a:t>61% were guidance documents and were produced by a charity, support service or independent source, highlighting the work frontline services are doing to supplement support with guidance in light of the lack of official statutory CAPVA Policy.</a:t>
            </a:r>
            <a:endParaRPr lang="en-US">
              <a:ea typeface="Calibri" panose="020F0502020204030204"/>
              <a:cs typeface="Calibri" panose="020F0502020204030204"/>
            </a:endParaRPr>
          </a:p>
          <a:p>
            <a:pPr marL="285750" indent="-285750">
              <a:lnSpc>
                <a:spcPct val="90000"/>
              </a:lnSpc>
              <a:spcBef>
                <a:spcPts val="1000"/>
              </a:spcBef>
              <a:buFont typeface="Arial"/>
              <a:buChar char="•"/>
            </a:pPr>
            <a:r>
              <a:rPr lang="en-US" b="1"/>
              <a:t>Definitions varied greatly throughout. There were some consistencies through the documents, in terms of nature and types of abuse, as well as several differences such as age and type of perpetrator. </a:t>
            </a:r>
            <a:endParaRPr lang="en-US" b="1">
              <a:ea typeface="Calibri"/>
              <a:cs typeface="Calibri"/>
            </a:endParaRPr>
          </a:p>
          <a:p>
            <a:pPr marL="285750" indent="-285750">
              <a:lnSpc>
                <a:spcPct val="90000"/>
              </a:lnSpc>
              <a:spcBef>
                <a:spcPts val="1000"/>
              </a:spcBef>
              <a:buFont typeface="Arial,Sans-Serif"/>
              <a:buChar char="•"/>
            </a:pPr>
            <a:r>
              <a:rPr lang="en-US" b="1">
                <a:ea typeface="Calibri"/>
                <a:cs typeface="Calibri"/>
              </a:rPr>
              <a:t>Despite evidence suggesting that prevention is key to CAPVA, the majority of the documents were responsive in nature</a:t>
            </a:r>
          </a:p>
          <a:p>
            <a:pPr marL="285750" indent="-285750">
              <a:lnSpc>
                <a:spcPct val="90000"/>
              </a:lnSpc>
              <a:spcBef>
                <a:spcPts val="1000"/>
              </a:spcBef>
              <a:buFont typeface="Arial,Sans-Serif"/>
              <a:buChar char="•"/>
            </a:pPr>
            <a:r>
              <a:rPr lang="en-US" b="1">
                <a:ea typeface="Calibri"/>
                <a:cs typeface="Calibri"/>
              </a:rPr>
              <a:t>None of the policies or guidance were underpinned by a theoretical framework and only 2 were based on legislation</a:t>
            </a:r>
          </a:p>
        </p:txBody>
      </p:sp>
      <p:sp>
        <p:nvSpPr>
          <p:cNvPr id="4" name="Slide Number Placeholder 3"/>
          <p:cNvSpPr>
            <a:spLocks noGrp="1"/>
          </p:cNvSpPr>
          <p:nvPr>
            <p:ph type="sldNum" sz="quarter" idx="5"/>
          </p:nvPr>
        </p:nvSpPr>
        <p:spPr/>
        <p:txBody>
          <a:bodyPr/>
          <a:lstStyle/>
          <a:p>
            <a:fld id="{E7B83B6C-A4A9-4A43-857E-B6ADF97A9B3F}" type="slidenum">
              <a:rPr lang="en-GB" smtClean="0"/>
              <a:t>12</a:t>
            </a:fld>
            <a:endParaRPr lang="en-GB"/>
          </a:p>
        </p:txBody>
      </p:sp>
    </p:spTree>
    <p:extLst>
      <p:ext uri="{BB962C8B-B14F-4D97-AF65-F5344CB8AC3E}">
        <p14:creationId xmlns:p14="http://schemas.microsoft.com/office/powerpoint/2010/main" val="4917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b="1"/>
              <a:t>Originally a quantitative study to look at anyone within the Youth Justice Service within the 6 months prior to data collection and compare variables between those who had displayed CAPVA and those who hadn't however data was so inconsistent, that the decision was made to only look at CAPVA cases and supplement the data with qualitative interviews with service practitioners.</a:t>
            </a:r>
            <a:endParaRPr lang="en-US">
              <a:ea typeface="Calibri" panose="020F0502020204030204"/>
              <a:cs typeface="Calibri" panose="020F0502020204030204"/>
            </a:endParaRPr>
          </a:p>
          <a:p>
            <a:pPr marL="171450" indent="-171450">
              <a:buFont typeface="Calibri"/>
              <a:buChar char="-"/>
            </a:pPr>
            <a:r>
              <a:rPr lang="en-US" b="1"/>
              <a:t>Data from two local authority Youth Justice Services were </a:t>
            </a:r>
            <a:r>
              <a:rPr lang="en-US" b="1" err="1"/>
              <a:t>analysed</a:t>
            </a:r>
            <a:r>
              <a:rPr lang="en-US" b="1"/>
              <a:t> and 5 different types of abuse were reported, with the most frequent being physical abuse at 45.2%. however this may be a reflection on only the most severe cases of CAPVA being reported.</a:t>
            </a:r>
            <a:endParaRPr lang="en-US" b="1">
              <a:ea typeface="Calibri"/>
              <a:cs typeface="Calibri"/>
            </a:endParaRPr>
          </a:p>
          <a:p>
            <a:pPr marL="171450" indent="-171450">
              <a:buFont typeface="Calibri"/>
              <a:buChar char="-"/>
            </a:pPr>
            <a:r>
              <a:rPr lang="en-US" b="1"/>
              <a:t>100% of those were CAPVA was reported were 16+, and again this could likely be reflection of the minimum age of domestic violence and no </a:t>
            </a:r>
            <a:r>
              <a:rPr lang="en-US" b="1" err="1"/>
              <a:t>standardised</a:t>
            </a:r>
            <a:r>
              <a:rPr lang="en-US" b="1"/>
              <a:t> procedure for reporting CAPVA from those under 16</a:t>
            </a:r>
            <a:endParaRPr lang="en-US" b="1">
              <a:ea typeface="Calibri" panose="020F0502020204030204"/>
              <a:cs typeface="Calibri" panose="020F0502020204030204"/>
            </a:endParaRPr>
          </a:p>
          <a:p>
            <a:pPr marL="171450" indent="-171450">
              <a:buFont typeface="Calibri"/>
              <a:buChar char="-"/>
            </a:pPr>
            <a:r>
              <a:rPr lang="en-US" b="1"/>
              <a:t>83.3% of </a:t>
            </a:r>
            <a:r>
              <a:rPr lang="en-US" b="1" err="1"/>
              <a:t>perpatrators</a:t>
            </a:r>
            <a:r>
              <a:rPr lang="en-US" b="1"/>
              <a:t> were male</a:t>
            </a:r>
          </a:p>
          <a:p>
            <a:pPr marL="171450" indent="-171450">
              <a:buFont typeface="Calibri"/>
              <a:buChar char="-"/>
            </a:pPr>
            <a:r>
              <a:rPr lang="en-US" b="1"/>
              <a:t>83.3% of perpetrators had reported experiencing at least one ACE with 42.9% experiencing 4 or more</a:t>
            </a:r>
          </a:p>
          <a:p>
            <a:pPr marL="171450" indent="-171450">
              <a:buFont typeface="Calibri"/>
              <a:buChar char="-"/>
            </a:pPr>
            <a:r>
              <a:rPr lang="en-US" b="1"/>
              <a:t>Practitioners from both Local Authorities stated that </a:t>
            </a:r>
            <a:r>
              <a:rPr lang="en-US" b="1" err="1"/>
              <a:t>standardised</a:t>
            </a:r>
            <a:r>
              <a:rPr lang="en-US" b="1"/>
              <a:t> recording of CAPVA would result in data that more accurately reflects CAPVA within their region</a:t>
            </a:r>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7B83B6C-A4A9-4A43-857E-B6ADF97A9B3F}" type="slidenum">
              <a:rPr lang="en-GB" smtClean="0"/>
              <a:t>13</a:t>
            </a:fld>
            <a:endParaRPr lang="en-GB"/>
          </a:p>
        </p:txBody>
      </p:sp>
    </p:spTree>
    <p:extLst>
      <p:ext uri="{BB962C8B-B14F-4D97-AF65-F5344CB8AC3E}">
        <p14:creationId xmlns:p14="http://schemas.microsoft.com/office/powerpoint/2010/main" val="258113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B83B6C-A4A9-4A43-857E-B6ADF97A9B3F}" type="slidenum">
              <a:rPr lang="en-GB" smtClean="0"/>
              <a:t>14</a:t>
            </a:fld>
            <a:endParaRPr lang="en-GB"/>
          </a:p>
        </p:txBody>
      </p:sp>
    </p:spTree>
    <p:extLst>
      <p:ext uri="{BB962C8B-B14F-4D97-AF65-F5344CB8AC3E}">
        <p14:creationId xmlns:p14="http://schemas.microsoft.com/office/powerpoint/2010/main" val="377592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7B83B6C-A4A9-4A43-857E-B6ADF97A9B3F}" type="slidenum">
              <a:rPr lang="en-GB" smtClean="0"/>
              <a:t>15</a:t>
            </a:fld>
            <a:endParaRPr lang="en-GB"/>
          </a:p>
        </p:txBody>
      </p:sp>
    </p:spTree>
    <p:extLst>
      <p:ext uri="{BB962C8B-B14F-4D97-AF65-F5344CB8AC3E}">
        <p14:creationId xmlns:p14="http://schemas.microsoft.com/office/powerpoint/2010/main" val="111985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endParaRPr lang="en-US">
              <a:ea typeface="Calibri"/>
              <a:cs typeface="Calibri"/>
            </a:endParaRPr>
          </a:p>
          <a:p>
            <a:r>
              <a:rPr lang="en-US"/>
              <a:t>Chloe conducted an extensive literature review including topics such as demographics of those involved, risk factors, key theories and policies. It also includes gaps and recommendations for future research. Chloe's full literature review can be found if you follow this QR code. </a:t>
            </a:r>
            <a:endParaRPr lang="en-US">
              <a:ea typeface="Calibri"/>
              <a:cs typeface="Calibri"/>
            </a:endParaRPr>
          </a:p>
          <a:p>
            <a:endParaRPr lang="en-US"/>
          </a:p>
          <a:p>
            <a:r>
              <a:rPr lang="en-US"/>
              <a:t>In terms of the research project.... a bit of background about the research study: MVRP hosted a workshop for practitioner across a number of different field to attend CAPAV came up as a significant and prevalent issue they were facing in their service. This resulted in the MVRP commissioning LJMU to complete a mapping of support services and to get a better understanding of the offer available to families across Merseyside. </a:t>
            </a:r>
            <a:endParaRPr lang="en-US">
              <a:ea typeface="Calibri"/>
              <a:cs typeface="Calibri"/>
            </a:endParaRPr>
          </a:p>
          <a:p>
            <a:endParaRPr lang="en-US"/>
          </a:p>
          <a:p>
            <a:r>
              <a:rPr lang="en-US"/>
              <a:t>Little caveat about the study whilst we  recognize the needs of children and young people as a priority, in order to help those children and young people we must also explore the experiences and support needs of parents/caregivers (and other siblings in the household). Our report focuses on practitioners and parents/caregivers. </a:t>
            </a:r>
            <a:endParaRPr lang="en-US">
              <a:ea typeface="Calibri"/>
              <a:cs typeface="Calibri"/>
            </a:endParaRPr>
          </a:p>
          <a:p>
            <a:pPr>
              <a:spcBef>
                <a:spcPts val="1000"/>
              </a:spcBef>
            </a:pPr>
            <a:endParaRPr lang="en-US">
              <a:ea typeface="Calibri"/>
              <a:cs typeface="Calibri"/>
            </a:endParaRPr>
          </a:p>
          <a:p>
            <a:pPr>
              <a:spcBef>
                <a:spcPts val="1000"/>
              </a:spcBef>
            </a:pPr>
            <a:endParaRPr lang="en-US"/>
          </a:p>
          <a:p>
            <a:pPr marL="171450" indent="-171450">
              <a:buFont typeface="Arial,Sans-Serif"/>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7B83B6C-A4A9-4A43-857E-B6ADF97A9B3F}" type="slidenum">
              <a:rPr lang="en-GB" smtClean="0"/>
              <a:t>2</a:t>
            </a:fld>
            <a:endParaRPr lang="en-GB"/>
          </a:p>
        </p:txBody>
      </p:sp>
    </p:spTree>
    <p:extLst>
      <p:ext uri="{BB962C8B-B14F-4D97-AF65-F5344CB8AC3E}">
        <p14:creationId xmlns:p14="http://schemas.microsoft.com/office/powerpoint/2010/main" val="159330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We implemented a number of methodologies</a:t>
            </a:r>
          </a:p>
          <a:p>
            <a:pPr marL="285750" indent="-285750">
              <a:buFont typeface="Arial" panose="020B0604020202020204" pitchFamily="34" charset="0"/>
              <a:buChar char="•"/>
            </a:pPr>
            <a:r>
              <a:rPr lang="en-GB" sz="1200">
                <a:effectLst/>
                <a:latin typeface="Calibri"/>
                <a:ea typeface="Calibri"/>
                <a:cs typeface="Calibri"/>
              </a:rPr>
              <a:t>Semi-structured</a:t>
            </a:r>
            <a:r>
              <a:rPr lang="en-GB" sz="1200" spc="-50">
                <a:effectLst/>
                <a:latin typeface="Calibri"/>
                <a:ea typeface="Calibri"/>
                <a:cs typeface="Calibri"/>
              </a:rPr>
              <a:t> </a:t>
            </a:r>
            <a:r>
              <a:rPr lang="en-GB" sz="1200">
                <a:effectLst/>
                <a:latin typeface="Calibri"/>
                <a:ea typeface="Calibri"/>
                <a:cs typeface="Calibri"/>
              </a:rPr>
              <a:t>interviews either over the phone or online</a:t>
            </a:r>
            <a:r>
              <a:rPr lang="en-GB" sz="1200" spc="-10">
                <a:effectLst/>
                <a:latin typeface="Calibri"/>
                <a:ea typeface="Calibri"/>
                <a:cs typeface="Calibri"/>
              </a:rPr>
              <a:t> </a:t>
            </a:r>
            <a:r>
              <a:rPr lang="en-GB" sz="1200">
                <a:effectLst/>
                <a:latin typeface="Calibri"/>
                <a:ea typeface="Calibri"/>
                <a:cs typeface="Calibri"/>
              </a:rPr>
              <a:t>were</a:t>
            </a:r>
            <a:r>
              <a:rPr lang="en-GB" sz="1200" spc="-10">
                <a:effectLst/>
                <a:latin typeface="Calibri"/>
                <a:ea typeface="Calibri"/>
                <a:cs typeface="Calibri"/>
              </a:rPr>
              <a:t> </a:t>
            </a:r>
            <a:r>
              <a:rPr lang="en-GB" sz="1200">
                <a:effectLst/>
                <a:latin typeface="Calibri"/>
                <a:ea typeface="Calibri"/>
                <a:cs typeface="Calibri"/>
              </a:rPr>
              <a:t>conducted</a:t>
            </a:r>
            <a:r>
              <a:rPr lang="en-GB" sz="1200" spc="-5">
                <a:effectLst/>
                <a:latin typeface="Calibri"/>
                <a:ea typeface="Calibri"/>
                <a:cs typeface="Calibri"/>
              </a:rPr>
              <a:t> </a:t>
            </a:r>
            <a:r>
              <a:rPr lang="en-GB" sz="1200">
                <a:effectLst/>
                <a:latin typeface="Calibri"/>
                <a:ea typeface="Calibri"/>
                <a:cs typeface="Calibri"/>
              </a:rPr>
              <a:t>with</a:t>
            </a:r>
            <a:r>
              <a:rPr lang="en-GB" sz="1200" spc="-15">
                <a:effectLst/>
                <a:latin typeface="Calibri"/>
                <a:ea typeface="Calibri"/>
                <a:cs typeface="Calibri"/>
              </a:rPr>
              <a:t> </a:t>
            </a:r>
            <a:r>
              <a:rPr lang="en-GB" sz="1200">
                <a:effectLst/>
                <a:latin typeface="Calibri"/>
                <a:ea typeface="Calibri"/>
                <a:cs typeface="Calibri"/>
              </a:rPr>
              <a:t>key partners</a:t>
            </a:r>
            <a:r>
              <a:rPr lang="en-GB" sz="1200" spc="400">
                <a:effectLst/>
                <a:latin typeface="Calibri"/>
                <a:ea typeface="Calibri"/>
                <a:cs typeface="Calibri"/>
              </a:rPr>
              <a:t> </a:t>
            </a:r>
            <a:r>
              <a:rPr lang="en-GB" sz="1200">
                <a:effectLst/>
                <a:latin typeface="Calibri"/>
                <a:ea typeface="Calibri"/>
                <a:cs typeface="Calibri"/>
              </a:rPr>
              <a:t>(n~24);</a:t>
            </a:r>
            <a:r>
              <a:rPr lang="en-GB" sz="1200" spc="400">
                <a:effectLst/>
                <a:latin typeface="Calibri"/>
                <a:ea typeface="Calibri"/>
                <a:cs typeface="Calibri"/>
              </a:rPr>
              <a:t> </a:t>
            </a:r>
            <a:r>
              <a:rPr lang="en-GB" sz="1200">
                <a:effectLst/>
                <a:latin typeface="Calibri"/>
                <a:ea typeface="Calibri"/>
                <a:cs typeface="Calibri"/>
              </a:rPr>
              <a:t>and</a:t>
            </a:r>
            <a:r>
              <a:rPr lang="en-GB" sz="1200" spc="400">
                <a:effectLst/>
                <a:latin typeface="Calibri"/>
                <a:ea typeface="Calibri"/>
                <a:cs typeface="Calibri"/>
              </a:rPr>
              <a:t> </a:t>
            </a:r>
            <a:r>
              <a:rPr lang="en-GB" sz="1200">
                <a:effectLst/>
                <a:latin typeface="Calibri"/>
                <a:ea typeface="Calibri"/>
                <a:cs typeface="Calibri"/>
              </a:rPr>
              <a:t>an</a:t>
            </a:r>
            <a:r>
              <a:rPr lang="en-GB" sz="1200" spc="400">
                <a:effectLst/>
                <a:latin typeface="Calibri"/>
                <a:ea typeface="Calibri"/>
                <a:cs typeface="Calibri"/>
              </a:rPr>
              <a:t> </a:t>
            </a:r>
            <a:r>
              <a:rPr lang="en-GB" sz="1200">
                <a:effectLst/>
                <a:latin typeface="Calibri"/>
                <a:ea typeface="Calibri"/>
                <a:cs typeface="Calibri"/>
              </a:rPr>
              <a:t>online</a:t>
            </a:r>
            <a:r>
              <a:rPr lang="en-GB" sz="1200" spc="200">
                <a:effectLst/>
                <a:latin typeface="Calibri"/>
                <a:ea typeface="Calibri"/>
                <a:cs typeface="Calibri"/>
              </a:rPr>
              <a:t> </a:t>
            </a:r>
            <a:r>
              <a:rPr lang="en-GB" sz="1200" spc="-10">
                <a:effectLst/>
                <a:latin typeface="Calibri"/>
                <a:ea typeface="Calibri"/>
                <a:cs typeface="Calibri"/>
              </a:rPr>
              <a:t>practitioner survey </a:t>
            </a:r>
            <a:r>
              <a:rPr lang="en-GB" sz="1200" spc="-20">
                <a:effectLst/>
                <a:latin typeface="Calibri"/>
                <a:ea typeface="Calibri"/>
                <a:cs typeface="Calibri"/>
              </a:rPr>
              <a:t>ran </a:t>
            </a:r>
            <a:r>
              <a:rPr lang="en-GB" sz="1200" spc="-10">
                <a:effectLst/>
                <a:latin typeface="Calibri"/>
                <a:ea typeface="Calibri"/>
                <a:cs typeface="Calibri"/>
              </a:rPr>
              <a:t>simultaneously across relevant </a:t>
            </a:r>
            <a:r>
              <a:rPr lang="en-GB" sz="1200">
                <a:effectLst/>
                <a:latin typeface="Calibri"/>
                <a:ea typeface="Calibri"/>
                <a:cs typeface="Calibri"/>
              </a:rPr>
              <a:t>services and organisations (n~33).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a:cs typeface="Calibri"/>
              </a:rPr>
              <a:t>Similarly, we engaged with parents and caregivers who had experienced CAPVA through </a:t>
            </a:r>
            <a:r>
              <a:rPr lang="en-US" sz="1200">
                <a:effectLst/>
                <a:latin typeface="Calibri"/>
                <a:ea typeface="Calibri" panose="020F0502020204030204" pitchFamily="34" charset="0"/>
                <a:cs typeface="Calibri"/>
              </a:rPr>
              <a:t>interviews (n~9); and we also ran an online parent/caregiver survey which was shared by services and across social media </a:t>
            </a:r>
            <a:r>
              <a:rPr lang="en-US" sz="1200" spc="-10">
                <a:effectLst/>
                <a:latin typeface="Calibri"/>
                <a:ea typeface="Calibri" panose="020F0502020204030204" pitchFamily="34" charset="0"/>
                <a:cs typeface="Calibri"/>
              </a:rPr>
              <a:t>(n~18).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10">
                <a:effectLst/>
                <a:latin typeface="Calibri"/>
                <a:ea typeface="Calibri" panose="020F0502020204030204" pitchFamily="34" charset="0"/>
                <a:cs typeface="Calibri"/>
              </a:rPr>
              <a:t>We also set up an advisory group made up of key experts run by them any intended survey or interview questions to assess for relevance and appropriateness.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10">
                <a:effectLst/>
                <a:latin typeface="Calibri"/>
                <a:ea typeface="Calibri"/>
                <a:cs typeface="Calibri"/>
              </a:rPr>
              <a:t>Finally, we hosted a workshop </a:t>
            </a:r>
            <a:r>
              <a:rPr lang="en-US" spc="-10">
                <a:latin typeface="Calibri"/>
                <a:ea typeface="Calibri"/>
                <a:cs typeface="Calibri"/>
              </a:rPr>
              <a:t>with</a:t>
            </a:r>
            <a:r>
              <a:rPr lang="en-US" sz="1200" spc="-10">
                <a:effectLst/>
                <a:latin typeface="Calibri"/>
                <a:ea typeface="Calibri"/>
                <a:cs typeface="Calibri"/>
              </a:rPr>
              <a:t> key stakeholders which many of you attended. Where we collected key information to support the research study. We also had some follow up workshops to disseminate some of the research findings and also to begin implementing some of the recommendations.  </a:t>
            </a:r>
            <a:endParaRPr lang="en-GB" sz="1200">
              <a:effectLst/>
              <a:latin typeface="Calibri"/>
              <a:ea typeface="Calibri"/>
              <a:cs typeface="Calibri"/>
            </a:endParaRPr>
          </a:p>
          <a:p>
            <a:endParaRPr lang="en-GB"/>
          </a:p>
        </p:txBody>
      </p:sp>
      <p:sp>
        <p:nvSpPr>
          <p:cNvPr id="4" name="Slide Number Placeholder 3"/>
          <p:cNvSpPr>
            <a:spLocks noGrp="1"/>
          </p:cNvSpPr>
          <p:nvPr>
            <p:ph type="sldNum" sz="quarter" idx="5"/>
          </p:nvPr>
        </p:nvSpPr>
        <p:spPr/>
        <p:txBody>
          <a:bodyPr/>
          <a:lstStyle/>
          <a:p>
            <a:fld id="{E7B83B6C-A4A9-4A43-857E-B6ADF97A9B3F}" type="slidenum">
              <a:rPr lang="en-GB" smtClean="0"/>
              <a:t>3</a:t>
            </a:fld>
            <a:endParaRPr lang="en-GB"/>
          </a:p>
        </p:txBody>
      </p:sp>
    </p:spTree>
    <p:extLst>
      <p:ext uri="{BB962C8B-B14F-4D97-AF65-F5344CB8AC3E}">
        <p14:creationId xmlns:p14="http://schemas.microsoft.com/office/powerpoint/2010/main" val="4013355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Extent of abuse- </a:t>
            </a:r>
            <a:r>
              <a:rPr lang="en-GB" sz="1200">
                <a:effectLst/>
                <a:latin typeface="Calibri" panose="020F0502020204030204" pitchFamily="34" charset="0"/>
                <a:ea typeface="Calibri" panose="020F0502020204030204" pitchFamily="34" charset="0"/>
                <a:cs typeface="Times New Roman" panose="02020603050405020304" pitchFamily="18" charset="0"/>
              </a:rPr>
              <a:t>65% of parents and 85% of practitioners agreed/strongly agreed that they believed CAPVA is a problem in Merseyside. Again about 65% of practitioners felt the number of CAPVA incidences they have encountered has increased in the last 12 months compared with the previous year. Some practitioners linked this to covid-19 felt this offered a kind of perfect storm situation for violence to get much worse. Perhaps it would have always been there but without the relief from things like schools, spending time outside the household it creating an environment where CAPVA could thrive undetected. </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mn-lt"/>
                <a:ea typeface="Calibri" panose="020F0502020204030204" pitchFamily="34" charset="0"/>
                <a:cs typeface="Times New Roman" panose="02020603050405020304" pitchFamily="18" charset="0"/>
              </a:rPr>
              <a:t>Consistent with previous research that mother (76.5%) surveyed were still currently experiencing CAPVA. Most reported the child committing CAPVA was their son, and the majority reported the behaviours began when the child was 9 years old or less, they reported that the behaviour was at its worst when the child was between 13-15 years old.</a:t>
            </a:r>
          </a:p>
          <a:p>
            <a:endParaRPr lang="en-GB"/>
          </a:p>
        </p:txBody>
      </p:sp>
      <p:sp>
        <p:nvSpPr>
          <p:cNvPr id="4" name="Slide Number Placeholder 3"/>
          <p:cNvSpPr>
            <a:spLocks noGrp="1"/>
          </p:cNvSpPr>
          <p:nvPr>
            <p:ph type="sldNum" sz="quarter" idx="5"/>
          </p:nvPr>
        </p:nvSpPr>
        <p:spPr/>
        <p:txBody>
          <a:bodyPr/>
          <a:lstStyle/>
          <a:p>
            <a:fld id="{E7B83B6C-A4A9-4A43-857E-B6ADF97A9B3F}" type="slidenum">
              <a:rPr lang="en-GB" smtClean="0"/>
              <a:t>4</a:t>
            </a:fld>
            <a:endParaRPr lang="en-GB"/>
          </a:p>
        </p:txBody>
      </p:sp>
    </p:spTree>
    <p:extLst>
      <p:ext uri="{BB962C8B-B14F-4D97-AF65-F5344CB8AC3E}">
        <p14:creationId xmlns:p14="http://schemas.microsoft.com/office/powerpoint/2010/main" val="2555395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Hard to see sorry but we compiled a list of services across Merseyside that were offering </a:t>
            </a:r>
            <a:r>
              <a:rPr lang="en-GB" err="1"/>
              <a:t>capva</a:t>
            </a:r>
            <a:r>
              <a:rPr lang="en-GB"/>
              <a:t> support to families.</a:t>
            </a:r>
          </a:p>
          <a:p>
            <a:endParaRPr lang="en-GB"/>
          </a:p>
          <a:p>
            <a:r>
              <a:rPr lang="en-GB"/>
              <a:t>Split by across Merseyside and LA specific services. </a:t>
            </a:r>
          </a:p>
          <a:p>
            <a:endParaRPr lang="en-GB"/>
          </a:p>
          <a:p>
            <a:endParaRPr lang="en-GB"/>
          </a:p>
        </p:txBody>
      </p:sp>
      <p:sp>
        <p:nvSpPr>
          <p:cNvPr id="4" name="Slide Number Placeholder 3"/>
          <p:cNvSpPr>
            <a:spLocks noGrp="1"/>
          </p:cNvSpPr>
          <p:nvPr>
            <p:ph type="sldNum" sz="quarter" idx="5"/>
          </p:nvPr>
        </p:nvSpPr>
        <p:spPr/>
        <p:txBody>
          <a:bodyPr/>
          <a:lstStyle/>
          <a:p>
            <a:fld id="{E7B83B6C-A4A9-4A43-857E-B6ADF97A9B3F}" type="slidenum">
              <a:rPr lang="en-GB" smtClean="0"/>
              <a:t>5</a:t>
            </a:fld>
            <a:endParaRPr lang="en-GB"/>
          </a:p>
        </p:txBody>
      </p:sp>
    </p:spTree>
    <p:extLst>
      <p:ext uri="{BB962C8B-B14F-4D97-AF65-F5344CB8AC3E}">
        <p14:creationId xmlns:p14="http://schemas.microsoft.com/office/powerpoint/2010/main" val="268575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There were several CAPVA specific interventions identified across Merseyside including Respect Young Peoples Programme, Who’s in Charge, CAPA first response and Non violent resistance training. The report has individual case studies on each of these and goes into more detail on what each one entails. </a:t>
            </a:r>
          </a:p>
          <a:p>
            <a:endParaRPr lang="en-GB" b="1"/>
          </a:p>
        </p:txBody>
      </p:sp>
      <p:sp>
        <p:nvSpPr>
          <p:cNvPr id="4" name="Slide Number Placeholder 3"/>
          <p:cNvSpPr>
            <a:spLocks noGrp="1"/>
          </p:cNvSpPr>
          <p:nvPr>
            <p:ph type="sldNum" sz="quarter" idx="5"/>
          </p:nvPr>
        </p:nvSpPr>
        <p:spPr/>
        <p:txBody>
          <a:bodyPr/>
          <a:lstStyle/>
          <a:p>
            <a:fld id="{E7B83B6C-A4A9-4A43-857E-B6ADF97A9B3F}" type="slidenum">
              <a:rPr lang="en-GB" smtClean="0"/>
              <a:t>6</a:t>
            </a:fld>
            <a:endParaRPr lang="en-GB"/>
          </a:p>
        </p:txBody>
      </p:sp>
    </p:spTree>
    <p:extLst>
      <p:ext uri="{BB962C8B-B14F-4D97-AF65-F5344CB8AC3E}">
        <p14:creationId xmlns:p14="http://schemas.microsoft.com/office/powerpoint/2010/main" val="72677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part of the report, we noted a number of recommendations </a:t>
            </a:r>
          </a:p>
          <a:p>
            <a:endParaRPr lang="en-GB"/>
          </a:p>
          <a:p>
            <a:pPr marL="171450" indent="-171450">
              <a:buFont typeface="Arial" panose="020B0604020202020204" pitchFamily="34" charset="0"/>
              <a:buChar char="•"/>
            </a:pPr>
            <a:r>
              <a:rPr lang="en-GB"/>
              <a:t>Establishing a Merseyside CAPVA multi-agency steering group</a:t>
            </a:r>
          </a:p>
          <a:p>
            <a:pPr marL="171450" indent="-171450">
              <a:buFont typeface="Arial" panose="020B0604020202020204" pitchFamily="34" charset="0"/>
              <a:buChar char="•"/>
            </a:pPr>
            <a:r>
              <a:rPr lang="en-GB"/>
              <a:t>Service data, in particular police data was particularly difficult to obtain. Data collection and sharing within and across organisations needs to be enhances and improved.</a:t>
            </a:r>
          </a:p>
          <a:p>
            <a:pPr marL="171450" indent="-171450">
              <a:buFont typeface="Arial" panose="020B0604020202020204" pitchFamily="34" charset="0"/>
              <a:buChar char="•"/>
            </a:pPr>
            <a:r>
              <a:rPr lang="en-GB"/>
              <a:t>More training for practitioners particularly in organisations with high turn over of staff.</a:t>
            </a:r>
          </a:p>
          <a:p>
            <a:pPr marL="171450" indent="-171450">
              <a:buFont typeface="Arial" panose="020B0604020202020204" pitchFamily="34" charset="0"/>
              <a:buChar char="•"/>
            </a:pPr>
            <a:r>
              <a:rPr lang="en-GB"/>
              <a:t>A public awareness campaign to reduce stigma and improve knowledge.</a:t>
            </a:r>
          </a:p>
        </p:txBody>
      </p:sp>
      <p:sp>
        <p:nvSpPr>
          <p:cNvPr id="4" name="Slide Number Placeholder 3"/>
          <p:cNvSpPr>
            <a:spLocks noGrp="1"/>
          </p:cNvSpPr>
          <p:nvPr>
            <p:ph type="sldNum" sz="quarter" idx="5"/>
          </p:nvPr>
        </p:nvSpPr>
        <p:spPr/>
        <p:txBody>
          <a:bodyPr/>
          <a:lstStyle/>
          <a:p>
            <a:fld id="{E7B83B6C-A4A9-4A43-857E-B6ADF97A9B3F}" type="slidenum">
              <a:rPr lang="en-GB" smtClean="0"/>
              <a:t>7</a:t>
            </a:fld>
            <a:endParaRPr lang="en-GB"/>
          </a:p>
        </p:txBody>
      </p:sp>
    </p:spTree>
    <p:extLst>
      <p:ext uri="{BB962C8B-B14F-4D97-AF65-F5344CB8AC3E}">
        <p14:creationId xmlns:p14="http://schemas.microsoft.com/office/powerpoint/2010/main" val="360492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study also identified several approaches and interventions </a:t>
            </a:r>
          </a:p>
          <a:p>
            <a:r>
              <a:rPr lang="en-US"/>
              <a:t>Which included: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Having one websites or hub which included support for families and information on where they can go for help as well as a helpline that families could call for support.</a:t>
            </a:r>
          </a:p>
          <a:p>
            <a:pPr marL="171450" indent="-171450">
              <a:buFont typeface="Arial" panose="020B0604020202020204" pitchFamily="34" charset="0"/>
              <a:buChar char="•"/>
            </a:pPr>
            <a:r>
              <a:rPr lang="en-US"/>
              <a:t>More often than not the police are the </a:t>
            </a:r>
            <a:r>
              <a:rPr lang="en-US" err="1"/>
              <a:t>the</a:t>
            </a:r>
            <a:r>
              <a:rPr lang="en-US"/>
              <a:t> first point of contact in times of crisis therefore an Increase police awareness of available support available.</a:t>
            </a:r>
          </a:p>
          <a:p>
            <a:pPr marL="171450" indent="-171450">
              <a:buFont typeface="Arial" panose="020B0604020202020204" pitchFamily="34" charset="0"/>
              <a:buChar char="•"/>
            </a:pPr>
            <a:r>
              <a:rPr lang="en-US"/>
              <a:t>More parent/caregiver support groups</a:t>
            </a:r>
          </a:p>
          <a:p>
            <a:pPr marL="171450" indent="-171450">
              <a:buFont typeface="Arial" panose="020B0604020202020204" pitchFamily="34" charset="0"/>
              <a:buChar char="•"/>
            </a:pPr>
            <a:r>
              <a:rPr lang="en-US"/>
              <a:t>Engage schools in early prevention</a:t>
            </a:r>
          </a:p>
          <a:p>
            <a:pPr marL="171450" indent="-171450">
              <a:buFont typeface="Arial" panose="020B0604020202020204" pitchFamily="34" charset="0"/>
              <a:buChar char="•"/>
            </a:pPr>
            <a:r>
              <a:rPr lang="en-US"/>
              <a:t>More tailored interventions particularly for families with children with neurodivergence</a:t>
            </a:r>
          </a:p>
          <a:p>
            <a:pPr marL="171450" indent="-171450">
              <a:buFont typeface="Arial" panose="020B0604020202020204" pitchFamily="34" charset="0"/>
              <a:buChar char="•"/>
            </a:pPr>
            <a:r>
              <a:rPr lang="en-US"/>
              <a:t>More research/evaluation.</a:t>
            </a:r>
            <a:endParaRPr lang="en-GB"/>
          </a:p>
        </p:txBody>
      </p:sp>
      <p:sp>
        <p:nvSpPr>
          <p:cNvPr id="4" name="Slide Number Placeholder 3"/>
          <p:cNvSpPr>
            <a:spLocks noGrp="1"/>
          </p:cNvSpPr>
          <p:nvPr>
            <p:ph type="sldNum" sz="quarter" idx="5"/>
          </p:nvPr>
        </p:nvSpPr>
        <p:spPr/>
        <p:txBody>
          <a:bodyPr/>
          <a:lstStyle/>
          <a:p>
            <a:fld id="{E7B83B6C-A4A9-4A43-857E-B6ADF97A9B3F}" type="slidenum">
              <a:rPr lang="en-GB" smtClean="0"/>
              <a:t>8</a:t>
            </a:fld>
            <a:endParaRPr lang="en-GB"/>
          </a:p>
        </p:txBody>
      </p:sp>
    </p:spTree>
    <p:extLst>
      <p:ext uri="{BB962C8B-B14F-4D97-AF65-F5344CB8AC3E}">
        <p14:creationId xmlns:p14="http://schemas.microsoft.com/office/powerpoint/2010/main" val="759534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far, we have hosted 2 events since publishing our report. Attended by roughly 30 practitioners and experts across different sectors to decide as a collective however to progress a multiagency steering group and who would site on it. These meeting have been very productive with some outcomes including having two separate groups one more general strategic group and another for more operational purposes. </a:t>
            </a:r>
          </a:p>
          <a:p>
            <a:endParaRPr lang="en-GB"/>
          </a:p>
          <a:p>
            <a:r>
              <a:rPr lang="en-GB"/>
              <a:t>As part of one of those events the group answered the home offices call for consultation to help decide how child to parent violence is defined as a collective Merseyside response.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multiagency steering group recommendation has begun to gain traction. Myself and Roger Tompson the Education lead for the VRP presented the findings to the Merseyside Strategic Policing and Partnership Board with the hope that it will continue to build traction with the PCC pushing it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Respect has employed a Merseyside wide CAPVA lead Helen Last </a:t>
            </a:r>
            <a:r>
              <a:rPr lang="en-GB" err="1"/>
              <a:t>whos</a:t>
            </a:r>
            <a:r>
              <a:rPr lang="en-GB"/>
              <a:t> role is to identify and improve pathway and training amongst many other thing.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Further work includes incorporating CAPVA into LJMU youth violence module for our Public Health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Disseminating the research findings via conferences and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Writing academic papers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And a </a:t>
            </a:r>
            <a:r>
              <a:rPr lang="en-GB" err="1"/>
              <a:t>Phd</a:t>
            </a:r>
            <a:r>
              <a:rPr lang="en-GB"/>
              <a:t> funded by the MVRP on CAPVA CB  who will speak on this now. </a:t>
            </a:r>
          </a:p>
        </p:txBody>
      </p:sp>
      <p:sp>
        <p:nvSpPr>
          <p:cNvPr id="4" name="Slide Number Placeholder 3"/>
          <p:cNvSpPr>
            <a:spLocks noGrp="1"/>
          </p:cNvSpPr>
          <p:nvPr>
            <p:ph type="sldNum" sz="quarter" idx="5"/>
          </p:nvPr>
        </p:nvSpPr>
        <p:spPr/>
        <p:txBody>
          <a:bodyPr/>
          <a:lstStyle/>
          <a:p>
            <a:fld id="{E7B83B6C-A4A9-4A43-857E-B6ADF97A9B3F}" type="slidenum">
              <a:rPr lang="en-GB" smtClean="0"/>
              <a:t>9</a:t>
            </a:fld>
            <a:endParaRPr lang="en-GB"/>
          </a:p>
        </p:txBody>
      </p:sp>
    </p:spTree>
    <p:extLst>
      <p:ext uri="{BB962C8B-B14F-4D97-AF65-F5344CB8AC3E}">
        <p14:creationId xmlns:p14="http://schemas.microsoft.com/office/powerpoint/2010/main" val="162896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8624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66962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86210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5460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50046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93073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98802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53991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94616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16036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1/10/2025</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7819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1/10/2025</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3239796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0" r:id="rId6"/>
    <p:sldLayoutId id="2147483816" r:id="rId7"/>
    <p:sldLayoutId id="2147483817" r:id="rId8"/>
    <p:sldLayoutId id="2147483818" r:id="rId9"/>
    <p:sldLayoutId id="2147483819" r:id="rId10"/>
    <p:sldLayoutId id="2147483821"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r.bates@ljmu.ac.uk" TargetMode="External"/><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hyperlink" Target="mailto:C.J.Booth@2018.ljmu.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42" name="Rectangle 41">
            <a:extLst>
              <a:ext uri="{FF2B5EF4-FFF2-40B4-BE49-F238E27FC236}">
                <a16:creationId xmlns:a16="http://schemas.microsoft.com/office/drawing/2014/main" id="{7FB5426F-482B-4074-A203-9F2C2BEB0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0086" y="335066"/>
            <a:ext cx="7441203" cy="601368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A7F160B5-A1CE-4576-8323-263FB7D1B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9246" y="762711"/>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3F43ECF-E399-DD59-0DC2-9D6013F66EFE}"/>
              </a:ext>
            </a:extLst>
          </p:cNvPr>
          <p:cNvSpPr>
            <a:spLocks noGrp="1"/>
          </p:cNvSpPr>
          <p:nvPr>
            <p:ph type="title"/>
          </p:nvPr>
        </p:nvSpPr>
        <p:spPr>
          <a:xfrm>
            <a:off x="8151549" y="1407381"/>
            <a:ext cx="3330106" cy="2904121"/>
          </a:xfrm>
        </p:spPr>
        <p:txBody>
          <a:bodyPr vert="horz" lIns="91440" tIns="45720" rIns="91440" bIns="45720" rtlCol="0" anchor="ctr">
            <a:normAutofit/>
          </a:bodyPr>
          <a:lstStyle/>
          <a:p>
            <a:pPr algn="ctr"/>
            <a:r>
              <a:rPr lang="en-US"/>
              <a:t>Rebecca Bates Chloe Booth</a:t>
            </a:r>
          </a:p>
        </p:txBody>
      </p:sp>
      <p:pic>
        <p:nvPicPr>
          <p:cNvPr id="6" name="Content Placeholder 5">
            <a:extLst>
              <a:ext uri="{FF2B5EF4-FFF2-40B4-BE49-F238E27FC236}">
                <a16:creationId xmlns:a16="http://schemas.microsoft.com/office/drawing/2014/main" id="{D4C225BF-F612-C677-5EAF-9FA8684A6F17}"/>
              </a:ext>
            </a:extLst>
          </p:cNvPr>
          <p:cNvPicPr>
            <a:picLocks noGrp="1" noChangeAspect="1"/>
          </p:cNvPicPr>
          <p:nvPr>
            <p:ph idx="1"/>
          </p:nvPr>
        </p:nvPicPr>
        <p:blipFill>
          <a:blip r:embed="rId3"/>
          <a:stretch>
            <a:fillRect/>
          </a:stretch>
        </p:blipFill>
        <p:spPr>
          <a:xfrm>
            <a:off x="1629035" y="2044422"/>
            <a:ext cx="5170240" cy="4260446"/>
          </a:xfrm>
          <a:prstGeom prst="rect">
            <a:avLst/>
          </a:prstGeom>
        </p:spPr>
      </p:pic>
      <p:sp>
        <p:nvSpPr>
          <p:cNvPr id="48" name="Freeform: Shape 47">
            <a:extLst>
              <a:ext uri="{FF2B5EF4-FFF2-40B4-BE49-F238E27FC236}">
                <a16:creationId xmlns:a16="http://schemas.microsoft.com/office/drawing/2014/main" id="{33366780-B46E-437C-812E-406B7500D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7663" y="782008"/>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noFill/>
          <a:ln w="19050" cap="flat">
            <a:solidFill>
              <a:schemeClr val="tx1"/>
            </a:solidFill>
            <a:prstDash val="solid"/>
            <a:miter/>
          </a:ln>
        </p:spPr>
        <p:txBody>
          <a:bodyPr rtlCol="0" anchor="ctr"/>
          <a:lstStyle/>
          <a:p>
            <a:endParaRPr lang="en-US"/>
          </a:p>
        </p:txBody>
      </p:sp>
      <p:sp>
        <p:nvSpPr>
          <p:cNvPr id="3" name="TextBox 2">
            <a:extLst>
              <a:ext uri="{FF2B5EF4-FFF2-40B4-BE49-F238E27FC236}">
                <a16:creationId xmlns:a16="http://schemas.microsoft.com/office/drawing/2014/main" id="{8B62A462-CA96-FB87-56ED-E5EA788423C5}"/>
              </a:ext>
            </a:extLst>
          </p:cNvPr>
          <p:cNvSpPr txBox="1"/>
          <p:nvPr/>
        </p:nvSpPr>
        <p:spPr>
          <a:xfrm>
            <a:off x="837746" y="404914"/>
            <a:ext cx="6752818" cy="1569660"/>
          </a:xfrm>
          <a:prstGeom prst="rect">
            <a:avLst/>
          </a:prstGeom>
          <a:noFill/>
        </p:spPr>
        <p:txBody>
          <a:bodyPr wrap="square" rtlCol="0">
            <a:spAutoFit/>
          </a:bodyPr>
          <a:lstStyle/>
          <a:p>
            <a:pPr algn="ctr"/>
            <a:r>
              <a:rPr lang="en-GB" sz="4800" b="1"/>
              <a:t>Child to Parent/ Caregiver Violence and Abuse Research study and PhD Study</a:t>
            </a:r>
          </a:p>
        </p:txBody>
      </p:sp>
    </p:spTree>
    <p:extLst>
      <p:ext uri="{BB962C8B-B14F-4D97-AF65-F5344CB8AC3E}">
        <p14:creationId xmlns:p14="http://schemas.microsoft.com/office/powerpoint/2010/main" val="190550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488-74BE-8D74-DE03-DC5965FDA6E7}"/>
              </a:ext>
            </a:extLst>
          </p:cNvPr>
          <p:cNvSpPr>
            <a:spLocks noGrp="1"/>
          </p:cNvSpPr>
          <p:nvPr>
            <p:ph type="title"/>
          </p:nvPr>
        </p:nvSpPr>
        <p:spPr/>
        <p:txBody>
          <a:bodyPr/>
          <a:lstStyle/>
          <a:p>
            <a:r>
              <a:rPr lang="en-GB"/>
              <a:t>PhD </a:t>
            </a:r>
          </a:p>
        </p:txBody>
      </p:sp>
      <p:sp>
        <p:nvSpPr>
          <p:cNvPr id="3" name="Content Placeholder 2">
            <a:extLst>
              <a:ext uri="{FF2B5EF4-FFF2-40B4-BE49-F238E27FC236}">
                <a16:creationId xmlns:a16="http://schemas.microsoft.com/office/drawing/2014/main" id="{8E5F7C95-DA00-99F9-95AF-0BBA9C0B5460}"/>
              </a:ext>
            </a:extLst>
          </p:cNvPr>
          <p:cNvSpPr>
            <a:spLocks noGrp="1"/>
          </p:cNvSpPr>
          <p:nvPr>
            <p:ph idx="1"/>
          </p:nvPr>
        </p:nvSpPr>
        <p:spPr>
          <a:xfrm>
            <a:off x="1020726" y="1744242"/>
            <a:ext cx="10333074" cy="4172778"/>
          </a:xfrm>
        </p:spPr>
        <p:txBody>
          <a:bodyPr vert="horz" lIns="91440" tIns="45720" rIns="91440" bIns="45720" rtlCol="0" anchor="t">
            <a:normAutofit/>
          </a:bodyPr>
          <a:lstStyle/>
          <a:p>
            <a:pPr marL="285750" indent="-285750">
              <a:buFont typeface="Arial"/>
              <a:buChar char="•"/>
            </a:pPr>
            <a:r>
              <a:rPr lang="en-GB" sz="2800"/>
              <a:t>This PhD programme aims to tackle the inconsistencies around CAPVA by exploring the evidence on CAPVA across Merseyside and identifying what an effective model for preventing and responding to CAPVA looks like. </a:t>
            </a:r>
          </a:p>
          <a:p>
            <a:pPr marL="285750" indent="-285750">
              <a:buFont typeface="Arial"/>
              <a:buChar char="•"/>
            </a:pPr>
            <a:r>
              <a:rPr lang="en-GB" sz="2800"/>
              <a:t>Last 2 years</a:t>
            </a:r>
          </a:p>
          <a:p>
            <a:pPr marL="834390" lvl="3" indent="-285750"/>
            <a:r>
              <a:rPr lang="en-GB" sz="2800"/>
              <a:t>Literature Review</a:t>
            </a:r>
          </a:p>
          <a:p>
            <a:pPr marL="834390" lvl="3" indent="-285750"/>
            <a:r>
              <a:rPr lang="en-GB" sz="2800"/>
              <a:t>Systematic Policy Review</a:t>
            </a:r>
          </a:p>
          <a:p>
            <a:pPr marL="834390" lvl="3" indent="-285750"/>
            <a:r>
              <a:rPr lang="en-GB" sz="2800"/>
              <a:t>Mixed Methods Youth Justice Service Data Study</a:t>
            </a:r>
          </a:p>
          <a:p>
            <a:pPr marL="834390" lvl="3" indent="-285750"/>
            <a:r>
              <a:rPr lang="en-GB" sz="2800"/>
              <a:t>Interview Stage for Qualitative Study</a:t>
            </a:r>
          </a:p>
        </p:txBody>
      </p:sp>
      <p:pic>
        <p:nvPicPr>
          <p:cNvPr id="5" name="Picture 4">
            <a:extLst>
              <a:ext uri="{FF2B5EF4-FFF2-40B4-BE49-F238E27FC236}">
                <a16:creationId xmlns:a16="http://schemas.microsoft.com/office/drawing/2014/main" id="{4EBFA3F2-C5C0-4FC9-E6D7-9B399C5AE504}"/>
              </a:ext>
            </a:extLst>
          </p:cNvPr>
          <p:cNvPicPr>
            <a:picLocks noChangeAspect="1"/>
          </p:cNvPicPr>
          <p:nvPr/>
        </p:nvPicPr>
        <p:blipFill>
          <a:blip r:embed="rId3"/>
          <a:stretch>
            <a:fillRect/>
          </a:stretch>
        </p:blipFill>
        <p:spPr>
          <a:xfrm>
            <a:off x="8796129" y="3742121"/>
            <a:ext cx="2557670" cy="2557670"/>
          </a:xfrm>
          <a:prstGeom prst="rect">
            <a:avLst/>
          </a:prstGeom>
        </p:spPr>
      </p:pic>
    </p:spTree>
    <p:extLst>
      <p:ext uri="{BB962C8B-B14F-4D97-AF65-F5344CB8AC3E}">
        <p14:creationId xmlns:p14="http://schemas.microsoft.com/office/powerpoint/2010/main" val="4028885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5950-65EC-BF97-1776-D8A2489790FE}"/>
              </a:ext>
            </a:extLst>
          </p:cNvPr>
          <p:cNvSpPr>
            <a:spLocks noGrp="1"/>
          </p:cNvSpPr>
          <p:nvPr>
            <p:ph type="title"/>
          </p:nvPr>
        </p:nvSpPr>
        <p:spPr/>
        <p:txBody>
          <a:bodyPr/>
          <a:lstStyle/>
          <a:p>
            <a:r>
              <a:rPr lang="en-US" err="1"/>
              <a:t>PHd</a:t>
            </a:r>
            <a:r>
              <a:rPr lang="en-US"/>
              <a:t> aims and objectives</a:t>
            </a:r>
          </a:p>
        </p:txBody>
      </p:sp>
      <p:sp>
        <p:nvSpPr>
          <p:cNvPr id="3" name="Content Placeholder 2">
            <a:extLst>
              <a:ext uri="{FF2B5EF4-FFF2-40B4-BE49-F238E27FC236}">
                <a16:creationId xmlns:a16="http://schemas.microsoft.com/office/drawing/2014/main" id="{2413C44D-C2CB-85F5-23D0-54E70D794430}"/>
              </a:ext>
            </a:extLst>
          </p:cNvPr>
          <p:cNvSpPr>
            <a:spLocks noGrp="1"/>
          </p:cNvSpPr>
          <p:nvPr>
            <p:ph idx="1"/>
          </p:nvPr>
        </p:nvSpPr>
        <p:spPr>
          <a:xfrm>
            <a:off x="1020726" y="1715487"/>
            <a:ext cx="10333074" cy="4201533"/>
          </a:xfrm>
        </p:spPr>
        <p:txBody>
          <a:bodyPr vert="horz" lIns="91440" tIns="45720" rIns="91440" bIns="45720" rtlCol="0" anchor="t">
            <a:normAutofit fontScale="92500" lnSpcReduction="20000"/>
          </a:bodyPr>
          <a:lstStyle/>
          <a:p>
            <a:r>
              <a:rPr lang="en-US" sz="2800"/>
              <a:t>The overarching research question of the entire PhD is:</a:t>
            </a:r>
          </a:p>
          <a:p>
            <a:endParaRPr lang="en-US" sz="2800"/>
          </a:p>
          <a:p>
            <a:pPr algn="ctr"/>
            <a:r>
              <a:rPr lang="en-US" sz="3600">
                <a:solidFill>
                  <a:schemeClr val="accent5"/>
                </a:solidFill>
              </a:rPr>
              <a:t>What does an effective model of preventing and responding to CAPVA look like?</a:t>
            </a:r>
          </a:p>
          <a:p>
            <a:pPr algn="ctr"/>
            <a:endParaRPr lang="en-US" sz="2800"/>
          </a:p>
          <a:p>
            <a:r>
              <a:rPr lang="en-US" sz="2800"/>
              <a:t>In order to answer this, a number of research questions have been devised:</a:t>
            </a:r>
          </a:p>
          <a:p>
            <a:endParaRPr lang="en-US" sz="2800"/>
          </a:p>
          <a:p>
            <a:r>
              <a:rPr lang="en-US" sz="2800"/>
              <a:t>•What is the nature and extent of CAPVA across Merseyside?</a:t>
            </a:r>
          </a:p>
          <a:p>
            <a:r>
              <a:rPr lang="en-US" sz="2800"/>
              <a:t>•What are the risk factors for CAPVA?</a:t>
            </a:r>
          </a:p>
          <a:p>
            <a:r>
              <a:rPr lang="en-US" sz="2800"/>
              <a:t>•What is the evidence for preventing and responding to CAPVA?</a:t>
            </a:r>
          </a:p>
          <a:p>
            <a:endParaRPr lang="en-US"/>
          </a:p>
        </p:txBody>
      </p:sp>
      <p:pic>
        <p:nvPicPr>
          <p:cNvPr id="5" name="Picture 4">
            <a:extLst>
              <a:ext uri="{FF2B5EF4-FFF2-40B4-BE49-F238E27FC236}">
                <a16:creationId xmlns:a16="http://schemas.microsoft.com/office/drawing/2014/main" id="{FC67DCA5-2570-BA98-E1F8-05421D50A9CB}"/>
              </a:ext>
            </a:extLst>
          </p:cNvPr>
          <p:cNvPicPr>
            <a:picLocks noChangeAspect="1"/>
          </p:cNvPicPr>
          <p:nvPr/>
        </p:nvPicPr>
        <p:blipFill>
          <a:blip r:embed="rId3"/>
          <a:stretch>
            <a:fillRect/>
          </a:stretch>
        </p:blipFill>
        <p:spPr>
          <a:xfrm>
            <a:off x="9024729" y="3843130"/>
            <a:ext cx="2329069" cy="2329069"/>
          </a:xfrm>
          <a:prstGeom prst="rect">
            <a:avLst/>
          </a:prstGeom>
        </p:spPr>
      </p:pic>
    </p:spTree>
    <p:extLst>
      <p:ext uri="{BB962C8B-B14F-4D97-AF65-F5344CB8AC3E}">
        <p14:creationId xmlns:p14="http://schemas.microsoft.com/office/powerpoint/2010/main" val="420095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E56E1E-D82A-4FF7-99CE-83AE9A18F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E4B1E6-EC5B-432F-90D0-898FA5296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88667" flipH="1">
            <a:off x="4301693" y="485426"/>
            <a:ext cx="7484484" cy="584374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05831"/>
              <a:gd name="connsiteY0" fmla="*/ 731902 h 758856"/>
              <a:gd name="connsiteX1" fmla="*/ 373741 w 805831"/>
              <a:gd name="connsiteY1" fmla="*/ 757848 h 758856"/>
              <a:gd name="connsiteX2" fmla="*/ 683896 w 805831"/>
              <a:gd name="connsiteY2" fmla="*/ 696479 h 758856"/>
              <a:gd name="connsiteX3" fmla="*/ 803316 w 805831"/>
              <a:gd name="connsiteY3" fmla="*/ 453428 h 758856"/>
              <a:gd name="connsiteX4" fmla="*/ 588282 w 805831"/>
              <a:gd name="connsiteY4" fmla="*/ 3537 h 758856"/>
              <a:gd name="connsiteX5" fmla="*/ 59263 w 805831"/>
              <a:gd name="connsiteY5" fmla="*/ 319863 h 758856"/>
              <a:gd name="connsiteX6" fmla="*/ 56596 w 805831"/>
              <a:gd name="connsiteY6" fmla="*/ 630854 h 758856"/>
              <a:gd name="connsiteX7" fmla="*/ 0 w 805831"/>
              <a:gd name="connsiteY7" fmla="*/ 731902 h 758856"/>
              <a:gd name="connsiteX0" fmla="*/ 0 w 822941"/>
              <a:gd name="connsiteY0" fmla="*/ 731902 h 758856"/>
              <a:gd name="connsiteX1" fmla="*/ 373741 w 822941"/>
              <a:gd name="connsiteY1" fmla="*/ 757848 h 758856"/>
              <a:gd name="connsiteX2" fmla="*/ 683896 w 822941"/>
              <a:gd name="connsiteY2" fmla="*/ 696479 h 758856"/>
              <a:gd name="connsiteX3" fmla="*/ 820887 w 822941"/>
              <a:gd name="connsiteY3" fmla="*/ 468892 h 758856"/>
              <a:gd name="connsiteX4" fmla="*/ 588282 w 822941"/>
              <a:gd name="connsiteY4" fmla="*/ 3537 h 758856"/>
              <a:gd name="connsiteX5" fmla="*/ 59263 w 822941"/>
              <a:gd name="connsiteY5" fmla="*/ 319863 h 758856"/>
              <a:gd name="connsiteX6" fmla="*/ 56596 w 822941"/>
              <a:gd name="connsiteY6" fmla="*/ 630854 h 758856"/>
              <a:gd name="connsiteX7" fmla="*/ 0 w 822941"/>
              <a:gd name="connsiteY7" fmla="*/ 731902 h 758856"/>
              <a:gd name="connsiteX0" fmla="*/ 0 w 823675"/>
              <a:gd name="connsiteY0" fmla="*/ 731902 h 760400"/>
              <a:gd name="connsiteX1" fmla="*/ 373741 w 823675"/>
              <a:gd name="connsiteY1" fmla="*/ 757848 h 760400"/>
              <a:gd name="connsiteX2" fmla="*/ 695077 w 823675"/>
              <a:gd name="connsiteY2" fmla="*/ 729340 h 760400"/>
              <a:gd name="connsiteX3" fmla="*/ 820887 w 823675"/>
              <a:gd name="connsiteY3" fmla="*/ 468892 h 760400"/>
              <a:gd name="connsiteX4" fmla="*/ 588282 w 823675"/>
              <a:gd name="connsiteY4" fmla="*/ 3537 h 760400"/>
              <a:gd name="connsiteX5" fmla="*/ 59263 w 823675"/>
              <a:gd name="connsiteY5" fmla="*/ 319863 h 760400"/>
              <a:gd name="connsiteX6" fmla="*/ 56596 w 823675"/>
              <a:gd name="connsiteY6" fmla="*/ 630854 h 760400"/>
              <a:gd name="connsiteX7" fmla="*/ 0 w 823675"/>
              <a:gd name="connsiteY7" fmla="*/ 731902 h 760400"/>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86869"/>
              <a:gd name="connsiteX1" fmla="*/ 166906 w 823675"/>
              <a:gd name="connsiteY1" fmla="*/ 737073 h 786869"/>
              <a:gd name="connsiteX2" fmla="*/ 381728 w 823675"/>
              <a:gd name="connsiteY2" fmla="*/ 786843 h 786869"/>
              <a:gd name="connsiteX3" fmla="*/ 695077 w 823675"/>
              <a:gd name="connsiteY3" fmla="*/ 729340 h 786869"/>
              <a:gd name="connsiteX4" fmla="*/ 820887 w 823675"/>
              <a:gd name="connsiteY4" fmla="*/ 468892 h 786869"/>
              <a:gd name="connsiteX5" fmla="*/ 588282 w 823675"/>
              <a:gd name="connsiteY5" fmla="*/ 3537 h 786869"/>
              <a:gd name="connsiteX6" fmla="*/ 59263 w 823675"/>
              <a:gd name="connsiteY6" fmla="*/ 319863 h 786869"/>
              <a:gd name="connsiteX7" fmla="*/ 56596 w 823675"/>
              <a:gd name="connsiteY7" fmla="*/ 630854 h 786869"/>
              <a:gd name="connsiteX8" fmla="*/ 0 w 823675"/>
              <a:gd name="connsiteY8" fmla="*/ 731902 h 786869"/>
              <a:gd name="connsiteX0" fmla="*/ 0 w 823675"/>
              <a:gd name="connsiteY0" fmla="*/ 731902 h 792665"/>
              <a:gd name="connsiteX1" fmla="*/ 166906 w 823675"/>
              <a:gd name="connsiteY1" fmla="*/ 737073 h 792665"/>
              <a:gd name="connsiteX2" fmla="*/ 391312 w 823675"/>
              <a:gd name="connsiteY2" fmla="*/ 792642 h 792665"/>
              <a:gd name="connsiteX3" fmla="*/ 695077 w 823675"/>
              <a:gd name="connsiteY3" fmla="*/ 729340 h 792665"/>
              <a:gd name="connsiteX4" fmla="*/ 820887 w 823675"/>
              <a:gd name="connsiteY4" fmla="*/ 468892 h 792665"/>
              <a:gd name="connsiteX5" fmla="*/ 588282 w 823675"/>
              <a:gd name="connsiteY5" fmla="*/ 3537 h 792665"/>
              <a:gd name="connsiteX6" fmla="*/ 59263 w 823675"/>
              <a:gd name="connsiteY6" fmla="*/ 319863 h 792665"/>
              <a:gd name="connsiteX7" fmla="*/ 56596 w 823675"/>
              <a:gd name="connsiteY7" fmla="*/ 630854 h 792665"/>
              <a:gd name="connsiteX8" fmla="*/ 0 w 823675"/>
              <a:gd name="connsiteY8" fmla="*/ 731902 h 792665"/>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6596 w 823675"/>
              <a:gd name="connsiteY7" fmla="*/ 630854 h 777210"/>
              <a:gd name="connsiteX8" fmla="*/ 0 w 823675"/>
              <a:gd name="connsiteY8" fmla="*/ 731902 h 777210"/>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1617 w 823675"/>
              <a:gd name="connsiteY7" fmla="*/ 627352 h 777210"/>
              <a:gd name="connsiteX8" fmla="*/ 0 w 823675"/>
              <a:gd name="connsiteY8" fmla="*/ 731902 h 777210"/>
              <a:gd name="connsiteX0" fmla="*/ 0 w 823675"/>
              <a:gd name="connsiteY0" fmla="*/ 732801 h 778109"/>
              <a:gd name="connsiteX1" fmla="*/ 166906 w 823675"/>
              <a:gd name="connsiteY1" fmla="*/ 737972 h 778109"/>
              <a:gd name="connsiteX2" fmla="*/ 391312 w 823675"/>
              <a:gd name="connsiteY2" fmla="*/ 778077 h 778109"/>
              <a:gd name="connsiteX3" fmla="*/ 695077 w 823675"/>
              <a:gd name="connsiteY3" fmla="*/ 730239 h 778109"/>
              <a:gd name="connsiteX4" fmla="*/ 820887 w 823675"/>
              <a:gd name="connsiteY4" fmla="*/ 469791 h 778109"/>
              <a:gd name="connsiteX5" fmla="*/ 588282 w 823675"/>
              <a:gd name="connsiteY5" fmla="*/ 4436 h 778109"/>
              <a:gd name="connsiteX6" fmla="*/ 39641 w 823675"/>
              <a:gd name="connsiteY6" fmla="*/ 312540 h 778109"/>
              <a:gd name="connsiteX7" fmla="*/ 51617 w 823675"/>
              <a:gd name="connsiteY7" fmla="*/ 628251 h 778109"/>
              <a:gd name="connsiteX8" fmla="*/ 0 w 823675"/>
              <a:gd name="connsiteY8" fmla="*/ 732801 h 778109"/>
              <a:gd name="connsiteX0" fmla="*/ 0 w 823675"/>
              <a:gd name="connsiteY0" fmla="*/ 732965 h 778273"/>
              <a:gd name="connsiteX1" fmla="*/ 166906 w 823675"/>
              <a:gd name="connsiteY1" fmla="*/ 738136 h 778273"/>
              <a:gd name="connsiteX2" fmla="*/ 391312 w 823675"/>
              <a:gd name="connsiteY2" fmla="*/ 778241 h 778273"/>
              <a:gd name="connsiteX3" fmla="*/ 695077 w 823675"/>
              <a:gd name="connsiteY3" fmla="*/ 730403 h 778273"/>
              <a:gd name="connsiteX4" fmla="*/ 820887 w 823675"/>
              <a:gd name="connsiteY4" fmla="*/ 469955 h 778273"/>
              <a:gd name="connsiteX5" fmla="*/ 588282 w 823675"/>
              <a:gd name="connsiteY5" fmla="*/ 4600 h 778273"/>
              <a:gd name="connsiteX6" fmla="*/ 31572 w 823675"/>
              <a:gd name="connsiteY6" fmla="*/ 311368 h 778273"/>
              <a:gd name="connsiteX7" fmla="*/ 51617 w 823675"/>
              <a:gd name="connsiteY7" fmla="*/ 628415 h 778273"/>
              <a:gd name="connsiteX8" fmla="*/ 0 w 823675"/>
              <a:gd name="connsiteY8" fmla="*/ 732965 h 7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75" h="778273">
                <a:moveTo>
                  <a:pt x="0" y="732965"/>
                </a:moveTo>
                <a:cubicBezTo>
                  <a:pt x="17853" y="736493"/>
                  <a:pt x="104616" y="733812"/>
                  <a:pt x="166906" y="738136"/>
                </a:cubicBezTo>
                <a:cubicBezTo>
                  <a:pt x="229196" y="742460"/>
                  <a:pt x="303284" y="779530"/>
                  <a:pt x="391312" y="778241"/>
                </a:cubicBezTo>
                <a:cubicBezTo>
                  <a:pt x="479340" y="776952"/>
                  <a:pt x="621884" y="774696"/>
                  <a:pt x="695077" y="730403"/>
                </a:cubicBezTo>
                <a:cubicBezTo>
                  <a:pt x="768270" y="686110"/>
                  <a:pt x="838686" y="590922"/>
                  <a:pt x="820887" y="469955"/>
                </a:cubicBezTo>
                <a:cubicBezTo>
                  <a:pt x="803088" y="348988"/>
                  <a:pt x="795207" y="48292"/>
                  <a:pt x="588282" y="4600"/>
                </a:cubicBezTo>
                <a:cubicBezTo>
                  <a:pt x="492555" y="-2543"/>
                  <a:pt x="66148" y="-39533"/>
                  <a:pt x="31572" y="311368"/>
                </a:cubicBezTo>
                <a:cubicBezTo>
                  <a:pt x="15666" y="420334"/>
                  <a:pt x="51617" y="565074"/>
                  <a:pt x="51617" y="628415"/>
                </a:cubicBezTo>
                <a:cubicBezTo>
                  <a:pt x="52094" y="700138"/>
                  <a:pt x="0" y="732965"/>
                  <a:pt x="0" y="732965"/>
                </a:cubicBezTo>
                <a:close/>
              </a:path>
            </a:pathLst>
          </a:custGeom>
          <a:solidFill>
            <a:schemeClr val="bg1"/>
          </a:solidFill>
          <a:ln w="19050"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AB6CFBD-7D3F-7A8F-C544-EEB8E06BD621}"/>
              </a:ext>
            </a:extLst>
          </p:cNvPr>
          <p:cNvSpPr>
            <a:spLocks noGrp="1"/>
          </p:cNvSpPr>
          <p:nvPr>
            <p:ph idx="1"/>
          </p:nvPr>
        </p:nvSpPr>
        <p:spPr>
          <a:xfrm>
            <a:off x="5323534" y="1243548"/>
            <a:ext cx="5755283" cy="4370903"/>
          </a:xfrm>
        </p:spPr>
        <p:txBody>
          <a:bodyPr anchor="ctr">
            <a:normAutofit fontScale="25000" lnSpcReduction="20000"/>
          </a:bodyPr>
          <a:lstStyle/>
          <a:p>
            <a:pPr algn="ctr"/>
            <a:r>
              <a:rPr lang="en-US" sz="10000" u="sng"/>
              <a:t>Policy Review Findings</a:t>
            </a:r>
          </a:p>
          <a:p>
            <a:pPr algn="ctr"/>
            <a:endParaRPr lang="en-US" sz="10000"/>
          </a:p>
          <a:p>
            <a:pPr marL="285750" indent="-285750">
              <a:lnSpc>
                <a:spcPct val="90000"/>
              </a:lnSpc>
              <a:buFont typeface="Arial"/>
              <a:buChar char="•"/>
            </a:pPr>
            <a:r>
              <a:rPr lang="en-US" sz="10000"/>
              <a:t>18 UK policy and international guidance documents for CAPVA were analysed</a:t>
            </a:r>
          </a:p>
          <a:p>
            <a:pPr marL="285750" indent="-285750">
              <a:lnSpc>
                <a:spcPct val="90000"/>
              </a:lnSpc>
              <a:buFont typeface="Arial"/>
              <a:buChar char="•"/>
            </a:pPr>
            <a:r>
              <a:rPr lang="en-US" sz="10000"/>
              <a:t>61% were guidance documents rather than official policy</a:t>
            </a:r>
          </a:p>
          <a:p>
            <a:pPr marL="285750" indent="-285750">
              <a:lnSpc>
                <a:spcPct val="90000"/>
              </a:lnSpc>
              <a:buFont typeface="Arial"/>
              <a:buChar char="•"/>
            </a:pPr>
            <a:r>
              <a:rPr lang="en-US" sz="10000"/>
              <a:t>61% were produced by a charity, support service or independent source</a:t>
            </a:r>
          </a:p>
          <a:p>
            <a:pPr marL="285750" indent="-285750">
              <a:lnSpc>
                <a:spcPct val="90000"/>
              </a:lnSpc>
              <a:buFont typeface="Arial"/>
              <a:buChar char="•"/>
            </a:pPr>
            <a:r>
              <a:rPr lang="en-US" sz="10000"/>
              <a:t>Definitions varied greatly</a:t>
            </a:r>
          </a:p>
          <a:p>
            <a:pPr marL="285750" indent="-285750">
              <a:lnSpc>
                <a:spcPct val="90000"/>
              </a:lnSpc>
              <a:buFont typeface="Arial"/>
              <a:buChar char="•"/>
            </a:pPr>
            <a:r>
              <a:rPr lang="en-US" sz="10000"/>
              <a:t>Approaches to CAPVA were mostly responsive rather than preventative</a:t>
            </a:r>
          </a:p>
          <a:p>
            <a:pPr marL="285750" indent="-285750">
              <a:lnSpc>
                <a:spcPct val="90000"/>
              </a:lnSpc>
              <a:buFont typeface="Arial"/>
              <a:buChar char="•"/>
            </a:pPr>
            <a:r>
              <a:rPr lang="en-US" sz="10000"/>
              <a:t>None of the policies or guidance were underpinned by a theoretical framework</a:t>
            </a:r>
          </a:p>
          <a:p>
            <a:pPr algn="ctr"/>
            <a:endParaRPr lang="en-US"/>
          </a:p>
        </p:txBody>
      </p:sp>
      <p:sp>
        <p:nvSpPr>
          <p:cNvPr id="12" name="Freeform: Shape 11">
            <a:extLst>
              <a:ext uri="{FF2B5EF4-FFF2-40B4-BE49-F238E27FC236}">
                <a16:creationId xmlns:a16="http://schemas.microsoft.com/office/drawing/2014/main" id="{B9940E64-4719-4E36-8FFD-748B552B3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88667" flipH="1">
            <a:off x="4240862" y="539430"/>
            <a:ext cx="7484484" cy="584374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05831"/>
              <a:gd name="connsiteY0" fmla="*/ 731902 h 758856"/>
              <a:gd name="connsiteX1" fmla="*/ 373741 w 805831"/>
              <a:gd name="connsiteY1" fmla="*/ 757848 h 758856"/>
              <a:gd name="connsiteX2" fmla="*/ 683896 w 805831"/>
              <a:gd name="connsiteY2" fmla="*/ 696479 h 758856"/>
              <a:gd name="connsiteX3" fmla="*/ 803316 w 805831"/>
              <a:gd name="connsiteY3" fmla="*/ 453428 h 758856"/>
              <a:gd name="connsiteX4" fmla="*/ 588282 w 805831"/>
              <a:gd name="connsiteY4" fmla="*/ 3537 h 758856"/>
              <a:gd name="connsiteX5" fmla="*/ 59263 w 805831"/>
              <a:gd name="connsiteY5" fmla="*/ 319863 h 758856"/>
              <a:gd name="connsiteX6" fmla="*/ 56596 w 805831"/>
              <a:gd name="connsiteY6" fmla="*/ 630854 h 758856"/>
              <a:gd name="connsiteX7" fmla="*/ 0 w 805831"/>
              <a:gd name="connsiteY7" fmla="*/ 731902 h 758856"/>
              <a:gd name="connsiteX0" fmla="*/ 0 w 822941"/>
              <a:gd name="connsiteY0" fmla="*/ 731902 h 758856"/>
              <a:gd name="connsiteX1" fmla="*/ 373741 w 822941"/>
              <a:gd name="connsiteY1" fmla="*/ 757848 h 758856"/>
              <a:gd name="connsiteX2" fmla="*/ 683896 w 822941"/>
              <a:gd name="connsiteY2" fmla="*/ 696479 h 758856"/>
              <a:gd name="connsiteX3" fmla="*/ 820887 w 822941"/>
              <a:gd name="connsiteY3" fmla="*/ 468892 h 758856"/>
              <a:gd name="connsiteX4" fmla="*/ 588282 w 822941"/>
              <a:gd name="connsiteY4" fmla="*/ 3537 h 758856"/>
              <a:gd name="connsiteX5" fmla="*/ 59263 w 822941"/>
              <a:gd name="connsiteY5" fmla="*/ 319863 h 758856"/>
              <a:gd name="connsiteX6" fmla="*/ 56596 w 822941"/>
              <a:gd name="connsiteY6" fmla="*/ 630854 h 758856"/>
              <a:gd name="connsiteX7" fmla="*/ 0 w 822941"/>
              <a:gd name="connsiteY7" fmla="*/ 731902 h 758856"/>
              <a:gd name="connsiteX0" fmla="*/ 0 w 823675"/>
              <a:gd name="connsiteY0" fmla="*/ 731902 h 760400"/>
              <a:gd name="connsiteX1" fmla="*/ 373741 w 823675"/>
              <a:gd name="connsiteY1" fmla="*/ 757848 h 760400"/>
              <a:gd name="connsiteX2" fmla="*/ 695077 w 823675"/>
              <a:gd name="connsiteY2" fmla="*/ 729340 h 760400"/>
              <a:gd name="connsiteX3" fmla="*/ 820887 w 823675"/>
              <a:gd name="connsiteY3" fmla="*/ 468892 h 760400"/>
              <a:gd name="connsiteX4" fmla="*/ 588282 w 823675"/>
              <a:gd name="connsiteY4" fmla="*/ 3537 h 760400"/>
              <a:gd name="connsiteX5" fmla="*/ 59263 w 823675"/>
              <a:gd name="connsiteY5" fmla="*/ 319863 h 760400"/>
              <a:gd name="connsiteX6" fmla="*/ 56596 w 823675"/>
              <a:gd name="connsiteY6" fmla="*/ 630854 h 760400"/>
              <a:gd name="connsiteX7" fmla="*/ 0 w 823675"/>
              <a:gd name="connsiteY7" fmla="*/ 731902 h 760400"/>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86869"/>
              <a:gd name="connsiteX1" fmla="*/ 166906 w 823675"/>
              <a:gd name="connsiteY1" fmla="*/ 737073 h 786869"/>
              <a:gd name="connsiteX2" fmla="*/ 381728 w 823675"/>
              <a:gd name="connsiteY2" fmla="*/ 786843 h 786869"/>
              <a:gd name="connsiteX3" fmla="*/ 695077 w 823675"/>
              <a:gd name="connsiteY3" fmla="*/ 729340 h 786869"/>
              <a:gd name="connsiteX4" fmla="*/ 820887 w 823675"/>
              <a:gd name="connsiteY4" fmla="*/ 468892 h 786869"/>
              <a:gd name="connsiteX5" fmla="*/ 588282 w 823675"/>
              <a:gd name="connsiteY5" fmla="*/ 3537 h 786869"/>
              <a:gd name="connsiteX6" fmla="*/ 59263 w 823675"/>
              <a:gd name="connsiteY6" fmla="*/ 319863 h 786869"/>
              <a:gd name="connsiteX7" fmla="*/ 56596 w 823675"/>
              <a:gd name="connsiteY7" fmla="*/ 630854 h 786869"/>
              <a:gd name="connsiteX8" fmla="*/ 0 w 823675"/>
              <a:gd name="connsiteY8" fmla="*/ 731902 h 786869"/>
              <a:gd name="connsiteX0" fmla="*/ 0 w 823675"/>
              <a:gd name="connsiteY0" fmla="*/ 731902 h 792665"/>
              <a:gd name="connsiteX1" fmla="*/ 166906 w 823675"/>
              <a:gd name="connsiteY1" fmla="*/ 737073 h 792665"/>
              <a:gd name="connsiteX2" fmla="*/ 391312 w 823675"/>
              <a:gd name="connsiteY2" fmla="*/ 792642 h 792665"/>
              <a:gd name="connsiteX3" fmla="*/ 695077 w 823675"/>
              <a:gd name="connsiteY3" fmla="*/ 729340 h 792665"/>
              <a:gd name="connsiteX4" fmla="*/ 820887 w 823675"/>
              <a:gd name="connsiteY4" fmla="*/ 468892 h 792665"/>
              <a:gd name="connsiteX5" fmla="*/ 588282 w 823675"/>
              <a:gd name="connsiteY5" fmla="*/ 3537 h 792665"/>
              <a:gd name="connsiteX6" fmla="*/ 59263 w 823675"/>
              <a:gd name="connsiteY6" fmla="*/ 319863 h 792665"/>
              <a:gd name="connsiteX7" fmla="*/ 56596 w 823675"/>
              <a:gd name="connsiteY7" fmla="*/ 630854 h 792665"/>
              <a:gd name="connsiteX8" fmla="*/ 0 w 823675"/>
              <a:gd name="connsiteY8" fmla="*/ 731902 h 792665"/>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6596 w 823675"/>
              <a:gd name="connsiteY7" fmla="*/ 630854 h 777210"/>
              <a:gd name="connsiteX8" fmla="*/ 0 w 823675"/>
              <a:gd name="connsiteY8" fmla="*/ 731902 h 777210"/>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1617 w 823675"/>
              <a:gd name="connsiteY7" fmla="*/ 627352 h 777210"/>
              <a:gd name="connsiteX8" fmla="*/ 0 w 823675"/>
              <a:gd name="connsiteY8" fmla="*/ 731902 h 777210"/>
              <a:gd name="connsiteX0" fmla="*/ 0 w 823675"/>
              <a:gd name="connsiteY0" fmla="*/ 732801 h 778109"/>
              <a:gd name="connsiteX1" fmla="*/ 166906 w 823675"/>
              <a:gd name="connsiteY1" fmla="*/ 737972 h 778109"/>
              <a:gd name="connsiteX2" fmla="*/ 391312 w 823675"/>
              <a:gd name="connsiteY2" fmla="*/ 778077 h 778109"/>
              <a:gd name="connsiteX3" fmla="*/ 695077 w 823675"/>
              <a:gd name="connsiteY3" fmla="*/ 730239 h 778109"/>
              <a:gd name="connsiteX4" fmla="*/ 820887 w 823675"/>
              <a:gd name="connsiteY4" fmla="*/ 469791 h 778109"/>
              <a:gd name="connsiteX5" fmla="*/ 588282 w 823675"/>
              <a:gd name="connsiteY5" fmla="*/ 4436 h 778109"/>
              <a:gd name="connsiteX6" fmla="*/ 39641 w 823675"/>
              <a:gd name="connsiteY6" fmla="*/ 312540 h 778109"/>
              <a:gd name="connsiteX7" fmla="*/ 51617 w 823675"/>
              <a:gd name="connsiteY7" fmla="*/ 628251 h 778109"/>
              <a:gd name="connsiteX8" fmla="*/ 0 w 823675"/>
              <a:gd name="connsiteY8" fmla="*/ 732801 h 778109"/>
              <a:gd name="connsiteX0" fmla="*/ 0 w 823675"/>
              <a:gd name="connsiteY0" fmla="*/ 732965 h 778273"/>
              <a:gd name="connsiteX1" fmla="*/ 166906 w 823675"/>
              <a:gd name="connsiteY1" fmla="*/ 738136 h 778273"/>
              <a:gd name="connsiteX2" fmla="*/ 391312 w 823675"/>
              <a:gd name="connsiteY2" fmla="*/ 778241 h 778273"/>
              <a:gd name="connsiteX3" fmla="*/ 695077 w 823675"/>
              <a:gd name="connsiteY3" fmla="*/ 730403 h 778273"/>
              <a:gd name="connsiteX4" fmla="*/ 820887 w 823675"/>
              <a:gd name="connsiteY4" fmla="*/ 469955 h 778273"/>
              <a:gd name="connsiteX5" fmla="*/ 588282 w 823675"/>
              <a:gd name="connsiteY5" fmla="*/ 4600 h 778273"/>
              <a:gd name="connsiteX6" fmla="*/ 31572 w 823675"/>
              <a:gd name="connsiteY6" fmla="*/ 311368 h 778273"/>
              <a:gd name="connsiteX7" fmla="*/ 51617 w 823675"/>
              <a:gd name="connsiteY7" fmla="*/ 628415 h 778273"/>
              <a:gd name="connsiteX8" fmla="*/ 0 w 823675"/>
              <a:gd name="connsiteY8" fmla="*/ 732965 h 7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75" h="778273">
                <a:moveTo>
                  <a:pt x="0" y="732965"/>
                </a:moveTo>
                <a:cubicBezTo>
                  <a:pt x="17853" y="736493"/>
                  <a:pt x="104616" y="733812"/>
                  <a:pt x="166906" y="738136"/>
                </a:cubicBezTo>
                <a:cubicBezTo>
                  <a:pt x="229196" y="742460"/>
                  <a:pt x="303284" y="779530"/>
                  <a:pt x="391312" y="778241"/>
                </a:cubicBezTo>
                <a:cubicBezTo>
                  <a:pt x="479340" y="776952"/>
                  <a:pt x="621884" y="774696"/>
                  <a:pt x="695077" y="730403"/>
                </a:cubicBezTo>
                <a:cubicBezTo>
                  <a:pt x="768270" y="686110"/>
                  <a:pt x="838686" y="590922"/>
                  <a:pt x="820887" y="469955"/>
                </a:cubicBezTo>
                <a:cubicBezTo>
                  <a:pt x="803088" y="348988"/>
                  <a:pt x="795207" y="48292"/>
                  <a:pt x="588282" y="4600"/>
                </a:cubicBezTo>
                <a:cubicBezTo>
                  <a:pt x="492555" y="-2543"/>
                  <a:pt x="66148" y="-39533"/>
                  <a:pt x="31572" y="311368"/>
                </a:cubicBezTo>
                <a:cubicBezTo>
                  <a:pt x="15666" y="420334"/>
                  <a:pt x="51617" y="565074"/>
                  <a:pt x="51617" y="628415"/>
                </a:cubicBezTo>
                <a:cubicBezTo>
                  <a:pt x="52094" y="700138"/>
                  <a:pt x="0" y="732965"/>
                  <a:pt x="0" y="732965"/>
                </a:cubicBezTo>
                <a:close/>
              </a:path>
            </a:pathLst>
          </a:custGeom>
          <a:noFill/>
          <a:ln w="19050" cap="flat">
            <a:solidFill>
              <a:schemeClr val="tx1"/>
            </a:solid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F1D3AD01-5D87-1618-A66C-18226BF44A7D}"/>
              </a:ext>
            </a:extLst>
          </p:cNvPr>
          <p:cNvPicPr>
            <a:picLocks noChangeAspect="1"/>
          </p:cNvPicPr>
          <p:nvPr/>
        </p:nvPicPr>
        <p:blipFill>
          <a:blip r:embed="rId3"/>
          <a:stretch>
            <a:fillRect/>
          </a:stretch>
        </p:blipFill>
        <p:spPr>
          <a:xfrm>
            <a:off x="439990" y="1499393"/>
            <a:ext cx="3923816" cy="3923816"/>
          </a:xfrm>
          <a:prstGeom prst="rect">
            <a:avLst/>
          </a:prstGeom>
        </p:spPr>
      </p:pic>
    </p:spTree>
    <p:extLst>
      <p:ext uri="{BB962C8B-B14F-4D97-AF65-F5344CB8AC3E}">
        <p14:creationId xmlns:p14="http://schemas.microsoft.com/office/powerpoint/2010/main" val="2272919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E56E1E-D82A-4FF7-99CE-83AE9A18F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CE4B1E6-EC5B-432F-90D0-898FA5296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88667" flipH="1">
            <a:off x="4301693" y="485426"/>
            <a:ext cx="7484484" cy="584374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05831"/>
              <a:gd name="connsiteY0" fmla="*/ 731902 h 758856"/>
              <a:gd name="connsiteX1" fmla="*/ 373741 w 805831"/>
              <a:gd name="connsiteY1" fmla="*/ 757848 h 758856"/>
              <a:gd name="connsiteX2" fmla="*/ 683896 w 805831"/>
              <a:gd name="connsiteY2" fmla="*/ 696479 h 758856"/>
              <a:gd name="connsiteX3" fmla="*/ 803316 w 805831"/>
              <a:gd name="connsiteY3" fmla="*/ 453428 h 758856"/>
              <a:gd name="connsiteX4" fmla="*/ 588282 w 805831"/>
              <a:gd name="connsiteY4" fmla="*/ 3537 h 758856"/>
              <a:gd name="connsiteX5" fmla="*/ 59263 w 805831"/>
              <a:gd name="connsiteY5" fmla="*/ 319863 h 758856"/>
              <a:gd name="connsiteX6" fmla="*/ 56596 w 805831"/>
              <a:gd name="connsiteY6" fmla="*/ 630854 h 758856"/>
              <a:gd name="connsiteX7" fmla="*/ 0 w 805831"/>
              <a:gd name="connsiteY7" fmla="*/ 731902 h 758856"/>
              <a:gd name="connsiteX0" fmla="*/ 0 w 822941"/>
              <a:gd name="connsiteY0" fmla="*/ 731902 h 758856"/>
              <a:gd name="connsiteX1" fmla="*/ 373741 w 822941"/>
              <a:gd name="connsiteY1" fmla="*/ 757848 h 758856"/>
              <a:gd name="connsiteX2" fmla="*/ 683896 w 822941"/>
              <a:gd name="connsiteY2" fmla="*/ 696479 h 758856"/>
              <a:gd name="connsiteX3" fmla="*/ 820887 w 822941"/>
              <a:gd name="connsiteY3" fmla="*/ 468892 h 758856"/>
              <a:gd name="connsiteX4" fmla="*/ 588282 w 822941"/>
              <a:gd name="connsiteY4" fmla="*/ 3537 h 758856"/>
              <a:gd name="connsiteX5" fmla="*/ 59263 w 822941"/>
              <a:gd name="connsiteY5" fmla="*/ 319863 h 758856"/>
              <a:gd name="connsiteX6" fmla="*/ 56596 w 822941"/>
              <a:gd name="connsiteY6" fmla="*/ 630854 h 758856"/>
              <a:gd name="connsiteX7" fmla="*/ 0 w 822941"/>
              <a:gd name="connsiteY7" fmla="*/ 731902 h 758856"/>
              <a:gd name="connsiteX0" fmla="*/ 0 w 823675"/>
              <a:gd name="connsiteY0" fmla="*/ 731902 h 760400"/>
              <a:gd name="connsiteX1" fmla="*/ 373741 w 823675"/>
              <a:gd name="connsiteY1" fmla="*/ 757848 h 760400"/>
              <a:gd name="connsiteX2" fmla="*/ 695077 w 823675"/>
              <a:gd name="connsiteY2" fmla="*/ 729340 h 760400"/>
              <a:gd name="connsiteX3" fmla="*/ 820887 w 823675"/>
              <a:gd name="connsiteY3" fmla="*/ 468892 h 760400"/>
              <a:gd name="connsiteX4" fmla="*/ 588282 w 823675"/>
              <a:gd name="connsiteY4" fmla="*/ 3537 h 760400"/>
              <a:gd name="connsiteX5" fmla="*/ 59263 w 823675"/>
              <a:gd name="connsiteY5" fmla="*/ 319863 h 760400"/>
              <a:gd name="connsiteX6" fmla="*/ 56596 w 823675"/>
              <a:gd name="connsiteY6" fmla="*/ 630854 h 760400"/>
              <a:gd name="connsiteX7" fmla="*/ 0 w 823675"/>
              <a:gd name="connsiteY7" fmla="*/ 731902 h 760400"/>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86869"/>
              <a:gd name="connsiteX1" fmla="*/ 166906 w 823675"/>
              <a:gd name="connsiteY1" fmla="*/ 737073 h 786869"/>
              <a:gd name="connsiteX2" fmla="*/ 381728 w 823675"/>
              <a:gd name="connsiteY2" fmla="*/ 786843 h 786869"/>
              <a:gd name="connsiteX3" fmla="*/ 695077 w 823675"/>
              <a:gd name="connsiteY3" fmla="*/ 729340 h 786869"/>
              <a:gd name="connsiteX4" fmla="*/ 820887 w 823675"/>
              <a:gd name="connsiteY4" fmla="*/ 468892 h 786869"/>
              <a:gd name="connsiteX5" fmla="*/ 588282 w 823675"/>
              <a:gd name="connsiteY5" fmla="*/ 3537 h 786869"/>
              <a:gd name="connsiteX6" fmla="*/ 59263 w 823675"/>
              <a:gd name="connsiteY6" fmla="*/ 319863 h 786869"/>
              <a:gd name="connsiteX7" fmla="*/ 56596 w 823675"/>
              <a:gd name="connsiteY7" fmla="*/ 630854 h 786869"/>
              <a:gd name="connsiteX8" fmla="*/ 0 w 823675"/>
              <a:gd name="connsiteY8" fmla="*/ 731902 h 786869"/>
              <a:gd name="connsiteX0" fmla="*/ 0 w 823675"/>
              <a:gd name="connsiteY0" fmla="*/ 731902 h 792665"/>
              <a:gd name="connsiteX1" fmla="*/ 166906 w 823675"/>
              <a:gd name="connsiteY1" fmla="*/ 737073 h 792665"/>
              <a:gd name="connsiteX2" fmla="*/ 391312 w 823675"/>
              <a:gd name="connsiteY2" fmla="*/ 792642 h 792665"/>
              <a:gd name="connsiteX3" fmla="*/ 695077 w 823675"/>
              <a:gd name="connsiteY3" fmla="*/ 729340 h 792665"/>
              <a:gd name="connsiteX4" fmla="*/ 820887 w 823675"/>
              <a:gd name="connsiteY4" fmla="*/ 468892 h 792665"/>
              <a:gd name="connsiteX5" fmla="*/ 588282 w 823675"/>
              <a:gd name="connsiteY5" fmla="*/ 3537 h 792665"/>
              <a:gd name="connsiteX6" fmla="*/ 59263 w 823675"/>
              <a:gd name="connsiteY6" fmla="*/ 319863 h 792665"/>
              <a:gd name="connsiteX7" fmla="*/ 56596 w 823675"/>
              <a:gd name="connsiteY7" fmla="*/ 630854 h 792665"/>
              <a:gd name="connsiteX8" fmla="*/ 0 w 823675"/>
              <a:gd name="connsiteY8" fmla="*/ 731902 h 792665"/>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6596 w 823675"/>
              <a:gd name="connsiteY7" fmla="*/ 630854 h 777210"/>
              <a:gd name="connsiteX8" fmla="*/ 0 w 823675"/>
              <a:gd name="connsiteY8" fmla="*/ 731902 h 777210"/>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1617 w 823675"/>
              <a:gd name="connsiteY7" fmla="*/ 627352 h 777210"/>
              <a:gd name="connsiteX8" fmla="*/ 0 w 823675"/>
              <a:gd name="connsiteY8" fmla="*/ 731902 h 777210"/>
              <a:gd name="connsiteX0" fmla="*/ 0 w 823675"/>
              <a:gd name="connsiteY0" fmla="*/ 732801 h 778109"/>
              <a:gd name="connsiteX1" fmla="*/ 166906 w 823675"/>
              <a:gd name="connsiteY1" fmla="*/ 737972 h 778109"/>
              <a:gd name="connsiteX2" fmla="*/ 391312 w 823675"/>
              <a:gd name="connsiteY2" fmla="*/ 778077 h 778109"/>
              <a:gd name="connsiteX3" fmla="*/ 695077 w 823675"/>
              <a:gd name="connsiteY3" fmla="*/ 730239 h 778109"/>
              <a:gd name="connsiteX4" fmla="*/ 820887 w 823675"/>
              <a:gd name="connsiteY4" fmla="*/ 469791 h 778109"/>
              <a:gd name="connsiteX5" fmla="*/ 588282 w 823675"/>
              <a:gd name="connsiteY5" fmla="*/ 4436 h 778109"/>
              <a:gd name="connsiteX6" fmla="*/ 39641 w 823675"/>
              <a:gd name="connsiteY6" fmla="*/ 312540 h 778109"/>
              <a:gd name="connsiteX7" fmla="*/ 51617 w 823675"/>
              <a:gd name="connsiteY7" fmla="*/ 628251 h 778109"/>
              <a:gd name="connsiteX8" fmla="*/ 0 w 823675"/>
              <a:gd name="connsiteY8" fmla="*/ 732801 h 778109"/>
              <a:gd name="connsiteX0" fmla="*/ 0 w 823675"/>
              <a:gd name="connsiteY0" fmla="*/ 732965 h 778273"/>
              <a:gd name="connsiteX1" fmla="*/ 166906 w 823675"/>
              <a:gd name="connsiteY1" fmla="*/ 738136 h 778273"/>
              <a:gd name="connsiteX2" fmla="*/ 391312 w 823675"/>
              <a:gd name="connsiteY2" fmla="*/ 778241 h 778273"/>
              <a:gd name="connsiteX3" fmla="*/ 695077 w 823675"/>
              <a:gd name="connsiteY3" fmla="*/ 730403 h 778273"/>
              <a:gd name="connsiteX4" fmla="*/ 820887 w 823675"/>
              <a:gd name="connsiteY4" fmla="*/ 469955 h 778273"/>
              <a:gd name="connsiteX5" fmla="*/ 588282 w 823675"/>
              <a:gd name="connsiteY5" fmla="*/ 4600 h 778273"/>
              <a:gd name="connsiteX6" fmla="*/ 31572 w 823675"/>
              <a:gd name="connsiteY6" fmla="*/ 311368 h 778273"/>
              <a:gd name="connsiteX7" fmla="*/ 51617 w 823675"/>
              <a:gd name="connsiteY7" fmla="*/ 628415 h 778273"/>
              <a:gd name="connsiteX8" fmla="*/ 0 w 823675"/>
              <a:gd name="connsiteY8" fmla="*/ 732965 h 7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75" h="778273">
                <a:moveTo>
                  <a:pt x="0" y="732965"/>
                </a:moveTo>
                <a:cubicBezTo>
                  <a:pt x="17853" y="736493"/>
                  <a:pt x="104616" y="733812"/>
                  <a:pt x="166906" y="738136"/>
                </a:cubicBezTo>
                <a:cubicBezTo>
                  <a:pt x="229196" y="742460"/>
                  <a:pt x="303284" y="779530"/>
                  <a:pt x="391312" y="778241"/>
                </a:cubicBezTo>
                <a:cubicBezTo>
                  <a:pt x="479340" y="776952"/>
                  <a:pt x="621884" y="774696"/>
                  <a:pt x="695077" y="730403"/>
                </a:cubicBezTo>
                <a:cubicBezTo>
                  <a:pt x="768270" y="686110"/>
                  <a:pt x="838686" y="590922"/>
                  <a:pt x="820887" y="469955"/>
                </a:cubicBezTo>
                <a:cubicBezTo>
                  <a:pt x="803088" y="348988"/>
                  <a:pt x="795207" y="48292"/>
                  <a:pt x="588282" y="4600"/>
                </a:cubicBezTo>
                <a:cubicBezTo>
                  <a:pt x="492555" y="-2543"/>
                  <a:pt x="66148" y="-39533"/>
                  <a:pt x="31572" y="311368"/>
                </a:cubicBezTo>
                <a:cubicBezTo>
                  <a:pt x="15666" y="420334"/>
                  <a:pt x="51617" y="565074"/>
                  <a:pt x="51617" y="628415"/>
                </a:cubicBezTo>
                <a:cubicBezTo>
                  <a:pt x="52094" y="700138"/>
                  <a:pt x="0" y="732965"/>
                  <a:pt x="0" y="732965"/>
                </a:cubicBezTo>
                <a:close/>
              </a:path>
            </a:pathLst>
          </a:custGeom>
          <a:solidFill>
            <a:schemeClr val="bg1"/>
          </a:solidFill>
          <a:ln w="19050"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720868D-886A-FE58-5DBE-390A6C155725}"/>
              </a:ext>
            </a:extLst>
          </p:cNvPr>
          <p:cNvSpPr>
            <a:spLocks noGrp="1"/>
          </p:cNvSpPr>
          <p:nvPr>
            <p:ph idx="1"/>
          </p:nvPr>
        </p:nvSpPr>
        <p:spPr>
          <a:xfrm>
            <a:off x="4786285" y="584137"/>
            <a:ext cx="6520070" cy="5661890"/>
          </a:xfrm>
        </p:spPr>
        <p:txBody>
          <a:bodyPr anchor="ctr">
            <a:normAutofit lnSpcReduction="10000"/>
          </a:bodyPr>
          <a:lstStyle/>
          <a:p>
            <a:pPr algn="ctr"/>
            <a:r>
              <a:rPr lang="en-US" sz="1800" u="sng"/>
              <a:t>Youth Justice Service Data Findings</a:t>
            </a:r>
          </a:p>
          <a:p>
            <a:pPr marL="457200" indent="-457200">
              <a:buFont typeface="Arial"/>
              <a:buChar char="•"/>
            </a:pPr>
            <a:r>
              <a:rPr lang="en-US" sz="1800"/>
              <a:t>Originally a quantitative study to look at anyone within the Youth Justice Service (past 6 months)and compare variables between those who had displayed CAPVA and those who hadn't </a:t>
            </a:r>
          </a:p>
          <a:p>
            <a:pPr marL="457200" indent="-457200">
              <a:buFont typeface="Arial"/>
              <a:buChar char="•"/>
            </a:pPr>
            <a:r>
              <a:rPr lang="en-US" sz="1800"/>
              <a:t>Data from two local authority Youth Justice Services were analysed and 5 different types of abuse were reported (Emotional= 2.4%, Financial= 2.4%, Verbal= 31%, Physical= 45.2%, Multiple forms of abuse= 19%)</a:t>
            </a:r>
          </a:p>
          <a:p>
            <a:pPr marL="457200" indent="-457200">
              <a:buFont typeface="Arial"/>
              <a:buChar char="•"/>
            </a:pPr>
            <a:r>
              <a:rPr lang="en-US" sz="1800"/>
              <a:t>100% of those were CAPVA was reported were 16+ (16-17=88.1%, 18=11.9%)</a:t>
            </a:r>
          </a:p>
          <a:p>
            <a:pPr marL="457200" indent="-457200">
              <a:buFont typeface="Arial"/>
              <a:buChar char="•"/>
            </a:pPr>
            <a:r>
              <a:rPr lang="en-US" sz="1800"/>
              <a:t>83.3% of perpetrators were male</a:t>
            </a:r>
          </a:p>
          <a:p>
            <a:pPr marL="457200" indent="-457200">
              <a:buFont typeface="Arial"/>
              <a:buChar char="•"/>
            </a:pPr>
            <a:r>
              <a:rPr lang="en-US" sz="1800"/>
              <a:t>83.3% of perpetrators had reported experiencing at least one ACE (4+ ACEs=42.9%)</a:t>
            </a:r>
          </a:p>
          <a:p>
            <a:pPr marL="457200" indent="-457200">
              <a:buFont typeface="Arial"/>
              <a:buChar char="•"/>
            </a:pPr>
            <a:r>
              <a:rPr lang="en-US" sz="1800"/>
              <a:t>Practitioners from both Local Authorities stated that more consistent and standardised recording of CAPVA would result in data that more accurately reflects CAPVA within their Local Authority </a:t>
            </a:r>
          </a:p>
          <a:p>
            <a:pPr algn="ctr"/>
            <a:r>
              <a:rPr lang="en-US" sz="1800">
                <a:solidFill>
                  <a:schemeClr val="accent4"/>
                </a:solidFill>
              </a:rPr>
              <a:t>'</a:t>
            </a:r>
            <a:r>
              <a:rPr lang="en-US" sz="1800" i="1">
                <a:solidFill>
                  <a:schemeClr val="accent4"/>
                </a:solidFill>
              </a:rPr>
              <a:t>trying to standardise it as well as you know, pushing for (management) to give us that flag either on the offence tab or in the event characteristics region</a:t>
            </a:r>
            <a:r>
              <a:rPr lang="en-US" sz="1800">
                <a:solidFill>
                  <a:schemeClr val="accent4"/>
                </a:solidFill>
              </a:rPr>
              <a:t>'</a:t>
            </a:r>
          </a:p>
          <a:p>
            <a:pPr algn="ctr"/>
            <a:r>
              <a:rPr lang="en-US" sz="1800" i="1">
                <a:solidFill>
                  <a:schemeClr val="accent4"/>
                </a:solidFill>
              </a:rPr>
              <a:t>Practitioner 1</a:t>
            </a:r>
            <a:endParaRPr lang="en-US" sz="1800">
              <a:solidFill>
                <a:schemeClr val="accent4"/>
              </a:solidFill>
            </a:endParaRPr>
          </a:p>
          <a:p>
            <a:pPr algn="ctr"/>
            <a:r>
              <a:rPr lang="en-US" sz="1800" i="1">
                <a:solidFill>
                  <a:schemeClr val="accent3"/>
                </a:solidFill>
              </a:rPr>
              <a:t>'it probably would be easier if you just had a little specific box in the family section'</a:t>
            </a:r>
          </a:p>
          <a:p>
            <a:pPr algn="ctr"/>
            <a:r>
              <a:rPr lang="en-US" sz="1800" i="1">
                <a:solidFill>
                  <a:schemeClr val="accent3"/>
                </a:solidFill>
              </a:rPr>
              <a:t>Practitioner 2</a:t>
            </a:r>
          </a:p>
        </p:txBody>
      </p:sp>
      <p:sp>
        <p:nvSpPr>
          <p:cNvPr id="12" name="Freeform: Shape 11">
            <a:extLst>
              <a:ext uri="{FF2B5EF4-FFF2-40B4-BE49-F238E27FC236}">
                <a16:creationId xmlns:a16="http://schemas.microsoft.com/office/drawing/2014/main" id="{B9940E64-4719-4E36-8FFD-748B552B3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588667" flipH="1">
            <a:off x="4240862" y="539430"/>
            <a:ext cx="7484484" cy="5843743"/>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15141"/>
              <a:gd name="connsiteY0" fmla="*/ 731902 h 758856"/>
              <a:gd name="connsiteX1" fmla="*/ 373741 w 815141"/>
              <a:gd name="connsiteY1" fmla="*/ 757848 h 758856"/>
              <a:gd name="connsiteX2" fmla="*/ 683896 w 815141"/>
              <a:gd name="connsiteY2" fmla="*/ 696479 h 758856"/>
              <a:gd name="connsiteX3" fmla="*/ 812900 w 815141"/>
              <a:gd name="connsiteY3" fmla="*/ 492088 h 758856"/>
              <a:gd name="connsiteX4" fmla="*/ 588282 w 815141"/>
              <a:gd name="connsiteY4" fmla="*/ 3537 h 758856"/>
              <a:gd name="connsiteX5" fmla="*/ 59263 w 815141"/>
              <a:gd name="connsiteY5" fmla="*/ 319863 h 758856"/>
              <a:gd name="connsiteX6" fmla="*/ 56596 w 815141"/>
              <a:gd name="connsiteY6" fmla="*/ 630854 h 758856"/>
              <a:gd name="connsiteX7" fmla="*/ 0 w 815141"/>
              <a:gd name="connsiteY7" fmla="*/ 731902 h 758856"/>
              <a:gd name="connsiteX0" fmla="*/ 0 w 805831"/>
              <a:gd name="connsiteY0" fmla="*/ 731902 h 758856"/>
              <a:gd name="connsiteX1" fmla="*/ 373741 w 805831"/>
              <a:gd name="connsiteY1" fmla="*/ 757848 h 758856"/>
              <a:gd name="connsiteX2" fmla="*/ 683896 w 805831"/>
              <a:gd name="connsiteY2" fmla="*/ 696479 h 758856"/>
              <a:gd name="connsiteX3" fmla="*/ 803316 w 805831"/>
              <a:gd name="connsiteY3" fmla="*/ 453428 h 758856"/>
              <a:gd name="connsiteX4" fmla="*/ 588282 w 805831"/>
              <a:gd name="connsiteY4" fmla="*/ 3537 h 758856"/>
              <a:gd name="connsiteX5" fmla="*/ 59263 w 805831"/>
              <a:gd name="connsiteY5" fmla="*/ 319863 h 758856"/>
              <a:gd name="connsiteX6" fmla="*/ 56596 w 805831"/>
              <a:gd name="connsiteY6" fmla="*/ 630854 h 758856"/>
              <a:gd name="connsiteX7" fmla="*/ 0 w 805831"/>
              <a:gd name="connsiteY7" fmla="*/ 731902 h 758856"/>
              <a:gd name="connsiteX0" fmla="*/ 0 w 822941"/>
              <a:gd name="connsiteY0" fmla="*/ 731902 h 758856"/>
              <a:gd name="connsiteX1" fmla="*/ 373741 w 822941"/>
              <a:gd name="connsiteY1" fmla="*/ 757848 h 758856"/>
              <a:gd name="connsiteX2" fmla="*/ 683896 w 822941"/>
              <a:gd name="connsiteY2" fmla="*/ 696479 h 758856"/>
              <a:gd name="connsiteX3" fmla="*/ 820887 w 822941"/>
              <a:gd name="connsiteY3" fmla="*/ 468892 h 758856"/>
              <a:gd name="connsiteX4" fmla="*/ 588282 w 822941"/>
              <a:gd name="connsiteY4" fmla="*/ 3537 h 758856"/>
              <a:gd name="connsiteX5" fmla="*/ 59263 w 822941"/>
              <a:gd name="connsiteY5" fmla="*/ 319863 h 758856"/>
              <a:gd name="connsiteX6" fmla="*/ 56596 w 822941"/>
              <a:gd name="connsiteY6" fmla="*/ 630854 h 758856"/>
              <a:gd name="connsiteX7" fmla="*/ 0 w 822941"/>
              <a:gd name="connsiteY7" fmla="*/ 731902 h 758856"/>
              <a:gd name="connsiteX0" fmla="*/ 0 w 823675"/>
              <a:gd name="connsiteY0" fmla="*/ 731902 h 760400"/>
              <a:gd name="connsiteX1" fmla="*/ 373741 w 823675"/>
              <a:gd name="connsiteY1" fmla="*/ 757848 h 760400"/>
              <a:gd name="connsiteX2" fmla="*/ 695077 w 823675"/>
              <a:gd name="connsiteY2" fmla="*/ 729340 h 760400"/>
              <a:gd name="connsiteX3" fmla="*/ 820887 w 823675"/>
              <a:gd name="connsiteY3" fmla="*/ 468892 h 760400"/>
              <a:gd name="connsiteX4" fmla="*/ 588282 w 823675"/>
              <a:gd name="connsiteY4" fmla="*/ 3537 h 760400"/>
              <a:gd name="connsiteX5" fmla="*/ 59263 w 823675"/>
              <a:gd name="connsiteY5" fmla="*/ 319863 h 760400"/>
              <a:gd name="connsiteX6" fmla="*/ 56596 w 823675"/>
              <a:gd name="connsiteY6" fmla="*/ 630854 h 760400"/>
              <a:gd name="connsiteX7" fmla="*/ 0 w 823675"/>
              <a:gd name="connsiteY7" fmla="*/ 731902 h 760400"/>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60034"/>
              <a:gd name="connsiteX1" fmla="*/ 166906 w 823675"/>
              <a:gd name="connsiteY1" fmla="*/ 737073 h 760034"/>
              <a:gd name="connsiteX2" fmla="*/ 373741 w 823675"/>
              <a:gd name="connsiteY2" fmla="*/ 757848 h 760034"/>
              <a:gd name="connsiteX3" fmla="*/ 695077 w 823675"/>
              <a:gd name="connsiteY3" fmla="*/ 729340 h 760034"/>
              <a:gd name="connsiteX4" fmla="*/ 820887 w 823675"/>
              <a:gd name="connsiteY4" fmla="*/ 468892 h 760034"/>
              <a:gd name="connsiteX5" fmla="*/ 588282 w 823675"/>
              <a:gd name="connsiteY5" fmla="*/ 3537 h 760034"/>
              <a:gd name="connsiteX6" fmla="*/ 59263 w 823675"/>
              <a:gd name="connsiteY6" fmla="*/ 319863 h 760034"/>
              <a:gd name="connsiteX7" fmla="*/ 56596 w 823675"/>
              <a:gd name="connsiteY7" fmla="*/ 630854 h 760034"/>
              <a:gd name="connsiteX8" fmla="*/ 0 w 823675"/>
              <a:gd name="connsiteY8" fmla="*/ 731902 h 760034"/>
              <a:gd name="connsiteX0" fmla="*/ 0 w 823675"/>
              <a:gd name="connsiteY0" fmla="*/ 731902 h 786869"/>
              <a:gd name="connsiteX1" fmla="*/ 166906 w 823675"/>
              <a:gd name="connsiteY1" fmla="*/ 737073 h 786869"/>
              <a:gd name="connsiteX2" fmla="*/ 381728 w 823675"/>
              <a:gd name="connsiteY2" fmla="*/ 786843 h 786869"/>
              <a:gd name="connsiteX3" fmla="*/ 695077 w 823675"/>
              <a:gd name="connsiteY3" fmla="*/ 729340 h 786869"/>
              <a:gd name="connsiteX4" fmla="*/ 820887 w 823675"/>
              <a:gd name="connsiteY4" fmla="*/ 468892 h 786869"/>
              <a:gd name="connsiteX5" fmla="*/ 588282 w 823675"/>
              <a:gd name="connsiteY5" fmla="*/ 3537 h 786869"/>
              <a:gd name="connsiteX6" fmla="*/ 59263 w 823675"/>
              <a:gd name="connsiteY6" fmla="*/ 319863 h 786869"/>
              <a:gd name="connsiteX7" fmla="*/ 56596 w 823675"/>
              <a:gd name="connsiteY7" fmla="*/ 630854 h 786869"/>
              <a:gd name="connsiteX8" fmla="*/ 0 w 823675"/>
              <a:gd name="connsiteY8" fmla="*/ 731902 h 786869"/>
              <a:gd name="connsiteX0" fmla="*/ 0 w 823675"/>
              <a:gd name="connsiteY0" fmla="*/ 731902 h 792665"/>
              <a:gd name="connsiteX1" fmla="*/ 166906 w 823675"/>
              <a:gd name="connsiteY1" fmla="*/ 737073 h 792665"/>
              <a:gd name="connsiteX2" fmla="*/ 391312 w 823675"/>
              <a:gd name="connsiteY2" fmla="*/ 792642 h 792665"/>
              <a:gd name="connsiteX3" fmla="*/ 695077 w 823675"/>
              <a:gd name="connsiteY3" fmla="*/ 729340 h 792665"/>
              <a:gd name="connsiteX4" fmla="*/ 820887 w 823675"/>
              <a:gd name="connsiteY4" fmla="*/ 468892 h 792665"/>
              <a:gd name="connsiteX5" fmla="*/ 588282 w 823675"/>
              <a:gd name="connsiteY5" fmla="*/ 3537 h 792665"/>
              <a:gd name="connsiteX6" fmla="*/ 59263 w 823675"/>
              <a:gd name="connsiteY6" fmla="*/ 319863 h 792665"/>
              <a:gd name="connsiteX7" fmla="*/ 56596 w 823675"/>
              <a:gd name="connsiteY7" fmla="*/ 630854 h 792665"/>
              <a:gd name="connsiteX8" fmla="*/ 0 w 823675"/>
              <a:gd name="connsiteY8" fmla="*/ 731902 h 792665"/>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6596 w 823675"/>
              <a:gd name="connsiteY7" fmla="*/ 630854 h 777210"/>
              <a:gd name="connsiteX8" fmla="*/ 0 w 823675"/>
              <a:gd name="connsiteY8" fmla="*/ 731902 h 777210"/>
              <a:gd name="connsiteX0" fmla="*/ 0 w 823675"/>
              <a:gd name="connsiteY0" fmla="*/ 731902 h 777210"/>
              <a:gd name="connsiteX1" fmla="*/ 166906 w 823675"/>
              <a:gd name="connsiteY1" fmla="*/ 737073 h 777210"/>
              <a:gd name="connsiteX2" fmla="*/ 391312 w 823675"/>
              <a:gd name="connsiteY2" fmla="*/ 777178 h 777210"/>
              <a:gd name="connsiteX3" fmla="*/ 695077 w 823675"/>
              <a:gd name="connsiteY3" fmla="*/ 729340 h 777210"/>
              <a:gd name="connsiteX4" fmla="*/ 820887 w 823675"/>
              <a:gd name="connsiteY4" fmla="*/ 468892 h 777210"/>
              <a:gd name="connsiteX5" fmla="*/ 588282 w 823675"/>
              <a:gd name="connsiteY5" fmla="*/ 3537 h 777210"/>
              <a:gd name="connsiteX6" fmla="*/ 59263 w 823675"/>
              <a:gd name="connsiteY6" fmla="*/ 319863 h 777210"/>
              <a:gd name="connsiteX7" fmla="*/ 51617 w 823675"/>
              <a:gd name="connsiteY7" fmla="*/ 627352 h 777210"/>
              <a:gd name="connsiteX8" fmla="*/ 0 w 823675"/>
              <a:gd name="connsiteY8" fmla="*/ 731902 h 777210"/>
              <a:gd name="connsiteX0" fmla="*/ 0 w 823675"/>
              <a:gd name="connsiteY0" fmla="*/ 732801 h 778109"/>
              <a:gd name="connsiteX1" fmla="*/ 166906 w 823675"/>
              <a:gd name="connsiteY1" fmla="*/ 737972 h 778109"/>
              <a:gd name="connsiteX2" fmla="*/ 391312 w 823675"/>
              <a:gd name="connsiteY2" fmla="*/ 778077 h 778109"/>
              <a:gd name="connsiteX3" fmla="*/ 695077 w 823675"/>
              <a:gd name="connsiteY3" fmla="*/ 730239 h 778109"/>
              <a:gd name="connsiteX4" fmla="*/ 820887 w 823675"/>
              <a:gd name="connsiteY4" fmla="*/ 469791 h 778109"/>
              <a:gd name="connsiteX5" fmla="*/ 588282 w 823675"/>
              <a:gd name="connsiteY5" fmla="*/ 4436 h 778109"/>
              <a:gd name="connsiteX6" fmla="*/ 39641 w 823675"/>
              <a:gd name="connsiteY6" fmla="*/ 312540 h 778109"/>
              <a:gd name="connsiteX7" fmla="*/ 51617 w 823675"/>
              <a:gd name="connsiteY7" fmla="*/ 628251 h 778109"/>
              <a:gd name="connsiteX8" fmla="*/ 0 w 823675"/>
              <a:gd name="connsiteY8" fmla="*/ 732801 h 778109"/>
              <a:gd name="connsiteX0" fmla="*/ 0 w 823675"/>
              <a:gd name="connsiteY0" fmla="*/ 732965 h 778273"/>
              <a:gd name="connsiteX1" fmla="*/ 166906 w 823675"/>
              <a:gd name="connsiteY1" fmla="*/ 738136 h 778273"/>
              <a:gd name="connsiteX2" fmla="*/ 391312 w 823675"/>
              <a:gd name="connsiteY2" fmla="*/ 778241 h 778273"/>
              <a:gd name="connsiteX3" fmla="*/ 695077 w 823675"/>
              <a:gd name="connsiteY3" fmla="*/ 730403 h 778273"/>
              <a:gd name="connsiteX4" fmla="*/ 820887 w 823675"/>
              <a:gd name="connsiteY4" fmla="*/ 469955 h 778273"/>
              <a:gd name="connsiteX5" fmla="*/ 588282 w 823675"/>
              <a:gd name="connsiteY5" fmla="*/ 4600 h 778273"/>
              <a:gd name="connsiteX6" fmla="*/ 31572 w 823675"/>
              <a:gd name="connsiteY6" fmla="*/ 311368 h 778273"/>
              <a:gd name="connsiteX7" fmla="*/ 51617 w 823675"/>
              <a:gd name="connsiteY7" fmla="*/ 628415 h 778273"/>
              <a:gd name="connsiteX8" fmla="*/ 0 w 823675"/>
              <a:gd name="connsiteY8" fmla="*/ 732965 h 77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675" h="778273">
                <a:moveTo>
                  <a:pt x="0" y="732965"/>
                </a:moveTo>
                <a:cubicBezTo>
                  <a:pt x="17853" y="736493"/>
                  <a:pt x="104616" y="733812"/>
                  <a:pt x="166906" y="738136"/>
                </a:cubicBezTo>
                <a:cubicBezTo>
                  <a:pt x="229196" y="742460"/>
                  <a:pt x="303284" y="779530"/>
                  <a:pt x="391312" y="778241"/>
                </a:cubicBezTo>
                <a:cubicBezTo>
                  <a:pt x="479340" y="776952"/>
                  <a:pt x="621884" y="774696"/>
                  <a:pt x="695077" y="730403"/>
                </a:cubicBezTo>
                <a:cubicBezTo>
                  <a:pt x="768270" y="686110"/>
                  <a:pt x="838686" y="590922"/>
                  <a:pt x="820887" y="469955"/>
                </a:cubicBezTo>
                <a:cubicBezTo>
                  <a:pt x="803088" y="348988"/>
                  <a:pt x="795207" y="48292"/>
                  <a:pt x="588282" y="4600"/>
                </a:cubicBezTo>
                <a:cubicBezTo>
                  <a:pt x="492555" y="-2543"/>
                  <a:pt x="66148" y="-39533"/>
                  <a:pt x="31572" y="311368"/>
                </a:cubicBezTo>
                <a:cubicBezTo>
                  <a:pt x="15666" y="420334"/>
                  <a:pt x="51617" y="565074"/>
                  <a:pt x="51617" y="628415"/>
                </a:cubicBezTo>
                <a:cubicBezTo>
                  <a:pt x="52094" y="700138"/>
                  <a:pt x="0" y="732965"/>
                  <a:pt x="0" y="732965"/>
                </a:cubicBezTo>
                <a:close/>
              </a:path>
            </a:pathLst>
          </a:custGeom>
          <a:noFill/>
          <a:ln w="19050" cap="flat">
            <a:solidFill>
              <a:schemeClr val="tx1"/>
            </a:solidFill>
            <a:prstDash val="solid"/>
            <a:miter/>
          </a:ln>
        </p:spPr>
        <p:txBody>
          <a:bodyPr rtlCol="0" anchor="ctr"/>
          <a:lstStyle/>
          <a:p>
            <a:endParaRPr lang="en-US"/>
          </a:p>
        </p:txBody>
      </p:sp>
      <p:pic>
        <p:nvPicPr>
          <p:cNvPr id="4" name="Picture 3">
            <a:extLst>
              <a:ext uri="{FF2B5EF4-FFF2-40B4-BE49-F238E27FC236}">
                <a16:creationId xmlns:a16="http://schemas.microsoft.com/office/drawing/2014/main" id="{0E5F6F0A-397A-5F97-41BA-FC6BA54DBDC8}"/>
              </a:ext>
            </a:extLst>
          </p:cNvPr>
          <p:cNvPicPr>
            <a:picLocks noChangeAspect="1"/>
          </p:cNvPicPr>
          <p:nvPr/>
        </p:nvPicPr>
        <p:blipFill>
          <a:blip r:embed="rId3"/>
          <a:stretch>
            <a:fillRect/>
          </a:stretch>
        </p:blipFill>
        <p:spPr>
          <a:xfrm>
            <a:off x="492757" y="1431979"/>
            <a:ext cx="3950636" cy="3950636"/>
          </a:xfrm>
          <a:prstGeom prst="rect">
            <a:avLst/>
          </a:prstGeom>
        </p:spPr>
      </p:pic>
    </p:spTree>
    <p:extLst>
      <p:ext uri="{BB962C8B-B14F-4D97-AF65-F5344CB8AC3E}">
        <p14:creationId xmlns:p14="http://schemas.microsoft.com/office/powerpoint/2010/main" val="91078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9769A-E1A8-4890-A4B7-FF5D5C1DC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5030541-939E-4D9D-82AB-34D32FD1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79057" y="2200234"/>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C72092-2B09-4FBA-B639-9D8632545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7520" y="2255022"/>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noFill/>
          <a:ln w="19050"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5DB81DD-8F8C-4933-94B4-0E5595C5A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41748" y="618134"/>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10B73D1-A4C3-4A71-836A-5FD28F32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77662" y="659873"/>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B607BF4-DFD5-9E8A-AC62-C07853B62E5D}"/>
              </a:ext>
            </a:extLst>
          </p:cNvPr>
          <p:cNvSpPr>
            <a:spLocks noGrp="1"/>
          </p:cNvSpPr>
          <p:nvPr>
            <p:ph type="title"/>
          </p:nvPr>
        </p:nvSpPr>
        <p:spPr>
          <a:xfrm>
            <a:off x="5876598" y="1083379"/>
            <a:ext cx="4947424" cy="1364106"/>
          </a:xfrm>
        </p:spPr>
        <p:txBody>
          <a:bodyPr>
            <a:normAutofit/>
          </a:bodyPr>
          <a:lstStyle/>
          <a:p>
            <a:pPr algn="ctr"/>
            <a:r>
              <a:rPr lang="en-US"/>
              <a:t>What Next?</a:t>
            </a:r>
          </a:p>
        </p:txBody>
      </p:sp>
      <p:sp>
        <p:nvSpPr>
          <p:cNvPr id="3" name="Content Placeholder 2">
            <a:extLst>
              <a:ext uri="{FF2B5EF4-FFF2-40B4-BE49-F238E27FC236}">
                <a16:creationId xmlns:a16="http://schemas.microsoft.com/office/drawing/2014/main" id="{AF1DC6BE-5DEA-3467-85DA-CD3CA49C6590}"/>
              </a:ext>
            </a:extLst>
          </p:cNvPr>
          <p:cNvSpPr>
            <a:spLocks noGrp="1"/>
          </p:cNvSpPr>
          <p:nvPr>
            <p:ph idx="1"/>
          </p:nvPr>
        </p:nvSpPr>
        <p:spPr>
          <a:xfrm>
            <a:off x="1529523" y="2963355"/>
            <a:ext cx="6229910" cy="2643119"/>
          </a:xfrm>
        </p:spPr>
        <p:txBody>
          <a:bodyPr anchor="ctr">
            <a:noAutofit/>
          </a:bodyPr>
          <a:lstStyle/>
          <a:p>
            <a:pPr marL="457200" indent="-457200" algn="ctr">
              <a:buFont typeface="Arial"/>
              <a:buChar char="•"/>
            </a:pPr>
            <a:r>
              <a:rPr lang="en-US" sz="2400"/>
              <a:t>Continue to recruit for, and interview, those with lived experience of CAPVA (specific focus on fathers and young people due to gaps in the research) and complete qualitative study next year</a:t>
            </a:r>
          </a:p>
          <a:p>
            <a:pPr marL="457200" indent="-457200" algn="ctr">
              <a:buFont typeface="Arial"/>
              <a:buChar char="•"/>
            </a:pPr>
            <a:endParaRPr lang="en-US" sz="2400"/>
          </a:p>
          <a:p>
            <a:pPr marL="457200" indent="-457200" algn="ctr">
              <a:buFont typeface="Arial"/>
              <a:buChar char="•"/>
            </a:pPr>
            <a:r>
              <a:rPr lang="en-US" sz="2400"/>
              <a:t>Review all evidence so far, alongside key stakeholders, and assess the appropriateness of a Delphi study to devise a model of best practice to preventing and responding to CAPVA across Merseyside</a:t>
            </a:r>
          </a:p>
        </p:txBody>
      </p:sp>
      <p:pic>
        <p:nvPicPr>
          <p:cNvPr id="5" name="Picture 4">
            <a:extLst>
              <a:ext uri="{FF2B5EF4-FFF2-40B4-BE49-F238E27FC236}">
                <a16:creationId xmlns:a16="http://schemas.microsoft.com/office/drawing/2014/main" id="{0BA919CB-B301-13D5-87C2-82CF0905CB02}"/>
              </a:ext>
            </a:extLst>
          </p:cNvPr>
          <p:cNvPicPr>
            <a:picLocks noChangeAspect="1"/>
          </p:cNvPicPr>
          <p:nvPr/>
        </p:nvPicPr>
        <p:blipFill>
          <a:blip r:embed="rId3"/>
          <a:stretch>
            <a:fillRect/>
          </a:stretch>
        </p:blipFill>
        <p:spPr>
          <a:xfrm>
            <a:off x="8143193" y="2640618"/>
            <a:ext cx="4123777" cy="4123777"/>
          </a:xfrm>
          <a:prstGeom prst="rect">
            <a:avLst/>
          </a:prstGeom>
        </p:spPr>
      </p:pic>
    </p:spTree>
    <p:extLst>
      <p:ext uri="{BB962C8B-B14F-4D97-AF65-F5344CB8AC3E}">
        <p14:creationId xmlns:p14="http://schemas.microsoft.com/office/powerpoint/2010/main" val="157285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27" name="Rectangle 26">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75159" y="595085"/>
            <a:ext cx="5457988" cy="562473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1C4CFC6-2F63-4E68-9251-489E1A062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338566" y="472814"/>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solidFill>
            <a:schemeClr val="bg1"/>
          </a:solidFill>
          <a:ln w="19050" cap="flat">
            <a:noFill/>
            <a:prstDash val="solid"/>
            <a:miter/>
          </a:ln>
        </p:spPr>
        <p:txBody>
          <a:bodyPr rtlCol="0" anchor="ctr"/>
          <a:lstStyle/>
          <a:p>
            <a:endParaRPr lang="en-US">
              <a:ln>
                <a:solidFill>
                  <a:srgbClr val="000000"/>
                </a:solidFill>
              </a:ln>
              <a:solidFill>
                <a:srgbClr val="000000"/>
              </a:solidFill>
            </a:endParaRPr>
          </a:p>
        </p:txBody>
      </p:sp>
      <p:sp>
        <p:nvSpPr>
          <p:cNvPr id="2" name="Title 1">
            <a:extLst>
              <a:ext uri="{FF2B5EF4-FFF2-40B4-BE49-F238E27FC236}">
                <a16:creationId xmlns:a16="http://schemas.microsoft.com/office/drawing/2014/main" id="{DA5AFDC3-A553-8ADC-0C57-4E247F9F267D}"/>
              </a:ext>
            </a:extLst>
          </p:cNvPr>
          <p:cNvSpPr>
            <a:spLocks noGrp="1"/>
          </p:cNvSpPr>
          <p:nvPr>
            <p:ph type="title"/>
          </p:nvPr>
        </p:nvSpPr>
        <p:spPr>
          <a:xfrm>
            <a:off x="679405" y="510041"/>
            <a:ext cx="5457988" cy="4345594"/>
          </a:xfrm>
        </p:spPr>
        <p:txBody>
          <a:bodyPr vert="horz" lIns="91440" tIns="45720" rIns="91440" bIns="45720" rtlCol="0" anchor="ctr">
            <a:normAutofit/>
          </a:bodyPr>
          <a:lstStyle/>
          <a:p>
            <a:pPr>
              <a:lnSpc>
                <a:spcPct val="90000"/>
              </a:lnSpc>
            </a:pPr>
            <a:r>
              <a:rPr lang="en-US" sz="3400"/>
              <a:t>Thank you</a:t>
            </a:r>
            <a:br>
              <a:rPr lang="en-US" sz="3400"/>
            </a:br>
            <a:br>
              <a:rPr lang="en-US" sz="3600"/>
            </a:br>
            <a:r>
              <a:rPr lang="en-US" sz="3600">
                <a:hlinkClick r:id="rId3"/>
              </a:rPr>
              <a:t>r.bates@ljmu.ac.uk</a:t>
            </a:r>
            <a:br>
              <a:rPr lang="en-US" sz="3600"/>
            </a:br>
            <a:r>
              <a:rPr lang="en-US" sz="3600">
                <a:hlinkClick r:id="rId4"/>
              </a:rPr>
              <a:t>C.J.Booth@2018.ljmu.ac.uk</a:t>
            </a:r>
            <a:endParaRPr lang="en-US" sz="3600"/>
          </a:p>
        </p:txBody>
      </p:sp>
      <p:sp>
        <p:nvSpPr>
          <p:cNvPr id="33" name="Freeform: Shape 32">
            <a:extLst>
              <a:ext uri="{FF2B5EF4-FFF2-40B4-BE49-F238E27FC236}">
                <a16:creationId xmlns:a16="http://schemas.microsoft.com/office/drawing/2014/main" id="{444C5789-1895-49EE-863C-2BAB9693E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263107" y="401221"/>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noFill/>
          <a:ln w="19050" cap="flat">
            <a:solidFill>
              <a:schemeClr val="tx1"/>
            </a:solidFill>
            <a:prstDash val="solid"/>
            <a:miter/>
          </a:ln>
        </p:spPr>
        <p:txBody>
          <a:bodyPr rtlCol="0" anchor="ctr"/>
          <a:lstStyle/>
          <a:p>
            <a:endParaRPr lang="en-US">
              <a:ln>
                <a:solidFill>
                  <a:srgbClr val="000000"/>
                </a:solidFill>
              </a:ln>
              <a:solidFill>
                <a:srgbClr val="000000"/>
              </a:solidFill>
            </a:endParaRPr>
          </a:p>
        </p:txBody>
      </p:sp>
      <p:pic>
        <p:nvPicPr>
          <p:cNvPr id="9" name="Picture 8">
            <a:extLst>
              <a:ext uri="{FF2B5EF4-FFF2-40B4-BE49-F238E27FC236}">
                <a16:creationId xmlns:a16="http://schemas.microsoft.com/office/drawing/2014/main" id="{3BBD3F51-470E-F9CE-7687-4AAE74C6A7B4}"/>
              </a:ext>
            </a:extLst>
          </p:cNvPr>
          <p:cNvPicPr>
            <a:picLocks noChangeAspect="1"/>
          </p:cNvPicPr>
          <p:nvPr/>
        </p:nvPicPr>
        <p:blipFill rotWithShape="1">
          <a:blip r:embed="rId5"/>
          <a:srcRect l="5753" r="16746"/>
          <a:stretch/>
        </p:blipFill>
        <p:spPr>
          <a:xfrm>
            <a:off x="7162791" y="3885929"/>
            <a:ext cx="3291367" cy="2323775"/>
          </a:xfrm>
          <a:prstGeom prst="rect">
            <a:avLst/>
          </a:prstGeom>
        </p:spPr>
      </p:pic>
      <p:pic>
        <p:nvPicPr>
          <p:cNvPr id="4" name="Picture 3" descr="A qr code with a few black squares&#10;&#10;Description automatically generated">
            <a:extLst>
              <a:ext uri="{FF2B5EF4-FFF2-40B4-BE49-F238E27FC236}">
                <a16:creationId xmlns:a16="http://schemas.microsoft.com/office/drawing/2014/main" id="{6CA6A9AA-DB54-0CD8-3F51-593700DBB244}"/>
              </a:ext>
            </a:extLst>
          </p:cNvPr>
          <p:cNvPicPr>
            <a:picLocks noChangeAspect="1"/>
          </p:cNvPicPr>
          <p:nvPr/>
        </p:nvPicPr>
        <p:blipFill>
          <a:blip r:embed="rId6"/>
          <a:stretch>
            <a:fillRect/>
          </a:stretch>
        </p:blipFill>
        <p:spPr>
          <a:xfrm>
            <a:off x="6442403" y="1570863"/>
            <a:ext cx="2048742" cy="2233180"/>
          </a:xfrm>
          <a:prstGeom prst="rect">
            <a:avLst/>
          </a:prstGeom>
          <a:ln w="57150">
            <a:solidFill>
              <a:schemeClr val="accent6"/>
            </a:solidFill>
          </a:ln>
        </p:spPr>
      </p:pic>
      <p:pic>
        <p:nvPicPr>
          <p:cNvPr id="3" name="Picture 2" descr="A qr code with a black and white background&#10;&#10;Description automatically generated">
            <a:extLst>
              <a:ext uri="{FF2B5EF4-FFF2-40B4-BE49-F238E27FC236}">
                <a16:creationId xmlns:a16="http://schemas.microsoft.com/office/drawing/2014/main" id="{052301BA-3AB7-D941-F480-3F186AFA5488}"/>
              </a:ext>
            </a:extLst>
          </p:cNvPr>
          <p:cNvPicPr>
            <a:picLocks noChangeAspect="1"/>
          </p:cNvPicPr>
          <p:nvPr/>
        </p:nvPicPr>
        <p:blipFill>
          <a:blip r:embed="rId7"/>
          <a:stretch>
            <a:fillRect/>
          </a:stretch>
        </p:blipFill>
        <p:spPr>
          <a:xfrm>
            <a:off x="9004752" y="1566634"/>
            <a:ext cx="2165351" cy="2237016"/>
          </a:xfrm>
          <a:prstGeom prst="rect">
            <a:avLst/>
          </a:prstGeom>
          <a:solidFill>
            <a:srgbClr val="FFFFFF">
              <a:shade val="85000"/>
            </a:srgbClr>
          </a:solidFill>
          <a:ln w="88900" cap="sq">
            <a:solidFill>
              <a:schemeClr val="accent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2EB21714-EC24-367D-CD6C-A5E5952543EB}"/>
              </a:ext>
            </a:extLst>
          </p:cNvPr>
          <p:cNvSpPr txBox="1"/>
          <p:nvPr/>
        </p:nvSpPr>
        <p:spPr>
          <a:xfrm>
            <a:off x="6341918" y="765299"/>
            <a:ext cx="22498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6"/>
                </a:solidFill>
              </a:rPr>
              <a:t>Literature</a:t>
            </a:r>
            <a:r>
              <a:rPr lang="en-US" sz="4000" b="1"/>
              <a:t> </a:t>
            </a:r>
            <a:r>
              <a:rPr lang="en-US" sz="4000" b="1">
                <a:solidFill>
                  <a:schemeClr val="accent6"/>
                </a:solidFill>
              </a:rPr>
              <a:t>review</a:t>
            </a:r>
          </a:p>
        </p:txBody>
      </p:sp>
      <p:sp>
        <p:nvSpPr>
          <p:cNvPr id="6" name="TextBox 5">
            <a:extLst>
              <a:ext uri="{FF2B5EF4-FFF2-40B4-BE49-F238E27FC236}">
                <a16:creationId xmlns:a16="http://schemas.microsoft.com/office/drawing/2014/main" id="{39721EBC-86B1-3F83-1269-EBAD6128740E}"/>
              </a:ext>
            </a:extLst>
          </p:cNvPr>
          <p:cNvSpPr txBox="1"/>
          <p:nvPr/>
        </p:nvSpPr>
        <p:spPr>
          <a:xfrm>
            <a:off x="8709560" y="765298"/>
            <a:ext cx="27488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31A7C7"/>
                </a:solidFill>
              </a:rPr>
              <a:t>Research study report</a:t>
            </a:r>
          </a:p>
        </p:txBody>
      </p:sp>
    </p:spTree>
    <p:extLst>
      <p:ext uri="{BB962C8B-B14F-4D97-AF65-F5344CB8AC3E}">
        <p14:creationId xmlns:p14="http://schemas.microsoft.com/office/powerpoint/2010/main" val="233290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22" name="Rectangle 21">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8407E26-87C7-42DE-8E90-7BD332BB1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5526493" y="-27388"/>
            <a:ext cx="5371548" cy="6758610"/>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solidFill>
            <a:schemeClr val="bg1"/>
          </a:solidFill>
          <a:ln w="19050"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1ED55459-2CBB-4DB7-B9D3-F43A3444A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5574057" y="-57427"/>
            <a:ext cx="5371548" cy="675861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214933 w 12114253"/>
              <a:gd name="connsiteY9" fmla="*/ 5924178 h 6330524"/>
              <a:gd name="connsiteX10" fmla="*/ 5731339 w 12114253"/>
              <a:gd name="connsiteY10" fmla="*/ 6330524 h 6330524"/>
              <a:gd name="connsiteX11" fmla="*/ 5971194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49542"/>
              <a:gd name="connsiteX1" fmla="*/ 304663 w 12114253"/>
              <a:gd name="connsiteY1" fmla="*/ 10761 h 6249542"/>
              <a:gd name="connsiteX2" fmla="*/ 0 w 12114253"/>
              <a:gd name="connsiteY2" fmla="*/ 47942 h 6249542"/>
              <a:gd name="connsiteX3" fmla="*/ 0 w 12114253"/>
              <a:gd name="connsiteY3" fmla="*/ 909146 h 6249542"/>
              <a:gd name="connsiteX4" fmla="*/ 4597 w 12114253"/>
              <a:gd name="connsiteY4" fmla="*/ 909146 h 6249542"/>
              <a:gd name="connsiteX5" fmla="*/ 88972 w 12114253"/>
              <a:gd name="connsiteY5" fmla="*/ 3523848 h 6249542"/>
              <a:gd name="connsiteX6" fmla="*/ 148480 w 12114253"/>
              <a:gd name="connsiteY6" fmla="*/ 5930841 h 6249542"/>
              <a:gd name="connsiteX7" fmla="*/ 2638911 w 12114253"/>
              <a:gd name="connsiteY7" fmla="*/ 5933377 h 6249542"/>
              <a:gd name="connsiteX8" fmla="*/ 4308929 w 12114253"/>
              <a:gd name="connsiteY8" fmla="*/ 5926717 h 6249542"/>
              <a:gd name="connsiteX9" fmla="*/ 5214933 w 12114253"/>
              <a:gd name="connsiteY9" fmla="*/ 5924178 h 6249542"/>
              <a:gd name="connsiteX10" fmla="*/ 5706853 w 12114253"/>
              <a:gd name="connsiteY10" fmla="*/ 6249542 h 6249542"/>
              <a:gd name="connsiteX11" fmla="*/ 5971194 w 12114253"/>
              <a:gd name="connsiteY11" fmla="*/ 5908409 h 6249542"/>
              <a:gd name="connsiteX12" fmla="*/ 9098386 w 12114253"/>
              <a:gd name="connsiteY12" fmla="*/ 5911624 h 6249542"/>
              <a:gd name="connsiteX13" fmla="*/ 10007288 w 12114253"/>
              <a:gd name="connsiteY13" fmla="*/ 5914499 h 6249542"/>
              <a:gd name="connsiteX14" fmla="*/ 10927227 w 12114253"/>
              <a:gd name="connsiteY14" fmla="*/ 5922366 h 6249542"/>
              <a:gd name="connsiteX15" fmla="*/ 12085310 w 12114253"/>
              <a:gd name="connsiteY15" fmla="*/ 5921320 h 6249542"/>
              <a:gd name="connsiteX16" fmla="*/ 12063456 w 12114253"/>
              <a:gd name="connsiteY16" fmla="*/ 2621674 h 6249542"/>
              <a:gd name="connsiteX17" fmla="*/ 12054104 w 12114253"/>
              <a:gd name="connsiteY17" fmla="*/ 176313 h 6249542"/>
              <a:gd name="connsiteX18" fmla="*/ 11289537 w 12114253"/>
              <a:gd name="connsiteY18" fmla="*/ 107615 h 6249542"/>
              <a:gd name="connsiteX19" fmla="*/ 10259313 w 12114253"/>
              <a:gd name="connsiteY19" fmla="*/ 101059 h 6249542"/>
              <a:gd name="connsiteX20" fmla="*/ 7599878 w 12114253"/>
              <a:gd name="connsiteY20" fmla="*/ 75910 h 6249542"/>
              <a:gd name="connsiteX21" fmla="*/ 1892744 w 12114253"/>
              <a:gd name="connsiteY21" fmla="*/ 0 h 6249542"/>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308929 w 12114253"/>
              <a:gd name="connsiteY8" fmla="*/ 5926717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638911 w 12114253"/>
              <a:gd name="connsiteY7" fmla="*/ 5933377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892744 w 12114253"/>
              <a:gd name="connsiteY0" fmla="*/ 0 h 6231137"/>
              <a:gd name="connsiteX1" fmla="*/ 304663 w 12114253"/>
              <a:gd name="connsiteY1" fmla="*/ 10761 h 6231137"/>
              <a:gd name="connsiteX2" fmla="*/ 0 w 12114253"/>
              <a:gd name="connsiteY2" fmla="*/ 47942 h 6231137"/>
              <a:gd name="connsiteX3" fmla="*/ 0 w 12114253"/>
              <a:gd name="connsiteY3" fmla="*/ 909146 h 6231137"/>
              <a:gd name="connsiteX4" fmla="*/ 4597 w 12114253"/>
              <a:gd name="connsiteY4" fmla="*/ 909146 h 6231137"/>
              <a:gd name="connsiteX5" fmla="*/ 88972 w 12114253"/>
              <a:gd name="connsiteY5" fmla="*/ 3523848 h 6231137"/>
              <a:gd name="connsiteX6" fmla="*/ 148480 w 12114253"/>
              <a:gd name="connsiteY6" fmla="*/ 5930841 h 6231137"/>
              <a:gd name="connsiteX7" fmla="*/ 2589937 w 12114253"/>
              <a:gd name="connsiteY7" fmla="*/ 5929698 h 6231137"/>
              <a:gd name="connsiteX8" fmla="*/ 4243632 w 12114253"/>
              <a:gd name="connsiteY8" fmla="*/ 5908315 h 6231137"/>
              <a:gd name="connsiteX9" fmla="*/ 5214933 w 12114253"/>
              <a:gd name="connsiteY9" fmla="*/ 5924178 h 6231137"/>
              <a:gd name="connsiteX10" fmla="*/ 5698691 w 12114253"/>
              <a:gd name="connsiteY10" fmla="*/ 6231137 h 6231137"/>
              <a:gd name="connsiteX11" fmla="*/ 5971194 w 12114253"/>
              <a:gd name="connsiteY11" fmla="*/ 5908409 h 6231137"/>
              <a:gd name="connsiteX12" fmla="*/ 9098386 w 12114253"/>
              <a:gd name="connsiteY12" fmla="*/ 5911624 h 6231137"/>
              <a:gd name="connsiteX13" fmla="*/ 10007288 w 12114253"/>
              <a:gd name="connsiteY13" fmla="*/ 5914499 h 6231137"/>
              <a:gd name="connsiteX14" fmla="*/ 10927227 w 12114253"/>
              <a:gd name="connsiteY14" fmla="*/ 5922366 h 6231137"/>
              <a:gd name="connsiteX15" fmla="*/ 12085310 w 12114253"/>
              <a:gd name="connsiteY15" fmla="*/ 5921320 h 6231137"/>
              <a:gd name="connsiteX16" fmla="*/ 12063456 w 12114253"/>
              <a:gd name="connsiteY16" fmla="*/ 2621674 h 6231137"/>
              <a:gd name="connsiteX17" fmla="*/ 12054104 w 12114253"/>
              <a:gd name="connsiteY17" fmla="*/ 176313 h 6231137"/>
              <a:gd name="connsiteX18" fmla="*/ 11289537 w 12114253"/>
              <a:gd name="connsiteY18" fmla="*/ 107615 h 6231137"/>
              <a:gd name="connsiteX19" fmla="*/ 10259313 w 12114253"/>
              <a:gd name="connsiteY19" fmla="*/ 101059 h 6231137"/>
              <a:gd name="connsiteX20" fmla="*/ 7599878 w 12114253"/>
              <a:gd name="connsiteY20" fmla="*/ 75910 h 6231137"/>
              <a:gd name="connsiteX21" fmla="*/ 1892744 w 12114253"/>
              <a:gd name="connsiteY21" fmla="*/ 0 h 6231137"/>
              <a:gd name="connsiteX0" fmla="*/ 1952198 w 12173707"/>
              <a:gd name="connsiteY0" fmla="*/ 0 h 6231137"/>
              <a:gd name="connsiteX1" fmla="*/ 364117 w 12173707"/>
              <a:gd name="connsiteY1" fmla="*/ 10761 h 6231137"/>
              <a:gd name="connsiteX2" fmla="*/ 59454 w 12173707"/>
              <a:gd name="connsiteY2" fmla="*/ 47942 h 6231137"/>
              <a:gd name="connsiteX3" fmla="*/ 59454 w 12173707"/>
              <a:gd name="connsiteY3" fmla="*/ 909146 h 6231137"/>
              <a:gd name="connsiteX4" fmla="*/ 64051 w 12173707"/>
              <a:gd name="connsiteY4" fmla="*/ 909146 h 6231137"/>
              <a:gd name="connsiteX5" fmla="*/ 148426 w 12173707"/>
              <a:gd name="connsiteY5" fmla="*/ 3523848 h 6231137"/>
              <a:gd name="connsiteX6" fmla="*/ 41689 w 12173707"/>
              <a:gd name="connsiteY6" fmla="*/ 5941555 h 6231137"/>
              <a:gd name="connsiteX7" fmla="*/ 2649391 w 12173707"/>
              <a:gd name="connsiteY7" fmla="*/ 5929698 h 6231137"/>
              <a:gd name="connsiteX8" fmla="*/ 4303086 w 12173707"/>
              <a:gd name="connsiteY8" fmla="*/ 5908315 h 6231137"/>
              <a:gd name="connsiteX9" fmla="*/ 5274387 w 12173707"/>
              <a:gd name="connsiteY9" fmla="*/ 5924178 h 6231137"/>
              <a:gd name="connsiteX10" fmla="*/ 5758145 w 12173707"/>
              <a:gd name="connsiteY10" fmla="*/ 6231137 h 6231137"/>
              <a:gd name="connsiteX11" fmla="*/ 6030648 w 12173707"/>
              <a:gd name="connsiteY11" fmla="*/ 5908409 h 6231137"/>
              <a:gd name="connsiteX12" fmla="*/ 9157840 w 12173707"/>
              <a:gd name="connsiteY12" fmla="*/ 5911624 h 6231137"/>
              <a:gd name="connsiteX13" fmla="*/ 10066742 w 12173707"/>
              <a:gd name="connsiteY13" fmla="*/ 5914499 h 6231137"/>
              <a:gd name="connsiteX14" fmla="*/ 10986681 w 12173707"/>
              <a:gd name="connsiteY14" fmla="*/ 5922366 h 6231137"/>
              <a:gd name="connsiteX15" fmla="*/ 12144764 w 12173707"/>
              <a:gd name="connsiteY15" fmla="*/ 5921320 h 6231137"/>
              <a:gd name="connsiteX16" fmla="*/ 12122910 w 12173707"/>
              <a:gd name="connsiteY16" fmla="*/ 2621674 h 6231137"/>
              <a:gd name="connsiteX17" fmla="*/ 12113558 w 12173707"/>
              <a:gd name="connsiteY17" fmla="*/ 176313 h 6231137"/>
              <a:gd name="connsiteX18" fmla="*/ 11348991 w 12173707"/>
              <a:gd name="connsiteY18" fmla="*/ 107615 h 6231137"/>
              <a:gd name="connsiteX19" fmla="*/ 10318767 w 12173707"/>
              <a:gd name="connsiteY19" fmla="*/ 101059 h 6231137"/>
              <a:gd name="connsiteX20" fmla="*/ 7659332 w 12173707"/>
              <a:gd name="connsiteY20" fmla="*/ 75910 h 6231137"/>
              <a:gd name="connsiteX21" fmla="*/ 1952198 w 12173707"/>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9 w 12201124"/>
              <a:gd name="connsiteY5" fmla="*/ 3534559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79615 w 12201124"/>
              <a:gd name="connsiteY0" fmla="*/ 0 h 6231137"/>
              <a:gd name="connsiteX1" fmla="*/ 391534 w 12201124"/>
              <a:gd name="connsiteY1" fmla="*/ 10761 h 6231137"/>
              <a:gd name="connsiteX2" fmla="*/ 86871 w 12201124"/>
              <a:gd name="connsiteY2" fmla="*/ 47942 h 6231137"/>
              <a:gd name="connsiteX3" fmla="*/ 86871 w 12201124"/>
              <a:gd name="connsiteY3" fmla="*/ 909146 h 6231137"/>
              <a:gd name="connsiteX4" fmla="*/ 91468 w 12201124"/>
              <a:gd name="connsiteY4" fmla="*/ 909146 h 6231137"/>
              <a:gd name="connsiteX5" fmla="*/ 33348 w 12201124"/>
              <a:gd name="connsiteY5" fmla="*/ 4337852 h 6231137"/>
              <a:gd name="connsiteX6" fmla="*/ 69106 w 12201124"/>
              <a:gd name="connsiteY6" fmla="*/ 5941555 h 6231137"/>
              <a:gd name="connsiteX7" fmla="*/ 2676808 w 12201124"/>
              <a:gd name="connsiteY7" fmla="*/ 5929698 h 6231137"/>
              <a:gd name="connsiteX8" fmla="*/ 4330503 w 12201124"/>
              <a:gd name="connsiteY8" fmla="*/ 5908315 h 6231137"/>
              <a:gd name="connsiteX9" fmla="*/ 5301804 w 12201124"/>
              <a:gd name="connsiteY9" fmla="*/ 5924178 h 6231137"/>
              <a:gd name="connsiteX10" fmla="*/ 5785562 w 12201124"/>
              <a:gd name="connsiteY10" fmla="*/ 6231137 h 6231137"/>
              <a:gd name="connsiteX11" fmla="*/ 6058065 w 12201124"/>
              <a:gd name="connsiteY11" fmla="*/ 5908409 h 6231137"/>
              <a:gd name="connsiteX12" fmla="*/ 9185257 w 12201124"/>
              <a:gd name="connsiteY12" fmla="*/ 5911624 h 6231137"/>
              <a:gd name="connsiteX13" fmla="*/ 10094159 w 12201124"/>
              <a:gd name="connsiteY13" fmla="*/ 5914499 h 6231137"/>
              <a:gd name="connsiteX14" fmla="*/ 11014098 w 12201124"/>
              <a:gd name="connsiteY14" fmla="*/ 5922366 h 6231137"/>
              <a:gd name="connsiteX15" fmla="*/ 12172181 w 12201124"/>
              <a:gd name="connsiteY15" fmla="*/ 5921320 h 6231137"/>
              <a:gd name="connsiteX16" fmla="*/ 12150327 w 12201124"/>
              <a:gd name="connsiteY16" fmla="*/ 2621674 h 6231137"/>
              <a:gd name="connsiteX17" fmla="*/ 12140975 w 12201124"/>
              <a:gd name="connsiteY17" fmla="*/ 176313 h 6231137"/>
              <a:gd name="connsiteX18" fmla="*/ 11376408 w 12201124"/>
              <a:gd name="connsiteY18" fmla="*/ 107615 h 6231137"/>
              <a:gd name="connsiteX19" fmla="*/ 10346184 w 12201124"/>
              <a:gd name="connsiteY19" fmla="*/ 101059 h 6231137"/>
              <a:gd name="connsiteX20" fmla="*/ 7686749 w 12201124"/>
              <a:gd name="connsiteY20" fmla="*/ 75910 h 6231137"/>
              <a:gd name="connsiteX21" fmla="*/ 1979615 w 12201124"/>
              <a:gd name="connsiteY21" fmla="*/ 0 h 6231137"/>
              <a:gd name="connsiteX0" fmla="*/ 1986334 w 12207843"/>
              <a:gd name="connsiteY0" fmla="*/ 0 h 6231137"/>
              <a:gd name="connsiteX1" fmla="*/ 398253 w 12207843"/>
              <a:gd name="connsiteY1" fmla="*/ 10761 h 6231137"/>
              <a:gd name="connsiteX2" fmla="*/ 93590 w 12207843"/>
              <a:gd name="connsiteY2" fmla="*/ 47942 h 6231137"/>
              <a:gd name="connsiteX3" fmla="*/ 93590 w 12207843"/>
              <a:gd name="connsiteY3" fmla="*/ 909146 h 6231137"/>
              <a:gd name="connsiteX4" fmla="*/ 98187 w 12207843"/>
              <a:gd name="connsiteY4" fmla="*/ 909146 h 6231137"/>
              <a:gd name="connsiteX5" fmla="*/ 40067 w 12207843"/>
              <a:gd name="connsiteY5" fmla="*/ 4337852 h 6231137"/>
              <a:gd name="connsiteX6" fmla="*/ 75825 w 12207843"/>
              <a:gd name="connsiteY6" fmla="*/ 5941555 h 6231137"/>
              <a:gd name="connsiteX7" fmla="*/ 2683527 w 12207843"/>
              <a:gd name="connsiteY7" fmla="*/ 5929698 h 6231137"/>
              <a:gd name="connsiteX8" fmla="*/ 4337222 w 12207843"/>
              <a:gd name="connsiteY8" fmla="*/ 5908315 h 6231137"/>
              <a:gd name="connsiteX9" fmla="*/ 5308523 w 12207843"/>
              <a:gd name="connsiteY9" fmla="*/ 5924178 h 6231137"/>
              <a:gd name="connsiteX10" fmla="*/ 5792281 w 12207843"/>
              <a:gd name="connsiteY10" fmla="*/ 6231137 h 6231137"/>
              <a:gd name="connsiteX11" fmla="*/ 6064784 w 12207843"/>
              <a:gd name="connsiteY11" fmla="*/ 5908409 h 6231137"/>
              <a:gd name="connsiteX12" fmla="*/ 9191976 w 12207843"/>
              <a:gd name="connsiteY12" fmla="*/ 5911624 h 6231137"/>
              <a:gd name="connsiteX13" fmla="*/ 10100878 w 12207843"/>
              <a:gd name="connsiteY13" fmla="*/ 5914499 h 6231137"/>
              <a:gd name="connsiteX14" fmla="*/ 11020817 w 12207843"/>
              <a:gd name="connsiteY14" fmla="*/ 5922366 h 6231137"/>
              <a:gd name="connsiteX15" fmla="*/ 12178900 w 12207843"/>
              <a:gd name="connsiteY15" fmla="*/ 5921320 h 6231137"/>
              <a:gd name="connsiteX16" fmla="*/ 12157046 w 12207843"/>
              <a:gd name="connsiteY16" fmla="*/ 2621674 h 6231137"/>
              <a:gd name="connsiteX17" fmla="*/ 12147694 w 12207843"/>
              <a:gd name="connsiteY17" fmla="*/ 176313 h 6231137"/>
              <a:gd name="connsiteX18" fmla="*/ 11383127 w 12207843"/>
              <a:gd name="connsiteY18" fmla="*/ 107615 h 6231137"/>
              <a:gd name="connsiteX19" fmla="*/ 10352903 w 12207843"/>
              <a:gd name="connsiteY19" fmla="*/ 101059 h 6231137"/>
              <a:gd name="connsiteX20" fmla="*/ 7693468 w 12207843"/>
              <a:gd name="connsiteY20" fmla="*/ 75910 h 6231137"/>
              <a:gd name="connsiteX21" fmla="*/ 1986334 w 12207843"/>
              <a:gd name="connsiteY21" fmla="*/ 0 h 6231137"/>
              <a:gd name="connsiteX0" fmla="*/ 1973709 w 12195218"/>
              <a:gd name="connsiteY0" fmla="*/ 0 h 6231137"/>
              <a:gd name="connsiteX1" fmla="*/ 385628 w 12195218"/>
              <a:gd name="connsiteY1" fmla="*/ 10761 h 6231137"/>
              <a:gd name="connsiteX2" fmla="*/ 80965 w 12195218"/>
              <a:gd name="connsiteY2" fmla="*/ 47942 h 6231137"/>
              <a:gd name="connsiteX3" fmla="*/ 80965 w 12195218"/>
              <a:gd name="connsiteY3" fmla="*/ 909146 h 6231137"/>
              <a:gd name="connsiteX4" fmla="*/ 85562 w 12195218"/>
              <a:gd name="connsiteY4" fmla="*/ 909146 h 6231137"/>
              <a:gd name="connsiteX5" fmla="*/ 27442 w 12195218"/>
              <a:gd name="connsiteY5" fmla="*/ 4337852 h 6231137"/>
              <a:gd name="connsiteX6" fmla="*/ 63200 w 12195218"/>
              <a:gd name="connsiteY6" fmla="*/ 5941555 h 6231137"/>
              <a:gd name="connsiteX7" fmla="*/ 2670902 w 12195218"/>
              <a:gd name="connsiteY7" fmla="*/ 5929698 h 6231137"/>
              <a:gd name="connsiteX8" fmla="*/ 4324597 w 12195218"/>
              <a:gd name="connsiteY8" fmla="*/ 5908315 h 6231137"/>
              <a:gd name="connsiteX9" fmla="*/ 5295898 w 12195218"/>
              <a:gd name="connsiteY9" fmla="*/ 5924178 h 6231137"/>
              <a:gd name="connsiteX10" fmla="*/ 5779656 w 12195218"/>
              <a:gd name="connsiteY10" fmla="*/ 6231137 h 6231137"/>
              <a:gd name="connsiteX11" fmla="*/ 6052159 w 12195218"/>
              <a:gd name="connsiteY11" fmla="*/ 5908409 h 6231137"/>
              <a:gd name="connsiteX12" fmla="*/ 9179351 w 12195218"/>
              <a:gd name="connsiteY12" fmla="*/ 5911624 h 6231137"/>
              <a:gd name="connsiteX13" fmla="*/ 10088253 w 12195218"/>
              <a:gd name="connsiteY13" fmla="*/ 5914499 h 6231137"/>
              <a:gd name="connsiteX14" fmla="*/ 11008192 w 12195218"/>
              <a:gd name="connsiteY14" fmla="*/ 5922366 h 6231137"/>
              <a:gd name="connsiteX15" fmla="*/ 12166275 w 12195218"/>
              <a:gd name="connsiteY15" fmla="*/ 5921320 h 6231137"/>
              <a:gd name="connsiteX16" fmla="*/ 12144421 w 12195218"/>
              <a:gd name="connsiteY16" fmla="*/ 2621674 h 6231137"/>
              <a:gd name="connsiteX17" fmla="*/ 12135069 w 12195218"/>
              <a:gd name="connsiteY17" fmla="*/ 176313 h 6231137"/>
              <a:gd name="connsiteX18" fmla="*/ 11370502 w 12195218"/>
              <a:gd name="connsiteY18" fmla="*/ 107615 h 6231137"/>
              <a:gd name="connsiteX19" fmla="*/ 10340278 w 12195218"/>
              <a:gd name="connsiteY19" fmla="*/ 101059 h 6231137"/>
              <a:gd name="connsiteX20" fmla="*/ 7680843 w 12195218"/>
              <a:gd name="connsiteY20" fmla="*/ 75910 h 6231137"/>
              <a:gd name="connsiteX21" fmla="*/ 1973709 w 12195218"/>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92826 w 12202482"/>
              <a:gd name="connsiteY4" fmla="*/ 909146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1980973 w 12202482"/>
              <a:gd name="connsiteY0" fmla="*/ 0 h 6231137"/>
              <a:gd name="connsiteX1" fmla="*/ 392892 w 12202482"/>
              <a:gd name="connsiteY1" fmla="*/ 10761 h 6231137"/>
              <a:gd name="connsiteX2" fmla="*/ 88229 w 12202482"/>
              <a:gd name="connsiteY2" fmla="*/ 47942 h 6231137"/>
              <a:gd name="connsiteX3" fmla="*/ 88229 w 12202482"/>
              <a:gd name="connsiteY3" fmla="*/ 909146 h 6231137"/>
              <a:gd name="connsiteX4" fmla="*/ 21578 w 12202482"/>
              <a:gd name="connsiteY4" fmla="*/ 994830 h 6231137"/>
              <a:gd name="connsiteX5" fmla="*/ 10957 w 12202482"/>
              <a:gd name="connsiteY5" fmla="*/ 4530644 h 6231137"/>
              <a:gd name="connsiteX6" fmla="*/ 70464 w 12202482"/>
              <a:gd name="connsiteY6" fmla="*/ 5941555 h 6231137"/>
              <a:gd name="connsiteX7" fmla="*/ 2678166 w 12202482"/>
              <a:gd name="connsiteY7" fmla="*/ 5929698 h 6231137"/>
              <a:gd name="connsiteX8" fmla="*/ 4331861 w 12202482"/>
              <a:gd name="connsiteY8" fmla="*/ 5908315 h 6231137"/>
              <a:gd name="connsiteX9" fmla="*/ 5303162 w 12202482"/>
              <a:gd name="connsiteY9" fmla="*/ 5924178 h 6231137"/>
              <a:gd name="connsiteX10" fmla="*/ 5786920 w 12202482"/>
              <a:gd name="connsiteY10" fmla="*/ 6231137 h 6231137"/>
              <a:gd name="connsiteX11" fmla="*/ 6059423 w 12202482"/>
              <a:gd name="connsiteY11" fmla="*/ 5908409 h 6231137"/>
              <a:gd name="connsiteX12" fmla="*/ 9186615 w 12202482"/>
              <a:gd name="connsiteY12" fmla="*/ 5911624 h 6231137"/>
              <a:gd name="connsiteX13" fmla="*/ 10095517 w 12202482"/>
              <a:gd name="connsiteY13" fmla="*/ 5914499 h 6231137"/>
              <a:gd name="connsiteX14" fmla="*/ 11015456 w 12202482"/>
              <a:gd name="connsiteY14" fmla="*/ 5922366 h 6231137"/>
              <a:gd name="connsiteX15" fmla="*/ 12173539 w 12202482"/>
              <a:gd name="connsiteY15" fmla="*/ 5921320 h 6231137"/>
              <a:gd name="connsiteX16" fmla="*/ 12151685 w 12202482"/>
              <a:gd name="connsiteY16" fmla="*/ 2621674 h 6231137"/>
              <a:gd name="connsiteX17" fmla="*/ 12142333 w 12202482"/>
              <a:gd name="connsiteY17" fmla="*/ 176313 h 6231137"/>
              <a:gd name="connsiteX18" fmla="*/ 11377766 w 12202482"/>
              <a:gd name="connsiteY18" fmla="*/ 107615 h 6231137"/>
              <a:gd name="connsiteX19" fmla="*/ 10347542 w 12202482"/>
              <a:gd name="connsiteY19" fmla="*/ 101059 h 6231137"/>
              <a:gd name="connsiteX20" fmla="*/ 7688107 w 12202482"/>
              <a:gd name="connsiteY20" fmla="*/ 75910 h 6231137"/>
              <a:gd name="connsiteX21" fmla="*/ 1980973 w 12202482"/>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42494 w 12256747"/>
              <a:gd name="connsiteY3" fmla="*/ 909146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75843 w 12256747"/>
              <a:gd name="connsiteY4" fmla="*/ 994830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35238 w 12256747"/>
              <a:gd name="connsiteY0" fmla="*/ 0 h 6231137"/>
              <a:gd name="connsiteX1" fmla="*/ 447157 w 12256747"/>
              <a:gd name="connsiteY1" fmla="*/ 10761 h 6231137"/>
              <a:gd name="connsiteX2" fmla="*/ 0 w 12256747"/>
              <a:gd name="connsiteY2" fmla="*/ 26521 h 6231137"/>
              <a:gd name="connsiteX3" fmla="*/ -1 w 12256747"/>
              <a:gd name="connsiteY3" fmla="*/ 844885 h 6231137"/>
              <a:gd name="connsiteX4" fmla="*/ 4594 w 12256747"/>
              <a:gd name="connsiteY4" fmla="*/ 1176912 h 6231137"/>
              <a:gd name="connsiteX5" fmla="*/ 65222 w 12256747"/>
              <a:gd name="connsiteY5" fmla="*/ 4530644 h 6231137"/>
              <a:gd name="connsiteX6" fmla="*/ 124729 w 12256747"/>
              <a:gd name="connsiteY6" fmla="*/ 5941555 h 6231137"/>
              <a:gd name="connsiteX7" fmla="*/ 2732431 w 12256747"/>
              <a:gd name="connsiteY7" fmla="*/ 5929698 h 6231137"/>
              <a:gd name="connsiteX8" fmla="*/ 4386126 w 12256747"/>
              <a:gd name="connsiteY8" fmla="*/ 5908315 h 6231137"/>
              <a:gd name="connsiteX9" fmla="*/ 5357427 w 12256747"/>
              <a:gd name="connsiteY9" fmla="*/ 5924178 h 6231137"/>
              <a:gd name="connsiteX10" fmla="*/ 5841185 w 12256747"/>
              <a:gd name="connsiteY10" fmla="*/ 6231137 h 6231137"/>
              <a:gd name="connsiteX11" fmla="*/ 6113688 w 12256747"/>
              <a:gd name="connsiteY11" fmla="*/ 5908409 h 6231137"/>
              <a:gd name="connsiteX12" fmla="*/ 9240880 w 12256747"/>
              <a:gd name="connsiteY12" fmla="*/ 5911624 h 6231137"/>
              <a:gd name="connsiteX13" fmla="*/ 10149782 w 12256747"/>
              <a:gd name="connsiteY13" fmla="*/ 5914499 h 6231137"/>
              <a:gd name="connsiteX14" fmla="*/ 11069721 w 12256747"/>
              <a:gd name="connsiteY14" fmla="*/ 5922366 h 6231137"/>
              <a:gd name="connsiteX15" fmla="*/ 12227804 w 12256747"/>
              <a:gd name="connsiteY15" fmla="*/ 5921320 h 6231137"/>
              <a:gd name="connsiteX16" fmla="*/ 12205950 w 12256747"/>
              <a:gd name="connsiteY16" fmla="*/ 2621674 h 6231137"/>
              <a:gd name="connsiteX17" fmla="*/ 12196598 w 12256747"/>
              <a:gd name="connsiteY17" fmla="*/ 176313 h 6231137"/>
              <a:gd name="connsiteX18" fmla="*/ 11432031 w 12256747"/>
              <a:gd name="connsiteY18" fmla="*/ 107615 h 6231137"/>
              <a:gd name="connsiteX19" fmla="*/ 10401807 w 12256747"/>
              <a:gd name="connsiteY19" fmla="*/ 101059 h 6231137"/>
              <a:gd name="connsiteX20" fmla="*/ 7742372 w 12256747"/>
              <a:gd name="connsiteY20" fmla="*/ 75910 h 6231137"/>
              <a:gd name="connsiteX21" fmla="*/ 2035238 w 12256747"/>
              <a:gd name="connsiteY21" fmla="*/ 0 h 6231137"/>
              <a:gd name="connsiteX0" fmla="*/ 2054471 w 12275980"/>
              <a:gd name="connsiteY0" fmla="*/ 0 h 6231137"/>
              <a:gd name="connsiteX1" fmla="*/ 466390 w 12275980"/>
              <a:gd name="connsiteY1" fmla="*/ 10761 h 6231137"/>
              <a:gd name="connsiteX2" fmla="*/ 19233 w 12275980"/>
              <a:gd name="connsiteY2" fmla="*/ 26521 h 6231137"/>
              <a:gd name="connsiteX3" fmla="*/ 19232 w 12275980"/>
              <a:gd name="connsiteY3" fmla="*/ 844885 h 6231137"/>
              <a:gd name="connsiteX4" fmla="*/ 76 w 12275980"/>
              <a:gd name="connsiteY4" fmla="*/ 1369703 h 6231137"/>
              <a:gd name="connsiteX5" fmla="*/ 84455 w 12275980"/>
              <a:gd name="connsiteY5" fmla="*/ 4530644 h 6231137"/>
              <a:gd name="connsiteX6" fmla="*/ 143962 w 12275980"/>
              <a:gd name="connsiteY6" fmla="*/ 5941555 h 6231137"/>
              <a:gd name="connsiteX7" fmla="*/ 2751664 w 12275980"/>
              <a:gd name="connsiteY7" fmla="*/ 5929698 h 6231137"/>
              <a:gd name="connsiteX8" fmla="*/ 4405359 w 12275980"/>
              <a:gd name="connsiteY8" fmla="*/ 5908315 h 6231137"/>
              <a:gd name="connsiteX9" fmla="*/ 5376660 w 12275980"/>
              <a:gd name="connsiteY9" fmla="*/ 5924178 h 6231137"/>
              <a:gd name="connsiteX10" fmla="*/ 5860418 w 12275980"/>
              <a:gd name="connsiteY10" fmla="*/ 6231137 h 6231137"/>
              <a:gd name="connsiteX11" fmla="*/ 6132921 w 12275980"/>
              <a:gd name="connsiteY11" fmla="*/ 5908409 h 6231137"/>
              <a:gd name="connsiteX12" fmla="*/ 9260113 w 12275980"/>
              <a:gd name="connsiteY12" fmla="*/ 5911624 h 6231137"/>
              <a:gd name="connsiteX13" fmla="*/ 10169015 w 12275980"/>
              <a:gd name="connsiteY13" fmla="*/ 5914499 h 6231137"/>
              <a:gd name="connsiteX14" fmla="*/ 11088954 w 12275980"/>
              <a:gd name="connsiteY14" fmla="*/ 5922366 h 6231137"/>
              <a:gd name="connsiteX15" fmla="*/ 12247037 w 12275980"/>
              <a:gd name="connsiteY15" fmla="*/ 5921320 h 6231137"/>
              <a:gd name="connsiteX16" fmla="*/ 12225183 w 12275980"/>
              <a:gd name="connsiteY16" fmla="*/ 2621674 h 6231137"/>
              <a:gd name="connsiteX17" fmla="*/ 12215831 w 12275980"/>
              <a:gd name="connsiteY17" fmla="*/ 176313 h 6231137"/>
              <a:gd name="connsiteX18" fmla="*/ 11451264 w 12275980"/>
              <a:gd name="connsiteY18" fmla="*/ 107615 h 6231137"/>
              <a:gd name="connsiteX19" fmla="*/ 10421040 w 12275980"/>
              <a:gd name="connsiteY19" fmla="*/ 101059 h 6231137"/>
              <a:gd name="connsiteX20" fmla="*/ 7761605 w 12275980"/>
              <a:gd name="connsiteY20" fmla="*/ 75910 h 6231137"/>
              <a:gd name="connsiteX21" fmla="*/ 2054471 w 1227598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161182 w 12293200"/>
              <a:gd name="connsiteY6" fmla="*/ 5941555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93200"/>
              <a:gd name="connsiteY0" fmla="*/ 0 h 6231137"/>
              <a:gd name="connsiteX1" fmla="*/ 483610 w 12293200"/>
              <a:gd name="connsiteY1" fmla="*/ 10761 h 6231137"/>
              <a:gd name="connsiteX2" fmla="*/ 36453 w 12293200"/>
              <a:gd name="connsiteY2" fmla="*/ 26521 h 6231137"/>
              <a:gd name="connsiteX3" fmla="*/ 36452 w 12293200"/>
              <a:gd name="connsiteY3" fmla="*/ 844885 h 6231137"/>
              <a:gd name="connsiteX4" fmla="*/ 17296 w 12293200"/>
              <a:gd name="connsiteY4" fmla="*/ 1369703 h 6231137"/>
              <a:gd name="connsiteX5" fmla="*/ 6679 w 12293200"/>
              <a:gd name="connsiteY5" fmla="*/ 4594908 h 6231137"/>
              <a:gd name="connsiteX6" fmla="*/ 89932 w 12293200"/>
              <a:gd name="connsiteY6" fmla="*/ 5941557 h 6231137"/>
              <a:gd name="connsiteX7" fmla="*/ 2768884 w 12293200"/>
              <a:gd name="connsiteY7" fmla="*/ 5929698 h 6231137"/>
              <a:gd name="connsiteX8" fmla="*/ 4422579 w 12293200"/>
              <a:gd name="connsiteY8" fmla="*/ 5908315 h 6231137"/>
              <a:gd name="connsiteX9" fmla="*/ 5393880 w 12293200"/>
              <a:gd name="connsiteY9" fmla="*/ 5924178 h 6231137"/>
              <a:gd name="connsiteX10" fmla="*/ 5877638 w 12293200"/>
              <a:gd name="connsiteY10" fmla="*/ 6231137 h 6231137"/>
              <a:gd name="connsiteX11" fmla="*/ 6150141 w 12293200"/>
              <a:gd name="connsiteY11" fmla="*/ 5908409 h 6231137"/>
              <a:gd name="connsiteX12" fmla="*/ 9277333 w 12293200"/>
              <a:gd name="connsiteY12" fmla="*/ 5911624 h 6231137"/>
              <a:gd name="connsiteX13" fmla="*/ 10186235 w 12293200"/>
              <a:gd name="connsiteY13" fmla="*/ 5914499 h 6231137"/>
              <a:gd name="connsiteX14" fmla="*/ 11106174 w 12293200"/>
              <a:gd name="connsiteY14" fmla="*/ 5922366 h 6231137"/>
              <a:gd name="connsiteX15" fmla="*/ 12264257 w 12293200"/>
              <a:gd name="connsiteY15" fmla="*/ 5921320 h 6231137"/>
              <a:gd name="connsiteX16" fmla="*/ 12242403 w 12293200"/>
              <a:gd name="connsiteY16" fmla="*/ 2621674 h 6231137"/>
              <a:gd name="connsiteX17" fmla="*/ 12233051 w 12293200"/>
              <a:gd name="connsiteY17" fmla="*/ 176313 h 6231137"/>
              <a:gd name="connsiteX18" fmla="*/ 11468484 w 12293200"/>
              <a:gd name="connsiteY18" fmla="*/ 107615 h 6231137"/>
              <a:gd name="connsiteX19" fmla="*/ 10438260 w 12293200"/>
              <a:gd name="connsiteY19" fmla="*/ 101059 h 6231137"/>
              <a:gd name="connsiteX20" fmla="*/ 7778825 w 12293200"/>
              <a:gd name="connsiteY20" fmla="*/ 75910 h 6231137"/>
              <a:gd name="connsiteX21" fmla="*/ 2071691 w 12293200"/>
              <a:gd name="connsiteY21" fmla="*/ 0 h 6231137"/>
              <a:gd name="connsiteX0" fmla="*/ 2071691 w 12288138"/>
              <a:gd name="connsiteY0" fmla="*/ 24998 h 6256135"/>
              <a:gd name="connsiteX1" fmla="*/ 483610 w 12288138"/>
              <a:gd name="connsiteY1" fmla="*/ 35759 h 6256135"/>
              <a:gd name="connsiteX2" fmla="*/ 36453 w 12288138"/>
              <a:gd name="connsiteY2" fmla="*/ 51519 h 6256135"/>
              <a:gd name="connsiteX3" fmla="*/ 36452 w 12288138"/>
              <a:gd name="connsiteY3" fmla="*/ 869883 h 6256135"/>
              <a:gd name="connsiteX4" fmla="*/ 17296 w 12288138"/>
              <a:gd name="connsiteY4" fmla="*/ 1394701 h 6256135"/>
              <a:gd name="connsiteX5" fmla="*/ 6679 w 12288138"/>
              <a:gd name="connsiteY5" fmla="*/ 4619906 h 6256135"/>
              <a:gd name="connsiteX6" fmla="*/ 89932 w 12288138"/>
              <a:gd name="connsiteY6" fmla="*/ 5966555 h 6256135"/>
              <a:gd name="connsiteX7" fmla="*/ 2768884 w 12288138"/>
              <a:gd name="connsiteY7" fmla="*/ 5954696 h 6256135"/>
              <a:gd name="connsiteX8" fmla="*/ 4422579 w 12288138"/>
              <a:gd name="connsiteY8" fmla="*/ 5933313 h 6256135"/>
              <a:gd name="connsiteX9" fmla="*/ 5393880 w 12288138"/>
              <a:gd name="connsiteY9" fmla="*/ 5949176 h 6256135"/>
              <a:gd name="connsiteX10" fmla="*/ 5877638 w 12288138"/>
              <a:gd name="connsiteY10" fmla="*/ 6256135 h 6256135"/>
              <a:gd name="connsiteX11" fmla="*/ 6150141 w 12288138"/>
              <a:gd name="connsiteY11" fmla="*/ 5933407 h 6256135"/>
              <a:gd name="connsiteX12" fmla="*/ 9277333 w 12288138"/>
              <a:gd name="connsiteY12" fmla="*/ 5936622 h 6256135"/>
              <a:gd name="connsiteX13" fmla="*/ 10186235 w 12288138"/>
              <a:gd name="connsiteY13" fmla="*/ 5939497 h 6256135"/>
              <a:gd name="connsiteX14" fmla="*/ 11106174 w 12288138"/>
              <a:gd name="connsiteY14" fmla="*/ 5947364 h 6256135"/>
              <a:gd name="connsiteX15" fmla="*/ 12264257 w 12288138"/>
              <a:gd name="connsiteY15" fmla="*/ 5946318 h 6256135"/>
              <a:gd name="connsiteX16" fmla="*/ 12242403 w 12288138"/>
              <a:gd name="connsiteY16" fmla="*/ 2646672 h 6256135"/>
              <a:gd name="connsiteX17" fmla="*/ 12233051 w 12288138"/>
              <a:gd name="connsiteY17" fmla="*/ 201311 h 6256135"/>
              <a:gd name="connsiteX18" fmla="*/ 11729726 w 12288138"/>
              <a:gd name="connsiteY18" fmla="*/ 132612 h 6256135"/>
              <a:gd name="connsiteX19" fmla="*/ 10438260 w 12288138"/>
              <a:gd name="connsiteY19" fmla="*/ 126057 h 6256135"/>
              <a:gd name="connsiteX20" fmla="*/ 7778825 w 12288138"/>
              <a:gd name="connsiteY20" fmla="*/ 100908 h 6256135"/>
              <a:gd name="connsiteX21" fmla="*/ 2071691 w 12288138"/>
              <a:gd name="connsiteY21" fmla="*/ 24998 h 6256135"/>
              <a:gd name="connsiteX0" fmla="*/ 2071691 w 12281699"/>
              <a:gd name="connsiteY0" fmla="*/ 0 h 6231137"/>
              <a:gd name="connsiteX1" fmla="*/ 483610 w 12281699"/>
              <a:gd name="connsiteY1" fmla="*/ 10761 h 6231137"/>
              <a:gd name="connsiteX2" fmla="*/ 36453 w 12281699"/>
              <a:gd name="connsiteY2" fmla="*/ 26521 h 6231137"/>
              <a:gd name="connsiteX3" fmla="*/ 36452 w 12281699"/>
              <a:gd name="connsiteY3" fmla="*/ 844885 h 6231137"/>
              <a:gd name="connsiteX4" fmla="*/ 17296 w 12281699"/>
              <a:gd name="connsiteY4" fmla="*/ 1369703 h 6231137"/>
              <a:gd name="connsiteX5" fmla="*/ 6679 w 12281699"/>
              <a:gd name="connsiteY5" fmla="*/ 4594908 h 6231137"/>
              <a:gd name="connsiteX6" fmla="*/ 89932 w 12281699"/>
              <a:gd name="connsiteY6" fmla="*/ 5941557 h 6231137"/>
              <a:gd name="connsiteX7" fmla="*/ 2768884 w 12281699"/>
              <a:gd name="connsiteY7" fmla="*/ 5929698 h 6231137"/>
              <a:gd name="connsiteX8" fmla="*/ 4422579 w 12281699"/>
              <a:gd name="connsiteY8" fmla="*/ 5908315 h 6231137"/>
              <a:gd name="connsiteX9" fmla="*/ 5393880 w 12281699"/>
              <a:gd name="connsiteY9" fmla="*/ 5924178 h 6231137"/>
              <a:gd name="connsiteX10" fmla="*/ 5877638 w 12281699"/>
              <a:gd name="connsiteY10" fmla="*/ 6231137 h 6231137"/>
              <a:gd name="connsiteX11" fmla="*/ 6150141 w 12281699"/>
              <a:gd name="connsiteY11" fmla="*/ 5908409 h 6231137"/>
              <a:gd name="connsiteX12" fmla="*/ 9277333 w 12281699"/>
              <a:gd name="connsiteY12" fmla="*/ 5911624 h 6231137"/>
              <a:gd name="connsiteX13" fmla="*/ 10186235 w 12281699"/>
              <a:gd name="connsiteY13" fmla="*/ 5914499 h 6231137"/>
              <a:gd name="connsiteX14" fmla="*/ 11106174 w 12281699"/>
              <a:gd name="connsiteY14" fmla="*/ 5922366 h 6231137"/>
              <a:gd name="connsiteX15" fmla="*/ 12264257 w 12281699"/>
              <a:gd name="connsiteY15" fmla="*/ 5921320 h 6231137"/>
              <a:gd name="connsiteX16" fmla="*/ 12242403 w 12281699"/>
              <a:gd name="connsiteY16" fmla="*/ 2621674 h 6231137"/>
              <a:gd name="connsiteX17" fmla="*/ 12233051 w 12281699"/>
              <a:gd name="connsiteY17" fmla="*/ 176313 h 6231137"/>
              <a:gd name="connsiteX18" fmla="*/ 11729726 w 12281699"/>
              <a:gd name="connsiteY18" fmla="*/ 107614 h 6231137"/>
              <a:gd name="connsiteX19" fmla="*/ 10438260 w 12281699"/>
              <a:gd name="connsiteY19" fmla="*/ 101059 h 6231137"/>
              <a:gd name="connsiteX20" fmla="*/ 7778825 w 12281699"/>
              <a:gd name="connsiteY20" fmla="*/ 75910 h 6231137"/>
              <a:gd name="connsiteX21" fmla="*/ 2071691 w 12281699"/>
              <a:gd name="connsiteY21" fmla="*/ 0 h 6231137"/>
              <a:gd name="connsiteX0" fmla="*/ 2071691 w 12281973"/>
              <a:gd name="connsiteY0" fmla="*/ 17107 h 6248244"/>
              <a:gd name="connsiteX1" fmla="*/ 483610 w 12281973"/>
              <a:gd name="connsiteY1" fmla="*/ 27868 h 6248244"/>
              <a:gd name="connsiteX2" fmla="*/ 36453 w 12281973"/>
              <a:gd name="connsiteY2" fmla="*/ 43628 h 6248244"/>
              <a:gd name="connsiteX3" fmla="*/ 36452 w 12281973"/>
              <a:gd name="connsiteY3" fmla="*/ 861992 h 6248244"/>
              <a:gd name="connsiteX4" fmla="*/ 17296 w 12281973"/>
              <a:gd name="connsiteY4" fmla="*/ 1386810 h 6248244"/>
              <a:gd name="connsiteX5" fmla="*/ 6679 w 12281973"/>
              <a:gd name="connsiteY5" fmla="*/ 4612015 h 6248244"/>
              <a:gd name="connsiteX6" fmla="*/ 89932 w 12281973"/>
              <a:gd name="connsiteY6" fmla="*/ 5958664 h 6248244"/>
              <a:gd name="connsiteX7" fmla="*/ 2768884 w 12281973"/>
              <a:gd name="connsiteY7" fmla="*/ 5946805 h 6248244"/>
              <a:gd name="connsiteX8" fmla="*/ 4422579 w 12281973"/>
              <a:gd name="connsiteY8" fmla="*/ 5925422 h 6248244"/>
              <a:gd name="connsiteX9" fmla="*/ 5393880 w 12281973"/>
              <a:gd name="connsiteY9" fmla="*/ 5941285 h 6248244"/>
              <a:gd name="connsiteX10" fmla="*/ 5877638 w 12281973"/>
              <a:gd name="connsiteY10" fmla="*/ 6248244 h 6248244"/>
              <a:gd name="connsiteX11" fmla="*/ 6150141 w 12281973"/>
              <a:gd name="connsiteY11" fmla="*/ 5925516 h 6248244"/>
              <a:gd name="connsiteX12" fmla="*/ 9277333 w 12281973"/>
              <a:gd name="connsiteY12" fmla="*/ 5928731 h 6248244"/>
              <a:gd name="connsiteX13" fmla="*/ 10186235 w 12281973"/>
              <a:gd name="connsiteY13" fmla="*/ 5931606 h 6248244"/>
              <a:gd name="connsiteX14" fmla="*/ 11106174 w 12281973"/>
              <a:gd name="connsiteY14" fmla="*/ 5939473 h 6248244"/>
              <a:gd name="connsiteX15" fmla="*/ 12264257 w 12281973"/>
              <a:gd name="connsiteY15" fmla="*/ 5938427 h 6248244"/>
              <a:gd name="connsiteX16" fmla="*/ 12242403 w 12281973"/>
              <a:gd name="connsiteY16" fmla="*/ 2638781 h 6248244"/>
              <a:gd name="connsiteX17" fmla="*/ 12233051 w 12281973"/>
              <a:gd name="connsiteY17" fmla="*/ 193420 h 6248244"/>
              <a:gd name="connsiteX18" fmla="*/ 11824723 w 12281973"/>
              <a:gd name="connsiteY18" fmla="*/ 146142 h 6248244"/>
              <a:gd name="connsiteX19" fmla="*/ 10438260 w 12281973"/>
              <a:gd name="connsiteY19" fmla="*/ 118166 h 6248244"/>
              <a:gd name="connsiteX20" fmla="*/ 7778825 w 12281973"/>
              <a:gd name="connsiteY20" fmla="*/ 93017 h 6248244"/>
              <a:gd name="connsiteX21" fmla="*/ 2071691 w 12281973"/>
              <a:gd name="connsiteY21" fmla="*/ 17107 h 6248244"/>
              <a:gd name="connsiteX0" fmla="*/ 2071691 w 12281973"/>
              <a:gd name="connsiteY0" fmla="*/ 19214 h 6250351"/>
              <a:gd name="connsiteX1" fmla="*/ 483610 w 12281973"/>
              <a:gd name="connsiteY1" fmla="*/ 29975 h 6250351"/>
              <a:gd name="connsiteX2" fmla="*/ 36453 w 12281973"/>
              <a:gd name="connsiteY2" fmla="*/ 45735 h 6250351"/>
              <a:gd name="connsiteX3" fmla="*/ 36452 w 12281973"/>
              <a:gd name="connsiteY3" fmla="*/ 864099 h 6250351"/>
              <a:gd name="connsiteX4" fmla="*/ 17296 w 12281973"/>
              <a:gd name="connsiteY4" fmla="*/ 1388917 h 6250351"/>
              <a:gd name="connsiteX5" fmla="*/ 6679 w 12281973"/>
              <a:gd name="connsiteY5" fmla="*/ 4614122 h 6250351"/>
              <a:gd name="connsiteX6" fmla="*/ 89932 w 12281973"/>
              <a:gd name="connsiteY6" fmla="*/ 5960771 h 6250351"/>
              <a:gd name="connsiteX7" fmla="*/ 2768884 w 12281973"/>
              <a:gd name="connsiteY7" fmla="*/ 5948912 h 6250351"/>
              <a:gd name="connsiteX8" fmla="*/ 4422579 w 12281973"/>
              <a:gd name="connsiteY8" fmla="*/ 5927529 h 6250351"/>
              <a:gd name="connsiteX9" fmla="*/ 5393880 w 12281973"/>
              <a:gd name="connsiteY9" fmla="*/ 5943392 h 6250351"/>
              <a:gd name="connsiteX10" fmla="*/ 5877638 w 12281973"/>
              <a:gd name="connsiteY10" fmla="*/ 6250351 h 6250351"/>
              <a:gd name="connsiteX11" fmla="*/ 6150141 w 12281973"/>
              <a:gd name="connsiteY11" fmla="*/ 5927623 h 6250351"/>
              <a:gd name="connsiteX12" fmla="*/ 9277333 w 12281973"/>
              <a:gd name="connsiteY12" fmla="*/ 5930838 h 6250351"/>
              <a:gd name="connsiteX13" fmla="*/ 10186235 w 12281973"/>
              <a:gd name="connsiteY13" fmla="*/ 5933713 h 6250351"/>
              <a:gd name="connsiteX14" fmla="*/ 11106174 w 12281973"/>
              <a:gd name="connsiteY14" fmla="*/ 5941580 h 6250351"/>
              <a:gd name="connsiteX15" fmla="*/ 12264257 w 12281973"/>
              <a:gd name="connsiteY15" fmla="*/ 5940534 h 6250351"/>
              <a:gd name="connsiteX16" fmla="*/ 12242403 w 12281973"/>
              <a:gd name="connsiteY16" fmla="*/ 2640888 h 6250351"/>
              <a:gd name="connsiteX17" fmla="*/ 12233051 w 12281973"/>
              <a:gd name="connsiteY17" fmla="*/ 195527 h 6250351"/>
              <a:gd name="connsiteX18" fmla="*/ 11824723 w 12281973"/>
              <a:gd name="connsiteY18" fmla="*/ 148249 h 6250351"/>
              <a:gd name="connsiteX19" fmla="*/ 10295765 w 12281973"/>
              <a:gd name="connsiteY19" fmla="*/ 141693 h 6250351"/>
              <a:gd name="connsiteX20" fmla="*/ 7778825 w 12281973"/>
              <a:gd name="connsiteY20" fmla="*/ 95124 h 6250351"/>
              <a:gd name="connsiteX21" fmla="*/ 2071691 w 12281973"/>
              <a:gd name="connsiteY21" fmla="*/ 19214 h 6250351"/>
              <a:gd name="connsiteX0" fmla="*/ 2071691 w 12322325"/>
              <a:gd name="connsiteY0" fmla="*/ 0 h 6231137"/>
              <a:gd name="connsiteX1" fmla="*/ 483610 w 12322325"/>
              <a:gd name="connsiteY1" fmla="*/ 10761 h 6231137"/>
              <a:gd name="connsiteX2" fmla="*/ 36453 w 12322325"/>
              <a:gd name="connsiteY2" fmla="*/ 26521 h 6231137"/>
              <a:gd name="connsiteX3" fmla="*/ 36452 w 12322325"/>
              <a:gd name="connsiteY3" fmla="*/ 844885 h 6231137"/>
              <a:gd name="connsiteX4" fmla="*/ 17296 w 12322325"/>
              <a:gd name="connsiteY4" fmla="*/ 1369703 h 6231137"/>
              <a:gd name="connsiteX5" fmla="*/ 6679 w 12322325"/>
              <a:gd name="connsiteY5" fmla="*/ 4594908 h 6231137"/>
              <a:gd name="connsiteX6" fmla="*/ 89932 w 12322325"/>
              <a:gd name="connsiteY6" fmla="*/ 5941557 h 6231137"/>
              <a:gd name="connsiteX7" fmla="*/ 2768884 w 12322325"/>
              <a:gd name="connsiteY7" fmla="*/ 5929698 h 6231137"/>
              <a:gd name="connsiteX8" fmla="*/ 4422579 w 12322325"/>
              <a:gd name="connsiteY8" fmla="*/ 5908315 h 6231137"/>
              <a:gd name="connsiteX9" fmla="*/ 5393880 w 12322325"/>
              <a:gd name="connsiteY9" fmla="*/ 5924178 h 6231137"/>
              <a:gd name="connsiteX10" fmla="*/ 5877638 w 12322325"/>
              <a:gd name="connsiteY10" fmla="*/ 6231137 h 6231137"/>
              <a:gd name="connsiteX11" fmla="*/ 6150141 w 12322325"/>
              <a:gd name="connsiteY11" fmla="*/ 5908409 h 6231137"/>
              <a:gd name="connsiteX12" fmla="*/ 9277333 w 12322325"/>
              <a:gd name="connsiteY12" fmla="*/ 5911624 h 6231137"/>
              <a:gd name="connsiteX13" fmla="*/ 10186235 w 12322325"/>
              <a:gd name="connsiteY13" fmla="*/ 5914499 h 6231137"/>
              <a:gd name="connsiteX14" fmla="*/ 11106174 w 12322325"/>
              <a:gd name="connsiteY14" fmla="*/ 5922366 h 6231137"/>
              <a:gd name="connsiteX15" fmla="*/ 12264257 w 12322325"/>
              <a:gd name="connsiteY15" fmla="*/ 5921320 h 6231137"/>
              <a:gd name="connsiteX16" fmla="*/ 12242403 w 12322325"/>
              <a:gd name="connsiteY16" fmla="*/ 2621674 h 6231137"/>
              <a:gd name="connsiteX17" fmla="*/ 12233051 w 12322325"/>
              <a:gd name="connsiteY17" fmla="*/ 176313 h 6231137"/>
              <a:gd name="connsiteX18" fmla="*/ 11824723 w 12322325"/>
              <a:gd name="connsiteY18" fmla="*/ 129035 h 6231137"/>
              <a:gd name="connsiteX19" fmla="*/ 10295765 w 12322325"/>
              <a:gd name="connsiteY19" fmla="*/ 122479 h 6231137"/>
              <a:gd name="connsiteX20" fmla="*/ 7778825 w 12322325"/>
              <a:gd name="connsiteY20" fmla="*/ 75910 h 6231137"/>
              <a:gd name="connsiteX21" fmla="*/ 2071691 w 12322325"/>
              <a:gd name="connsiteY21" fmla="*/ 0 h 6231137"/>
              <a:gd name="connsiteX0" fmla="*/ 2071691 w 12275492"/>
              <a:gd name="connsiteY0" fmla="*/ 0 h 6231137"/>
              <a:gd name="connsiteX1" fmla="*/ 483610 w 12275492"/>
              <a:gd name="connsiteY1" fmla="*/ 10761 h 6231137"/>
              <a:gd name="connsiteX2" fmla="*/ 36453 w 12275492"/>
              <a:gd name="connsiteY2" fmla="*/ 26521 h 6231137"/>
              <a:gd name="connsiteX3" fmla="*/ 36452 w 12275492"/>
              <a:gd name="connsiteY3" fmla="*/ 844885 h 6231137"/>
              <a:gd name="connsiteX4" fmla="*/ 17296 w 12275492"/>
              <a:gd name="connsiteY4" fmla="*/ 1369703 h 6231137"/>
              <a:gd name="connsiteX5" fmla="*/ 6679 w 12275492"/>
              <a:gd name="connsiteY5" fmla="*/ 4594908 h 6231137"/>
              <a:gd name="connsiteX6" fmla="*/ 89932 w 12275492"/>
              <a:gd name="connsiteY6" fmla="*/ 5941557 h 6231137"/>
              <a:gd name="connsiteX7" fmla="*/ 2768884 w 12275492"/>
              <a:gd name="connsiteY7" fmla="*/ 5929698 h 6231137"/>
              <a:gd name="connsiteX8" fmla="*/ 4422579 w 12275492"/>
              <a:gd name="connsiteY8" fmla="*/ 5908315 h 6231137"/>
              <a:gd name="connsiteX9" fmla="*/ 5393880 w 12275492"/>
              <a:gd name="connsiteY9" fmla="*/ 5924178 h 6231137"/>
              <a:gd name="connsiteX10" fmla="*/ 5877638 w 12275492"/>
              <a:gd name="connsiteY10" fmla="*/ 6231137 h 6231137"/>
              <a:gd name="connsiteX11" fmla="*/ 6150141 w 12275492"/>
              <a:gd name="connsiteY11" fmla="*/ 5908409 h 6231137"/>
              <a:gd name="connsiteX12" fmla="*/ 9277333 w 12275492"/>
              <a:gd name="connsiteY12" fmla="*/ 5911624 h 6231137"/>
              <a:gd name="connsiteX13" fmla="*/ 10186235 w 12275492"/>
              <a:gd name="connsiteY13" fmla="*/ 5914499 h 6231137"/>
              <a:gd name="connsiteX14" fmla="*/ 11106174 w 12275492"/>
              <a:gd name="connsiteY14" fmla="*/ 5922366 h 6231137"/>
              <a:gd name="connsiteX15" fmla="*/ 12264257 w 12275492"/>
              <a:gd name="connsiteY15" fmla="*/ 5921320 h 6231137"/>
              <a:gd name="connsiteX16" fmla="*/ 12242403 w 12275492"/>
              <a:gd name="connsiteY16" fmla="*/ 2621674 h 6231137"/>
              <a:gd name="connsiteX17" fmla="*/ 12233051 w 12275492"/>
              <a:gd name="connsiteY17" fmla="*/ 176313 h 6231137"/>
              <a:gd name="connsiteX18" fmla="*/ 11824723 w 12275492"/>
              <a:gd name="connsiteY18" fmla="*/ 129035 h 6231137"/>
              <a:gd name="connsiteX19" fmla="*/ 10295765 w 12275492"/>
              <a:gd name="connsiteY19" fmla="*/ 122479 h 6231137"/>
              <a:gd name="connsiteX20" fmla="*/ 7778825 w 12275492"/>
              <a:gd name="connsiteY20" fmla="*/ 75910 h 6231137"/>
              <a:gd name="connsiteX21" fmla="*/ 2071691 w 12275492"/>
              <a:gd name="connsiteY21" fmla="*/ 0 h 6231137"/>
              <a:gd name="connsiteX0" fmla="*/ 2071691 w 12313887"/>
              <a:gd name="connsiteY0" fmla="*/ 20004 h 6251141"/>
              <a:gd name="connsiteX1" fmla="*/ 483610 w 12313887"/>
              <a:gd name="connsiteY1" fmla="*/ 30765 h 6251141"/>
              <a:gd name="connsiteX2" fmla="*/ 36453 w 12313887"/>
              <a:gd name="connsiteY2" fmla="*/ 46525 h 6251141"/>
              <a:gd name="connsiteX3" fmla="*/ 36452 w 12313887"/>
              <a:gd name="connsiteY3" fmla="*/ 864889 h 6251141"/>
              <a:gd name="connsiteX4" fmla="*/ 17296 w 12313887"/>
              <a:gd name="connsiteY4" fmla="*/ 1389707 h 6251141"/>
              <a:gd name="connsiteX5" fmla="*/ 6679 w 12313887"/>
              <a:gd name="connsiteY5" fmla="*/ 4614912 h 6251141"/>
              <a:gd name="connsiteX6" fmla="*/ 89932 w 12313887"/>
              <a:gd name="connsiteY6" fmla="*/ 5961561 h 6251141"/>
              <a:gd name="connsiteX7" fmla="*/ 2768884 w 12313887"/>
              <a:gd name="connsiteY7" fmla="*/ 5949702 h 6251141"/>
              <a:gd name="connsiteX8" fmla="*/ 4422579 w 12313887"/>
              <a:gd name="connsiteY8" fmla="*/ 5928319 h 6251141"/>
              <a:gd name="connsiteX9" fmla="*/ 5393880 w 12313887"/>
              <a:gd name="connsiteY9" fmla="*/ 5944182 h 6251141"/>
              <a:gd name="connsiteX10" fmla="*/ 5877638 w 12313887"/>
              <a:gd name="connsiteY10" fmla="*/ 6251141 h 6251141"/>
              <a:gd name="connsiteX11" fmla="*/ 6150141 w 12313887"/>
              <a:gd name="connsiteY11" fmla="*/ 5928413 h 6251141"/>
              <a:gd name="connsiteX12" fmla="*/ 9277333 w 12313887"/>
              <a:gd name="connsiteY12" fmla="*/ 5931628 h 6251141"/>
              <a:gd name="connsiteX13" fmla="*/ 10186235 w 12313887"/>
              <a:gd name="connsiteY13" fmla="*/ 5934503 h 6251141"/>
              <a:gd name="connsiteX14" fmla="*/ 11106174 w 12313887"/>
              <a:gd name="connsiteY14" fmla="*/ 5942370 h 6251141"/>
              <a:gd name="connsiteX15" fmla="*/ 12264257 w 12313887"/>
              <a:gd name="connsiteY15" fmla="*/ 5941324 h 6251141"/>
              <a:gd name="connsiteX16" fmla="*/ 12289901 w 12313887"/>
              <a:gd name="connsiteY16" fmla="*/ 2652389 h 6251141"/>
              <a:gd name="connsiteX17" fmla="*/ 12233051 w 12313887"/>
              <a:gd name="connsiteY17" fmla="*/ 196317 h 6251141"/>
              <a:gd name="connsiteX18" fmla="*/ 11824723 w 12313887"/>
              <a:gd name="connsiteY18" fmla="*/ 149039 h 6251141"/>
              <a:gd name="connsiteX19" fmla="*/ 10295765 w 12313887"/>
              <a:gd name="connsiteY19" fmla="*/ 142483 h 6251141"/>
              <a:gd name="connsiteX20" fmla="*/ 7778825 w 12313887"/>
              <a:gd name="connsiteY20" fmla="*/ 95914 h 6251141"/>
              <a:gd name="connsiteX21" fmla="*/ 2071691 w 12313887"/>
              <a:gd name="connsiteY21" fmla="*/ 20004 h 6251141"/>
              <a:gd name="connsiteX0" fmla="*/ 2071691 w 12332516"/>
              <a:gd name="connsiteY0" fmla="*/ 20004 h 6251141"/>
              <a:gd name="connsiteX1" fmla="*/ 483610 w 12332516"/>
              <a:gd name="connsiteY1" fmla="*/ 30765 h 6251141"/>
              <a:gd name="connsiteX2" fmla="*/ 36453 w 12332516"/>
              <a:gd name="connsiteY2" fmla="*/ 46525 h 6251141"/>
              <a:gd name="connsiteX3" fmla="*/ 36452 w 12332516"/>
              <a:gd name="connsiteY3" fmla="*/ 864889 h 6251141"/>
              <a:gd name="connsiteX4" fmla="*/ 17296 w 12332516"/>
              <a:gd name="connsiteY4" fmla="*/ 1389707 h 6251141"/>
              <a:gd name="connsiteX5" fmla="*/ 6679 w 12332516"/>
              <a:gd name="connsiteY5" fmla="*/ 4614912 h 6251141"/>
              <a:gd name="connsiteX6" fmla="*/ 89932 w 12332516"/>
              <a:gd name="connsiteY6" fmla="*/ 5961561 h 6251141"/>
              <a:gd name="connsiteX7" fmla="*/ 2768884 w 12332516"/>
              <a:gd name="connsiteY7" fmla="*/ 5949702 h 6251141"/>
              <a:gd name="connsiteX8" fmla="*/ 4422579 w 12332516"/>
              <a:gd name="connsiteY8" fmla="*/ 5928319 h 6251141"/>
              <a:gd name="connsiteX9" fmla="*/ 5393880 w 12332516"/>
              <a:gd name="connsiteY9" fmla="*/ 5944182 h 6251141"/>
              <a:gd name="connsiteX10" fmla="*/ 5877638 w 12332516"/>
              <a:gd name="connsiteY10" fmla="*/ 6251141 h 6251141"/>
              <a:gd name="connsiteX11" fmla="*/ 6150141 w 12332516"/>
              <a:gd name="connsiteY11" fmla="*/ 5928413 h 6251141"/>
              <a:gd name="connsiteX12" fmla="*/ 9277333 w 12332516"/>
              <a:gd name="connsiteY12" fmla="*/ 5931628 h 6251141"/>
              <a:gd name="connsiteX13" fmla="*/ 10186235 w 12332516"/>
              <a:gd name="connsiteY13" fmla="*/ 5934503 h 6251141"/>
              <a:gd name="connsiteX14" fmla="*/ 11106174 w 12332516"/>
              <a:gd name="connsiteY14" fmla="*/ 5942370 h 6251141"/>
              <a:gd name="connsiteX15" fmla="*/ 12264257 w 12332516"/>
              <a:gd name="connsiteY15" fmla="*/ 5941324 h 6251141"/>
              <a:gd name="connsiteX16" fmla="*/ 12289901 w 12332516"/>
              <a:gd name="connsiteY16" fmla="*/ 2652389 h 6251141"/>
              <a:gd name="connsiteX17" fmla="*/ 12280552 w 12332516"/>
              <a:gd name="connsiteY17" fmla="*/ 196317 h 6251141"/>
              <a:gd name="connsiteX18" fmla="*/ 11824723 w 12332516"/>
              <a:gd name="connsiteY18" fmla="*/ 149039 h 6251141"/>
              <a:gd name="connsiteX19" fmla="*/ 10295765 w 12332516"/>
              <a:gd name="connsiteY19" fmla="*/ 142483 h 6251141"/>
              <a:gd name="connsiteX20" fmla="*/ 7778825 w 12332516"/>
              <a:gd name="connsiteY20" fmla="*/ 95914 h 6251141"/>
              <a:gd name="connsiteX21" fmla="*/ 2071691 w 12332516"/>
              <a:gd name="connsiteY21" fmla="*/ 20004 h 6251141"/>
              <a:gd name="connsiteX0" fmla="*/ 2071691 w 12322347"/>
              <a:gd name="connsiteY0" fmla="*/ 0 h 6231137"/>
              <a:gd name="connsiteX1" fmla="*/ 483610 w 12322347"/>
              <a:gd name="connsiteY1" fmla="*/ 10761 h 6231137"/>
              <a:gd name="connsiteX2" fmla="*/ 36453 w 12322347"/>
              <a:gd name="connsiteY2" fmla="*/ 2652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483610 w 12322347"/>
              <a:gd name="connsiteY1" fmla="*/ 10761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071691 w 12322347"/>
              <a:gd name="connsiteY0" fmla="*/ 0 h 6231137"/>
              <a:gd name="connsiteX1" fmla="*/ 578608 w 12322347"/>
              <a:gd name="connsiteY1" fmla="*/ 42448 h 6231137"/>
              <a:gd name="connsiteX2" fmla="*/ 36453 w 12322347"/>
              <a:gd name="connsiteY2" fmla="*/ 68771 h 6231137"/>
              <a:gd name="connsiteX3" fmla="*/ 36452 w 12322347"/>
              <a:gd name="connsiteY3" fmla="*/ 844885 h 6231137"/>
              <a:gd name="connsiteX4" fmla="*/ 17296 w 12322347"/>
              <a:gd name="connsiteY4" fmla="*/ 1369703 h 6231137"/>
              <a:gd name="connsiteX5" fmla="*/ 6679 w 12322347"/>
              <a:gd name="connsiteY5" fmla="*/ 4594908 h 6231137"/>
              <a:gd name="connsiteX6" fmla="*/ 89932 w 12322347"/>
              <a:gd name="connsiteY6" fmla="*/ 5941557 h 6231137"/>
              <a:gd name="connsiteX7" fmla="*/ 2768884 w 12322347"/>
              <a:gd name="connsiteY7" fmla="*/ 5929698 h 6231137"/>
              <a:gd name="connsiteX8" fmla="*/ 4422579 w 12322347"/>
              <a:gd name="connsiteY8" fmla="*/ 5908315 h 6231137"/>
              <a:gd name="connsiteX9" fmla="*/ 5393880 w 12322347"/>
              <a:gd name="connsiteY9" fmla="*/ 5924178 h 6231137"/>
              <a:gd name="connsiteX10" fmla="*/ 5877638 w 12322347"/>
              <a:gd name="connsiteY10" fmla="*/ 6231137 h 6231137"/>
              <a:gd name="connsiteX11" fmla="*/ 6150141 w 12322347"/>
              <a:gd name="connsiteY11" fmla="*/ 5908409 h 6231137"/>
              <a:gd name="connsiteX12" fmla="*/ 9277333 w 12322347"/>
              <a:gd name="connsiteY12" fmla="*/ 5911624 h 6231137"/>
              <a:gd name="connsiteX13" fmla="*/ 10186235 w 12322347"/>
              <a:gd name="connsiteY13" fmla="*/ 5914499 h 6231137"/>
              <a:gd name="connsiteX14" fmla="*/ 11106174 w 12322347"/>
              <a:gd name="connsiteY14" fmla="*/ 5922366 h 6231137"/>
              <a:gd name="connsiteX15" fmla="*/ 12264257 w 12322347"/>
              <a:gd name="connsiteY15" fmla="*/ 5921320 h 6231137"/>
              <a:gd name="connsiteX16" fmla="*/ 12289901 w 12322347"/>
              <a:gd name="connsiteY16" fmla="*/ 2632385 h 6231137"/>
              <a:gd name="connsiteX17" fmla="*/ 12280552 w 12322347"/>
              <a:gd name="connsiteY17" fmla="*/ 176313 h 6231137"/>
              <a:gd name="connsiteX18" fmla="*/ 11824723 w 12322347"/>
              <a:gd name="connsiteY18" fmla="*/ 129035 h 6231137"/>
              <a:gd name="connsiteX19" fmla="*/ 10295765 w 12322347"/>
              <a:gd name="connsiteY19" fmla="*/ 122479 h 6231137"/>
              <a:gd name="connsiteX20" fmla="*/ 7778825 w 12322347"/>
              <a:gd name="connsiteY20" fmla="*/ 75910 h 6231137"/>
              <a:gd name="connsiteX21" fmla="*/ 2071691 w 12322347"/>
              <a:gd name="connsiteY21" fmla="*/ 0 h 6231137"/>
              <a:gd name="connsiteX0" fmla="*/ 2261685 w 12322347"/>
              <a:gd name="connsiteY0" fmla="*/ 10365 h 6188689"/>
              <a:gd name="connsiteX1" fmla="*/ 578608 w 12322347"/>
              <a:gd name="connsiteY1" fmla="*/ 0 h 6188689"/>
              <a:gd name="connsiteX2" fmla="*/ 36453 w 12322347"/>
              <a:gd name="connsiteY2" fmla="*/ 26323 h 6188689"/>
              <a:gd name="connsiteX3" fmla="*/ 36452 w 12322347"/>
              <a:gd name="connsiteY3" fmla="*/ 802437 h 6188689"/>
              <a:gd name="connsiteX4" fmla="*/ 17296 w 12322347"/>
              <a:gd name="connsiteY4" fmla="*/ 1327255 h 6188689"/>
              <a:gd name="connsiteX5" fmla="*/ 6679 w 12322347"/>
              <a:gd name="connsiteY5" fmla="*/ 4552460 h 6188689"/>
              <a:gd name="connsiteX6" fmla="*/ 89932 w 12322347"/>
              <a:gd name="connsiteY6" fmla="*/ 5899109 h 6188689"/>
              <a:gd name="connsiteX7" fmla="*/ 2768884 w 12322347"/>
              <a:gd name="connsiteY7" fmla="*/ 5887250 h 6188689"/>
              <a:gd name="connsiteX8" fmla="*/ 4422579 w 12322347"/>
              <a:gd name="connsiteY8" fmla="*/ 5865867 h 6188689"/>
              <a:gd name="connsiteX9" fmla="*/ 5393880 w 12322347"/>
              <a:gd name="connsiteY9" fmla="*/ 5881730 h 6188689"/>
              <a:gd name="connsiteX10" fmla="*/ 5877638 w 12322347"/>
              <a:gd name="connsiteY10" fmla="*/ 6188689 h 6188689"/>
              <a:gd name="connsiteX11" fmla="*/ 6150141 w 12322347"/>
              <a:gd name="connsiteY11" fmla="*/ 5865961 h 6188689"/>
              <a:gd name="connsiteX12" fmla="*/ 9277333 w 12322347"/>
              <a:gd name="connsiteY12" fmla="*/ 5869176 h 6188689"/>
              <a:gd name="connsiteX13" fmla="*/ 10186235 w 12322347"/>
              <a:gd name="connsiteY13" fmla="*/ 5872051 h 6188689"/>
              <a:gd name="connsiteX14" fmla="*/ 11106174 w 12322347"/>
              <a:gd name="connsiteY14" fmla="*/ 5879918 h 6188689"/>
              <a:gd name="connsiteX15" fmla="*/ 12264257 w 12322347"/>
              <a:gd name="connsiteY15" fmla="*/ 5878872 h 6188689"/>
              <a:gd name="connsiteX16" fmla="*/ 12289901 w 12322347"/>
              <a:gd name="connsiteY16" fmla="*/ 2589937 h 6188689"/>
              <a:gd name="connsiteX17" fmla="*/ 12280552 w 12322347"/>
              <a:gd name="connsiteY17" fmla="*/ 133865 h 6188689"/>
              <a:gd name="connsiteX18" fmla="*/ 11824723 w 12322347"/>
              <a:gd name="connsiteY18" fmla="*/ 86587 h 6188689"/>
              <a:gd name="connsiteX19" fmla="*/ 10295765 w 12322347"/>
              <a:gd name="connsiteY19" fmla="*/ 80031 h 6188689"/>
              <a:gd name="connsiteX20" fmla="*/ 7778825 w 12322347"/>
              <a:gd name="connsiteY20" fmla="*/ 33462 h 6188689"/>
              <a:gd name="connsiteX21" fmla="*/ 2261685 w 12322347"/>
              <a:gd name="connsiteY21" fmla="*/ 10365 h 6188689"/>
              <a:gd name="connsiteX0" fmla="*/ 2261685 w 12322347"/>
              <a:gd name="connsiteY0" fmla="*/ 0 h 6178324"/>
              <a:gd name="connsiteX1" fmla="*/ 816102 w 12322347"/>
              <a:gd name="connsiteY1" fmla="*/ 10760 h 6178324"/>
              <a:gd name="connsiteX2" fmla="*/ 36453 w 12322347"/>
              <a:gd name="connsiteY2" fmla="*/ 15958 h 6178324"/>
              <a:gd name="connsiteX3" fmla="*/ 36452 w 12322347"/>
              <a:gd name="connsiteY3" fmla="*/ 792072 h 6178324"/>
              <a:gd name="connsiteX4" fmla="*/ 17296 w 12322347"/>
              <a:gd name="connsiteY4" fmla="*/ 1316890 h 6178324"/>
              <a:gd name="connsiteX5" fmla="*/ 6679 w 12322347"/>
              <a:gd name="connsiteY5" fmla="*/ 4542095 h 6178324"/>
              <a:gd name="connsiteX6" fmla="*/ 89932 w 12322347"/>
              <a:gd name="connsiteY6" fmla="*/ 5888744 h 6178324"/>
              <a:gd name="connsiteX7" fmla="*/ 2768884 w 12322347"/>
              <a:gd name="connsiteY7" fmla="*/ 5876885 h 6178324"/>
              <a:gd name="connsiteX8" fmla="*/ 4422579 w 12322347"/>
              <a:gd name="connsiteY8" fmla="*/ 5855502 h 6178324"/>
              <a:gd name="connsiteX9" fmla="*/ 5393880 w 12322347"/>
              <a:gd name="connsiteY9" fmla="*/ 5871365 h 6178324"/>
              <a:gd name="connsiteX10" fmla="*/ 5877638 w 12322347"/>
              <a:gd name="connsiteY10" fmla="*/ 6178324 h 6178324"/>
              <a:gd name="connsiteX11" fmla="*/ 6150141 w 12322347"/>
              <a:gd name="connsiteY11" fmla="*/ 5855596 h 6178324"/>
              <a:gd name="connsiteX12" fmla="*/ 9277333 w 12322347"/>
              <a:gd name="connsiteY12" fmla="*/ 5858811 h 6178324"/>
              <a:gd name="connsiteX13" fmla="*/ 10186235 w 12322347"/>
              <a:gd name="connsiteY13" fmla="*/ 5861686 h 6178324"/>
              <a:gd name="connsiteX14" fmla="*/ 11106174 w 12322347"/>
              <a:gd name="connsiteY14" fmla="*/ 5869553 h 6178324"/>
              <a:gd name="connsiteX15" fmla="*/ 12264257 w 12322347"/>
              <a:gd name="connsiteY15" fmla="*/ 5868507 h 6178324"/>
              <a:gd name="connsiteX16" fmla="*/ 12289901 w 12322347"/>
              <a:gd name="connsiteY16" fmla="*/ 2579572 h 6178324"/>
              <a:gd name="connsiteX17" fmla="*/ 12280552 w 12322347"/>
              <a:gd name="connsiteY17" fmla="*/ 123500 h 6178324"/>
              <a:gd name="connsiteX18" fmla="*/ 11824723 w 12322347"/>
              <a:gd name="connsiteY18" fmla="*/ 76222 h 6178324"/>
              <a:gd name="connsiteX19" fmla="*/ 10295765 w 12322347"/>
              <a:gd name="connsiteY19" fmla="*/ 69666 h 6178324"/>
              <a:gd name="connsiteX20" fmla="*/ 7778825 w 12322347"/>
              <a:gd name="connsiteY20" fmla="*/ 23097 h 6178324"/>
              <a:gd name="connsiteX21" fmla="*/ 2261685 w 12322347"/>
              <a:gd name="connsiteY21" fmla="*/ 0 h 61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322347" h="6178324">
                <a:moveTo>
                  <a:pt x="2261685" y="0"/>
                </a:moveTo>
                <a:lnTo>
                  <a:pt x="816102" y="10760"/>
                </a:lnTo>
                <a:lnTo>
                  <a:pt x="36453" y="15958"/>
                </a:lnTo>
                <a:cubicBezTo>
                  <a:pt x="36453" y="288746"/>
                  <a:pt x="36452" y="519284"/>
                  <a:pt x="36452" y="792072"/>
                </a:cubicBezTo>
                <a:cubicBezTo>
                  <a:pt x="37984" y="902748"/>
                  <a:pt x="15764" y="1206214"/>
                  <a:pt x="17296" y="1316890"/>
                </a:cubicBezTo>
                <a:cubicBezTo>
                  <a:pt x="32125" y="1752674"/>
                  <a:pt x="-17301" y="3705146"/>
                  <a:pt x="6679" y="4542095"/>
                </a:cubicBezTo>
                <a:cubicBezTo>
                  <a:pt x="46570" y="5225386"/>
                  <a:pt x="-51265" y="5916324"/>
                  <a:pt x="89932" y="5888744"/>
                </a:cubicBezTo>
                <a:cubicBezTo>
                  <a:pt x="879263" y="5903089"/>
                  <a:pt x="1955065" y="5877266"/>
                  <a:pt x="2768884" y="5876885"/>
                </a:cubicBezTo>
                <a:lnTo>
                  <a:pt x="4422579" y="5855502"/>
                </a:lnTo>
                <a:lnTo>
                  <a:pt x="5393880" y="5871365"/>
                </a:lnTo>
                <a:cubicBezTo>
                  <a:pt x="5664089" y="6007274"/>
                  <a:pt x="5704024" y="6065354"/>
                  <a:pt x="5877638" y="6178324"/>
                </a:cubicBezTo>
                <a:cubicBezTo>
                  <a:pt x="5954187" y="6102215"/>
                  <a:pt x="6049125" y="5996227"/>
                  <a:pt x="6150141" y="5855596"/>
                </a:cubicBezTo>
                <a:cubicBezTo>
                  <a:pt x="6237130" y="5852856"/>
                  <a:pt x="8916121" y="5865726"/>
                  <a:pt x="9277333" y="5858811"/>
                </a:cubicBezTo>
                <a:lnTo>
                  <a:pt x="10186235" y="5861686"/>
                </a:lnTo>
                <a:lnTo>
                  <a:pt x="11106174" y="5869553"/>
                </a:lnTo>
                <a:cubicBezTo>
                  <a:pt x="11463837" y="5859889"/>
                  <a:pt x="12237326" y="5912260"/>
                  <a:pt x="12264257" y="5868507"/>
                </a:cubicBezTo>
                <a:cubicBezTo>
                  <a:pt x="12302700" y="5662987"/>
                  <a:pt x="12276557" y="4364873"/>
                  <a:pt x="12289901" y="2579572"/>
                </a:cubicBezTo>
                <a:cubicBezTo>
                  <a:pt x="12338262" y="1498304"/>
                  <a:pt x="12330432" y="544926"/>
                  <a:pt x="12280552" y="123500"/>
                </a:cubicBezTo>
                <a:cubicBezTo>
                  <a:pt x="12274271" y="70433"/>
                  <a:pt x="12155521" y="85194"/>
                  <a:pt x="11824723" y="76222"/>
                </a:cubicBezTo>
                <a:cubicBezTo>
                  <a:pt x="11493925" y="67250"/>
                  <a:pt x="10495817" y="85585"/>
                  <a:pt x="10295765" y="69666"/>
                </a:cubicBezTo>
                <a:lnTo>
                  <a:pt x="7778825" y="23097"/>
                </a:lnTo>
                <a:lnTo>
                  <a:pt x="2261685" y="0"/>
                </a:lnTo>
                <a:close/>
              </a:path>
            </a:pathLst>
          </a:custGeom>
          <a:noFill/>
          <a:ln w="19050" cap="flat">
            <a:solidFill>
              <a:schemeClr val="tx1"/>
            </a:solidFill>
            <a:prstDash val="solid"/>
            <a:miter/>
          </a:ln>
        </p:spPr>
        <p:txBody>
          <a:bodyPr wrap="square" rtlCol="0" anchor="ctr">
            <a:noAutofit/>
          </a:bodyPr>
          <a:lstStyle/>
          <a:p>
            <a:endParaRPr lang="en-US"/>
          </a:p>
        </p:txBody>
      </p:sp>
      <p:pic>
        <p:nvPicPr>
          <p:cNvPr id="3" name="Picture 2">
            <a:extLst>
              <a:ext uri="{FF2B5EF4-FFF2-40B4-BE49-F238E27FC236}">
                <a16:creationId xmlns:a16="http://schemas.microsoft.com/office/drawing/2014/main" id="{45F363AC-0DEE-8F7D-8708-5120E64E5BA4}"/>
              </a:ext>
            </a:extLst>
          </p:cNvPr>
          <p:cNvPicPr>
            <a:picLocks noChangeAspect="1"/>
          </p:cNvPicPr>
          <p:nvPr/>
        </p:nvPicPr>
        <p:blipFill>
          <a:blip r:embed="rId3"/>
          <a:stretch>
            <a:fillRect/>
          </a:stretch>
        </p:blipFill>
        <p:spPr>
          <a:xfrm>
            <a:off x="810080" y="2111370"/>
            <a:ext cx="3870446" cy="3870446"/>
          </a:xfrm>
          <a:prstGeom prst="rect">
            <a:avLst/>
          </a:prstGeom>
        </p:spPr>
      </p:pic>
      <p:sp>
        <p:nvSpPr>
          <p:cNvPr id="2" name="TextBox 1">
            <a:extLst>
              <a:ext uri="{FF2B5EF4-FFF2-40B4-BE49-F238E27FC236}">
                <a16:creationId xmlns:a16="http://schemas.microsoft.com/office/drawing/2014/main" id="{231477D5-98D1-3946-3321-FDFE6CD1D852}"/>
              </a:ext>
            </a:extLst>
          </p:cNvPr>
          <p:cNvSpPr txBox="1"/>
          <p:nvPr/>
        </p:nvSpPr>
        <p:spPr>
          <a:xfrm>
            <a:off x="492770" y="172378"/>
            <a:ext cx="4594423" cy="1938992"/>
          </a:xfrm>
          <a:prstGeom prst="rect">
            <a:avLst/>
          </a:prstGeom>
          <a:noFill/>
        </p:spPr>
        <p:txBody>
          <a:bodyPr wrap="square" rtlCol="0">
            <a:spAutoFit/>
          </a:bodyPr>
          <a:lstStyle/>
          <a:p>
            <a:pPr algn="ctr"/>
            <a:r>
              <a:rPr lang="en-GB" sz="6000" b="1"/>
              <a:t>Background and Literature review</a:t>
            </a:r>
          </a:p>
        </p:txBody>
      </p:sp>
      <p:pic>
        <p:nvPicPr>
          <p:cNvPr id="5" name="Picture 4" descr="A qr code with a few black squares&#10;&#10;Description automatically generated">
            <a:extLst>
              <a:ext uri="{FF2B5EF4-FFF2-40B4-BE49-F238E27FC236}">
                <a16:creationId xmlns:a16="http://schemas.microsoft.com/office/drawing/2014/main" id="{92CC51B7-51DF-3F65-6AD5-F750879B94CE}"/>
              </a:ext>
            </a:extLst>
          </p:cNvPr>
          <p:cNvPicPr>
            <a:picLocks noChangeAspect="1"/>
          </p:cNvPicPr>
          <p:nvPr/>
        </p:nvPicPr>
        <p:blipFill>
          <a:blip r:embed="rId4"/>
          <a:stretch>
            <a:fillRect/>
          </a:stretch>
        </p:blipFill>
        <p:spPr>
          <a:xfrm>
            <a:off x="5875193" y="982374"/>
            <a:ext cx="4764231" cy="4740852"/>
          </a:xfrm>
          <a:prstGeom prst="rect">
            <a:avLst/>
          </a:prstGeom>
        </p:spPr>
      </p:pic>
    </p:spTree>
    <p:extLst>
      <p:ext uri="{BB962C8B-B14F-4D97-AF65-F5344CB8AC3E}">
        <p14:creationId xmlns:p14="http://schemas.microsoft.com/office/powerpoint/2010/main" val="52959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Freeform: Shape 31">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41" name="Freeform: Shape 33">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42" name="Rectangle 35">
            <a:extLst>
              <a:ext uri="{FF2B5EF4-FFF2-40B4-BE49-F238E27FC236}">
                <a16:creationId xmlns:a16="http://schemas.microsoft.com/office/drawing/2014/main" id="{4293528E-0CA3-4E56-B7A0-091C0AB0C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F994D-FD6E-D224-10CA-F27DB90A1694}"/>
              </a:ext>
            </a:extLst>
          </p:cNvPr>
          <p:cNvSpPr>
            <a:spLocks noGrp="1"/>
          </p:cNvSpPr>
          <p:nvPr>
            <p:ph type="title"/>
          </p:nvPr>
        </p:nvSpPr>
        <p:spPr>
          <a:xfrm>
            <a:off x="766940" y="4863993"/>
            <a:ext cx="10658121" cy="875980"/>
          </a:xfrm>
        </p:spPr>
        <p:txBody>
          <a:bodyPr vert="horz" lIns="91440" tIns="45720" rIns="91440" bIns="45720" rtlCol="0" anchor="ctr">
            <a:normAutofit/>
          </a:bodyPr>
          <a:lstStyle/>
          <a:p>
            <a:pPr algn="ctr"/>
            <a:r>
              <a:rPr lang="en-US"/>
              <a:t>Research study Methodology</a:t>
            </a:r>
          </a:p>
        </p:txBody>
      </p:sp>
      <p:sp>
        <p:nvSpPr>
          <p:cNvPr id="43" name="Freeform: Shape 37">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6801" y="534571"/>
            <a:ext cx="11418399" cy="3938131"/>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0 w 7680682"/>
              <a:gd name="connsiteY4" fmla="*/ 60538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42138 w 7680682"/>
              <a:gd name="connsiteY4" fmla="*/ 40219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9875 w 7688439"/>
              <a:gd name="connsiteY0" fmla="*/ 6433518 h 6433552"/>
              <a:gd name="connsiteX1" fmla="*/ 6560587 w 7688439"/>
              <a:gd name="connsiteY1" fmla="*/ 6424418 h 6433552"/>
              <a:gd name="connsiteX2" fmla="*/ 995539 w 7688439"/>
              <a:gd name="connsiteY2" fmla="*/ 6393888 h 6433552"/>
              <a:gd name="connsiteX3" fmla="*/ 7757 w 7688439"/>
              <a:gd name="connsiteY3" fmla="*/ 6365104 h 6433552"/>
              <a:gd name="connsiteX4" fmla="*/ 49895 w 7688439"/>
              <a:gd name="connsiteY4" fmla="*/ 40219 h 6433552"/>
              <a:gd name="connsiteX5" fmla="*/ 241539 w 7688439"/>
              <a:gd name="connsiteY5" fmla="*/ 0 h 6433552"/>
              <a:gd name="connsiteX6" fmla="*/ 6439076 w 7688439"/>
              <a:gd name="connsiteY6" fmla="*/ 28166 h 6433552"/>
              <a:gd name="connsiteX7" fmla="*/ 7639227 w 7688439"/>
              <a:gd name="connsiteY7" fmla="*/ 58697 h 6433552"/>
              <a:gd name="connsiteX8" fmla="*/ 7567789 w 7688439"/>
              <a:gd name="connsiteY8" fmla="*/ 6302294 h 6433552"/>
              <a:gd name="connsiteX9" fmla="*/ 7402081 w 7688439"/>
              <a:gd name="connsiteY9" fmla="*/ 6430320 h 6433552"/>
              <a:gd name="connsiteX10" fmla="*/ 7149875 w 7688439"/>
              <a:gd name="connsiteY10" fmla="*/ 6433518 h 6433552"/>
              <a:gd name="connsiteX0" fmla="*/ 7149875 w 7664186"/>
              <a:gd name="connsiteY0" fmla="*/ 6433518 h 6433552"/>
              <a:gd name="connsiteX1" fmla="*/ 6560587 w 7664186"/>
              <a:gd name="connsiteY1" fmla="*/ 6424418 h 6433552"/>
              <a:gd name="connsiteX2" fmla="*/ 995539 w 7664186"/>
              <a:gd name="connsiteY2" fmla="*/ 6393888 h 6433552"/>
              <a:gd name="connsiteX3" fmla="*/ 7757 w 7664186"/>
              <a:gd name="connsiteY3" fmla="*/ 6365104 h 6433552"/>
              <a:gd name="connsiteX4" fmla="*/ 49895 w 7664186"/>
              <a:gd name="connsiteY4" fmla="*/ 40219 h 6433552"/>
              <a:gd name="connsiteX5" fmla="*/ 241539 w 7664186"/>
              <a:gd name="connsiteY5" fmla="*/ 0 h 6433552"/>
              <a:gd name="connsiteX6" fmla="*/ 6439076 w 7664186"/>
              <a:gd name="connsiteY6" fmla="*/ 28166 h 6433552"/>
              <a:gd name="connsiteX7" fmla="*/ 7639227 w 7664186"/>
              <a:gd name="connsiteY7" fmla="*/ 58697 h 6433552"/>
              <a:gd name="connsiteX8" fmla="*/ 7567789 w 7664186"/>
              <a:gd name="connsiteY8" fmla="*/ 6302294 h 6433552"/>
              <a:gd name="connsiteX9" fmla="*/ 7402081 w 7664186"/>
              <a:gd name="connsiteY9" fmla="*/ 6430320 h 6433552"/>
              <a:gd name="connsiteX10" fmla="*/ 7149875 w 7664186"/>
              <a:gd name="connsiteY10" fmla="*/ 6433518 h 6433552"/>
              <a:gd name="connsiteX0" fmla="*/ 7149875 w 7657158"/>
              <a:gd name="connsiteY0" fmla="*/ 6433518 h 6433552"/>
              <a:gd name="connsiteX1" fmla="*/ 6560587 w 7657158"/>
              <a:gd name="connsiteY1" fmla="*/ 6424418 h 6433552"/>
              <a:gd name="connsiteX2" fmla="*/ 995539 w 7657158"/>
              <a:gd name="connsiteY2" fmla="*/ 6393888 h 6433552"/>
              <a:gd name="connsiteX3" fmla="*/ 7757 w 7657158"/>
              <a:gd name="connsiteY3" fmla="*/ 6365104 h 6433552"/>
              <a:gd name="connsiteX4" fmla="*/ 49895 w 7657158"/>
              <a:gd name="connsiteY4" fmla="*/ 40219 h 6433552"/>
              <a:gd name="connsiteX5" fmla="*/ 241539 w 7657158"/>
              <a:gd name="connsiteY5" fmla="*/ 0 h 6433552"/>
              <a:gd name="connsiteX6" fmla="*/ 6439076 w 7657158"/>
              <a:gd name="connsiteY6" fmla="*/ 28166 h 6433552"/>
              <a:gd name="connsiteX7" fmla="*/ 7639227 w 7657158"/>
              <a:gd name="connsiteY7" fmla="*/ 58697 h 6433552"/>
              <a:gd name="connsiteX8" fmla="*/ 7567789 w 7657158"/>
              <a:gd name="connsiteY8" fmla="*/ 6302294 h 6433552"/>
              <a:gd name="connsiteX9" fmla="*/ 7402081 w 7657158"/>
              <a:gd name="connsiteY9" fmla="*/ 6430320 h 6433552"/>
              <a:gd name="connsiteX10" fmla="*/ 7149875 w 7657158"/>
              <a:gd name="connsiteY10" fmla="*/ 6433518 h 6433552"/>
              <a:gd name="connsiteX0" fmla="*/ 7149875 w 7661310"/>
              <a:gd name="connsiteY0" fmla="*/ 6433518 h 6452113"/>
              <a:gd name="connsiteX1" fmla="*/ 6560587 w 7661310"/>
              <a:gd name="connsiteY1" fmla="*/ 6424418 h 6452113"/>
              <a:gd name="connsiteX2" fmla="*/ 995539 w 7661310"/>
              <a:gd name="connsiteY2" fmla="*/ 6393888 h 6452113"/>
              <a:gd name="connsiteX3" fmla="*/ 7757 w 7661310"/>
              <a:gd name="connsiteY3" fmla="*/ 6365104 h 6452113"/>
              <a:gd name="connsiteX4" fmla="*/ 49895 w 7661310"/>
              <a:gd name="connsiteY4" fmla="*/ 40219 h 6452113"/>
              <a:gd name="connsiteX5" fmla="*/ 241539 w 7661310"/>
              <a:gd name="connsiteY5" fmla="*/ 0 h 6452113"/>
              <a:gd name="connsiteX6" fmla="*/ 6439076 w 7661310"/>
              <a:gd name="connsiteY6" fmla="*/ 28166 h 6452113"/>
              <a:gd name="connsiteX7" fmla="*/ 7639227 w 7661310"/>
              <a:gd name="connsiteY7" fmla="*/ 58697 h 6452113"/>
              <a:gd name="connsiteX8" fmla="*/ 7589645 w 7661310"/>
              <a:gd name="connsiteY8" fmla="*/ 6366021 h 6452113"/>
              <a:gd name="connsiteX9" fmla="*/ 7402081 w 7661310"/>
              <a:gd name="connsiteY9" fmla="*/ 6430320 h 6452113"/>
              <a:gd name="connsiteX10" fmla="*/ 7149875 w 7661310"/>
              <a:gd name="connsiteY10" fmla="*/ 6433518 h 6452113"/>
              <a:gd name="connsiteX0" fmla="*/ 7149875 w 7657523"/>
              <a:gd name="connsiteY0" fmla="*/ 6433518 h 6452112"/>
              <a:gd name="connsiteX1" fmla="*/ 6560587 w 7657523"/>
              <a:gd name="connsiteY1" fmla="*/ 6424418 h 6452112"/>
              <a:gd name="connsiteX2" fmla="*/ 995539 w 7657523"/>
              <a:gd name="connsiteY2" fmla="*/ 6393888 h 6452112"/>
              <a:gd name="connsiteX3" fmla="*/ 7757 w 7657523"/>
              <a:gd name="connsiteY3" fmla="*/ 6365104 h 6452112"/>
              <a:gd name="connsiteX4" fmla="*/ 49895 w 7657523"/>
              <a:gd name="connsiteY4" fmla="*/ 40219 h 6452112"/>
              <a:gd name="connsiteX5" fmla="*/ 241539 w 7657523"/>
              <a:gd name="connsiteY5" fmla="*/ 0 h 6452112"/>
              <a:gd name="connsiteX6" fmla="*/ 6439076 w 7657523"/>
              <a:gd name="connsiteY6" fmla="*/ 28166 h 6452112"/>
              <a:gd name="connsiteX7" fmla="*/ 7639227 w 7657523"/>
              <a:gd name="connsiteY7" fmla="*/ 58697 h 6452112"/>
              <a:gd name="connsiteX8" fmla="*/ 7589645 w 7657523"/>
              <a:gd name="connsiteY8" fmla="*/ 6366021 h 6452112"/>
              <a:gd name="connsiteX9" fmla="*/ 7402081 w 7657523"/>
              <a:gd name="connsiteY9" fmla="*/ 6430320 h 6452112"/>
              <a:gd name="connsiteX10" fmla="*/ 7149875 w 7657523"/>
              <a:gd name="connsiteY10" fmla="*/ 6433518 h 6452112"/>
              <a:gd name="connsiteX0" fmla="*/ 7149875 w 7639227"/>
              <a:gd name="connsiteY0" fmla="*/ 6433518 h 6452112"/>
              <a:gd name="connsiteX1" fmla="*/ 6560587 w 7639227"/>
              <a:gd name="connsiteY1" fmla="*/ 6424418 h 6452112"/>
              <a:gd name="connsiteX2" fmla="*/ 995539 w 7639227"/>
              <a:gd name="connsiteY2" fmla="*/ 6393888 h 6452112"/>
              <a:gd name="connsiteX3" fmla="*/ 7757 w 7639227"/>
              <a:gd name="connsiteY3" fmla="*/ 6365104 h 6452112"/>
              <a:gd name="connsiteX4" fmla="*/ 49895 w 7639227"/>
              <a:gd name="connsiteY4" fmla="*/ 40219 h 6452112"/>
              <a:gd name="connsiteX5" fmla="*/ 241539 w 7639227"/>
              <a:gd name="connsiteY5" fmla="*/ 0 h 6452112"/>
              <a:gd name="connsiteX6" fmla="*/ 6439076 w 7639227"/>
              <a:gd name="connsiteY6" fmla="*/ 28166 h 6452112"/>
              <a:gd name="connsiteX7" fmla="*/ 7639227 w 7639227"/>
              <a:gd name="connsiteY7" fmla="*/ 58697 h 6452112"/>
              <a:gd name="connsiteX8" fmla="*/ 7589645 w 7639227"/>
              <a:gd name="connsiteY8" fmla="*/ 6366021 h 6452112"/>
              <a:gd name="connsiteX9" fmla="*/ 7402081 w 7639227"/>
              <a:gd name="connsiteY9" fmla="*/ 6430320 h 6452112"/>
              <a:gd name="connsiteX10" fmla="*/ 7149875 w 7639227"/>
              <a:gd name="connsiteY10" fmla="*/ 6433518 h 6452112"/>
              <a:gd name="connsiteX0" fmla="*/ 7149875 w 7641711"/>
              <a:gd name="connsiteY0" fmla="*/ 6433518 h 6473199"/>
              <a:gd name="connsiteX1" fmla="*/ 6560587 w 7641711"/>
              <a:gd name="connsiteY1" fmla="*/ 6424418 h 6473199"/>
              <a:gd name="connsiteX2" fmla="*/ 995539 w 7641711"/>
              <a:gd name="connsiteY2" fmla="*/ 6393888 h 6473199"/>
              <a:gd name="connsiteX3" fmla="*/ 7757 w 7641711"/>
              <a:gd name="connsiteY3" fmla="*/ 6365104 h 6473199"/>
              <a:gd name="connsiteX4" fmla="*/ 49895 w 7641711"/>
              <a:gd name="connsiteY4" fmla="*/ 40219 h 6473199"/>
              <a:gd name="connsiteX5" fmla="*/ 241539 w 7641711"/>
              <a:gd name="connsiteY5" fmla="*/ 0 h 6473199"/>
              <a:gd name="connsiteX6" fmla="*/ 6439076 w 7641711"/>
              <a:gd name="connsiteY6" fmla="*/ 28166 h 6473199"/>
              <a:gd name="connsiteX7" fmla="*/ 7639227 w 7641711"/>
              <a:gd name="connsiteY7" fmla="*/ 58697 h 6473199"/>
              <a:gd name="connsiteX8" fmla="*/ 7618786 w 7641711"/>
              <a:gd name="connsiteY8" fmla="*/ 6397885 h 6473199"/>
              <a:gd name="connsiteX9" fmla="*/ 7402081 w 7641711"/>
              <a:gd name="connsiteY9" fmla="*/ 6430320 h 6473199"/>
              <a:gd name="connsiteX10" fmla="*/ 7149875 w 7641711"/>
              <a:gd name="connsiteY10" fmla="*/ 6433518 h 6473199"/>
              <a:gd name="connsiteX0" fmla="*/ 7149875 w 7641711"/>
              <a:gd name="connsiteY0" fmla="*/ 6433518 h 6438168"/>
              <a:gd name="connsiteX1" fmla="*/ 6560587 w 7641711"/>
              <a:gd name="connsiteY1" fmla="*/ 6424418 h 6438168"/>
              <a:gd name="connsiteX2" fmla="*/ 995539 w 7641711"/>
              <a:gd name="connsiteY2" fmla="*/ 6393888 h 6438168"/>
              <a:gd name="connsiteX3" fmla="*/ 7757 w 7641711"/>
              <a:gd name="connsiteY3" fmla="*/ 6365104 h 6438168"/>
              <a:gd name="connsiteX4" fmla="*/ 49895 w 7641711"/>
              <a:gd name="connsiteY4" fmla="*/ 40219 h 6438168"/>
              <a:gd name="connsiteX5" fmla="*/ 241539 w 7641711"/>
              <a:gd name="connsiteY5" fmla="*/ 0 h 6438168"/>
              <a:gd name="connsiteX6" fmla="*/ 6439076 w 7641711"/>
              <a:gd name="connsiteY6" fmla="*/ 28166 h 6438168"/>
              <a:gd name="connsiteX7" fmla="*/ 7639227 w 7641711"/>
              <a:gd name="connsiteY7" fmla="*/ 58697 h 6438168"/>
              <a:gd name="connsiteX8" fmla="*/ 7618786 w 7641711"/>
              <a:gd name="connsiteY8" fmla="*/ 6397885 h 6438168"/>
              <a:gd name="connsiteX9" fmla="*/ 7402081 w 7641711"/>
              <a:gd name="connsiteY9" fmla="*/ 6430320 h 6438168"/>
              <a:gd name="connsiteX10" fmla="*/ 7149875 w 7641711"/>
              <a:gd name="connsiteY10" fmla="*/ 6433518 h 643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1711" h="6438168">
                <a:moveTo>
                  <a:pt x="7149875" y="6433518"/>
                </a:moveTo>
                <a:cubicBezTo>
                  <a:pt x="6975114" y="6433129"/>
                  <a:pt x="6756136" y="6429491"/>
                  <a:pt x="6560587" y="6424418"/>
                </a:cubicBezTo>
                <a:lnTo>
                  <a:pt x="995539" y="6393888"/>
                </a:lnTo>
                <a:lnTo>
                  <a:pt x="7757" y="6365104"/>
                </a:lnTo>
                <a:cubicBezTo>
                  <a:pt x="-20334" y="4216169"/>
                  <a:pt x="35849" y="2148514"/>
                  <a:pt x="49895" y="40219"/>
                </a:cubicBezTo>
                <a:lnTo>
                  <a:pt x="241539" y="0"/>
                </a:lnTo>
                <a:lnTo>
                  <a:pt x="6439076" y="28166"/>
                </a:lnTo>
                <a:cubicBezTo>
                  <a:pt x="6939139" y="58697"/>
                  <a:pt x="7296327" y="28165"/>
                  <a:pt x="7639227" y="58697"/>
                </a:cubicBezTo>
                <a:cubicBezTo>
                  <a:pt x="7638435" y="2070139"/>
                  <a:pt x="7653203" y="4107561"/>
                  <a:pt x="7618786" y="6397885"/>
                </a:cubicBezTo>
                <a:cubicBezTo>
                  <a:pt x="7625166" y="6478264"/>
                  <a:pt x="7566387" y="6409966"/>
                  <a:pt x="7402081" y="6430320"/>
                </a:cubicBezTo>
                <a:cubicBezTo>
                  <a:pt x="7343671" y="6432816"/>
                  <a:pt x="7254732" y="6433752"/>
                  <a:pt x="7149875" y="6433518"/>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 name="Group 19">
            <a:extLst>
              <a:ext uri="{FF2B5EF4-FFF2-40B4-BE49-F238E27FC236}">
                <a16:creationId xmlns:a16="http://schemas.microsoft.com/office/drawing/2014/main" id="{3019A9A7-1EE6-6EAD-7252-E11EF5526809}"/>
              </a:ext>
            </a:extLst>
          </p:cNvPr>
          <p:cNvGrpSpPr/>
          <p:nvPr/>
        </p:nvGrpSpPr>
        <p:grpSpPr>
          <a:xfrm>
            <a:off x="496750" y="1159056"/>
            <a:ext cx="3684935" cy="3162404"/>
            <a:chOff x="287057" y="1819302"/>
            <a:chExt cx="6318015" cy="5472510"/>
          </a:xfrm>
        </p:grpSpPr>
        <p:sp>
          <p:nvSpPr>
            <p:cNvPr id="6" name="TextBox 5">
              <a:extLst>
                <a:ext uri="{FF2B5EF4-FFF2-40B4-BE49-F238E27FC236}">
                  <a16:creationId xmlns:a16="http://schemas.microsoft.com/office/drawing/2014/main" id="{C86DD5EB-5EA2-B18A-275B-E5B06B59C02F}"/>
                </a:ext>
              </a:extLst>
            </p:cNvPr>
            <p:cNvSpPr txBox="1"/>
            <p:nvPr/>
          </p:nvSpPr>
          <p:spPr>
            <a:xfrm>
              <a:off x="2168346" y="1819302"/>
              <a:ext cx="4436726" cy="5472510"/>
            </a:xfrm>
            <a:prstGeom prst="rect">
              <a:avLst/>
            </a:prstGeom>
            <a:noFill/>
          </p:spPr>
          <p:txBody>
            <a:bodyPr wrap="square" rtlCol="0">
              <a:spAutoFit/>
            </a:bodyPr>
            <a:lstStyle/>
            <a:p>
              <a:pPr defTabSz="512064">
                <a:spcAft>
                  <a:spcPts val="600"/>
                </a:spcAft>
              </a:pPr>
              <a:r>
                <a:rPr lang="en-US" sz="3200" b="1" kern="1200">
                  <a:solidFill>
                    <a:srgbClr val="005F76"/>
                  </a:solidFill>
                  <a:ea typeface="+mn-ea"/>
                  <a:cs typeface="+mn-cs"/>
                </a:rPr>
                <a:t>Engagement with stakeholders’ </a:t>
              </a:r>
            </a:p>
            <a:p>
              <a:pPr defTabSz="512064">
                <a:spcAft>
                  <a:spcPts val="600"/>
                </a:spcAft>
              </a:pPr>
              <a:r>
                <a:rPr lang="en-US" sz="2800" kern="1200">
                  <a:solidFill>
                    <a:schemeClr val="tx1"/>
                  </a:solidFill>
                  <a:ea typeface="+mn-ea"/>
                  <a:cs typeface="+mn-cs"/>
                </a:rPr>
                <a:t>Interviews</a:t>
              </a:r>
              <a:r>
                <a:rPr lang="en-US" sz="2800" kern="1200" spc="-4">
                  <a:solidFill>
                    <a:schemeClr val="tx1"/>
                  </a:solidFill>
                  <a:ea typeface="+mn-ea"/>
                  <a:cs typeface="+mn-cs"/>
                </a:rPr>
                <a:t> </a:t>
              </a:r>
              <a:r>
                <a:rPr lang="en-US" sz="2800" kern="1200">
                  <a:solidFill>
                    <a:schemeClr val="tx1"/>
                  </a:solidFill>
                  <a:ea typeface="+mn-ea"/>
                  <a:cs typeface="+mn-cs"/>
                </a:rPr>
                <a:t>were</a:t>
              </a:r>
              <a:r>
                <a:rPr lang="en-US" sz="2800" kern="1200" spc="-4">
                  <a:solidFill>
                    <a:schemeClr val="tx1"/>
                  </a:solidFill>
                  <a:ea typeface="+mn-ea"/>
                  <a:cs typeface="+mn-cs"/>
                </a:rPr>
                <a:t> </a:t>
              </a:r>
              <a:r>
                <a:rPr lang="en-US" sz="2800" kern="1200">
                  <a:solidFill>
                    <a:schemeClr val="tx1"/>
                  </a:solidFill>
                  <a:ea typeface="+mn-ea"/>
                  <a:cs typeface="+mn-cs"/>
                </a:rPr>
                <a:t>conducted</a:t>
              </a:r>
              <a:r>
                <a:rPr lang="en-US" sz="2800" kern="1200" spc="-2">
                  <a:solidFill>
                    <a:schemeClr val="tx1"/>
                  </a:solidFill>
                  <a:ea typeface="+mn-ea"/>
                  <a:cs typeface="+mn-cs"/>
                </a:rPr>
                <a:t> </a:t>
              </a:r>
              <a:r>
                <a:rPr lang="en-US" sz="2800" kern="1200">
                  <a:solidFill>
                    <a:schemeClr val="tx1"/>
                  </a:solidFill>
                  <a:ea typeface="+mn-ea"/>
                  <a:cs typeface="+mn-cs"/>
                </a:rPr>
                <a:t>with</a:t>
              </a:r>
              <a:r>
                <a:rPr lang="en-US" sz="2800" kern="1200" spc="-6">
                  <a:solidFill>
                    <a:schemeClr val="tx1"/>
                  </a:solidFill>
                  <a:ea typeface="+mn-ea"/>
                  <a:cs typeface="+mn-cs"/>
                </a:rPr>
                <a:t> </a:t>
              </a:r>
              <a:r>
                <a:rPr lang="en-US" sz="2800" kern="1200">
                  <a:solidFill>
                    <a:schemeClr val="tx1"/>
                  </a:solidFill>
                  <a:ea typeface="+mn-ea"/>
                  <a:cs typeface="+mn-cs"/>
                </a:rPr>
                <a:t>key partners</a:t>
              </a:r>
              <a:r>
                <a:rPr lang="en-US" sz="2800" kern="1200" spc="168">
                  <a:solidFill>
                    <a:schemeClr val="tx1"/>
                  </a:solidFill>
                  <a:ea typeface="+mn-ea"/>
                  <a:cs typeface="+mn-cs"/>
                </a:rPr>
                <a:t> </a:t>
              </a:r>
              <a:r>
                <a:rPr lang="en-US" sz="2800" kern="1200">
                  <a:solidFill>
                    <a:schemeClr val="tx1"/>
                  </a:solidFill>
                  <a:ea typeface="+mn-ea"/>
                  <a:cs typeface="+mn-cs"/>
                </a:rPr>
                <a:t>(</a:t>
              </a:r>
              <a:r>
                <a:rPr lang="en-US" sz="2800" b="1" kern="1200">
                  <a:solidFill>
                    <a:srgbClr val="005F76"/>
                  </a:solidFill>
                  <a:ea typeface="+mn-ea"/>
                  <a:cs typeface="+mn-cs"/>
                </a:rPr>
                <a:t>n~24</a:t>
              </a:r>
              <a:r>
                <a:rPr lang="en-US" sz="2800" kern="1200">
                  <a:solidFill>
                    <a:schemeClr val="tx1"/>
                  </a:solidFill>
                  <a:ea typeface="+mn-ea"/>
                  <a:cs typeface="+mn-cs"/>
                </a:rPr>
                <a:t>);</a:t>
              </a:r>
              <a:r>
                <a:rPr lang="en-US" sz="2800" kern="1200" spc="168">
                  <a:solidFill>
                    <a:schemeClr val="tx1"/>
                  </a:solidFill>
                  <a:ea typeface="+mn-ea"/>
                  <a:cs typeface="+mn-cs"/>
                </a:rPr>
                <a:t> </a:t>
              </a:r>
              <a:r>
                <a:rPr lang="en-US" sz="2800" kern="1200">
                  <a:solidFill>
                    <a:schemeClr val="tx1"/>
                  </a:solidFill>
                  <a:ea typeface="+mn-ea"/>
                  <a:cs typeface="+mn-cs"/>
                </a:rPr>
                <a:t>and</a:t>
              </a:r>
              <a:r>
                <a:rPr lang="en-US" sz="2800" kern="1200" spc="168">
                  <a:solidFill>
                    <a:schemeClr val="tx1"/>
                  </a:solidFill>
                  <a:ea typeface="+mn-ea"/>
                  <a:cs typeface="+mn-cs"/>
                </a:rPr>
                <a:t> </a:t>
              </a:r>
              <a:r>
                <a:rPr lang="en-US" sz="2800" kern="1200">
                  <a:solidFill>
                    <a:schemeClr val="tx1"/>
                  </a:solidFill>
                  <a:ea typeface="+mn-ea"/>
                  <a:cs typeface="+mn-cs"/>
                </a:rPr>
                <a:t>an</a:t>
              </a:r>
              <a:r>
                <a:rPr lang="en-US" sz="2800" kern="1200" spc="168">
                  <a:solidFill>
                    <a:schemeClr val="tx1"/>
                  </a:solidFill>
                  <a:ea typeface="+mn-ea"/>
                  <a:cs typeface="+mn-cs"/>
                </a:rPr>
                <a:t> </a:t>
              </a:r>
              <a:r>
                <a:rPr lang="en-US" sz="2800" kern="1200">
                  <a:solidFill>
                    <a:schemeClr val="tx1"/>
                  </a:solidFill>
                  <a:ea typeface="+mn-ea"/>
                  <a:cs typeface="+mn-cs"/>
                </a:rPr>
                <a:t>online</a:t>
              </a:r>
              <a:r>
                <a:rPr lang="en-US" sz="2800" kern="1200" spc="84">
                  <a:solidFill>
                    <a:schemeClr val="tx1"/>
                  </a:solidFill>
                  <a:ea typeface="+mn-ea"/>
                  <a:cs typeface="+mn-cs"/>
                </a:rPr>
                <a:t> </a:t>
              </a:r>
              <a:r>
                <a:rPr lang="en-US" sz="2800" kern="1200" spc="-4">
                  <a:solidFill>
                    <a:schemeClr val="tx1"/>
                  </a:solidFill>
                  <a:ea typeface="+mn-ea"/>
                  <a:cs typeface="+mn-cs"/>
                </a:rPr>
                <a:t>practitioner survey</a:t>
              </a:r>
              <a:r>
                <a:rPr lang="en-US" sz="2800" kern="1200" spc="-8">
                  <a:solidFill>
                    <a:schemeClr val="tx1"/>
                  </a:solidFill>
                  <a:ea typeface="+mn-ea"/>
                  <a:cs typeface="+mn-cs"/>
                </a:rPr>
                <a:t> </a:t>
              </a:r>
              <a:r>
                <a:rPr lang="en-US" sz="2800" kern="1200">
                  <a:solidFill>
                    <a:schemeClr val="tx1"/>
                  </a:solidFill>
                  <a:ea typeface="+mn-ea"/>
                  <a:cs typeface="+mn-cs"/>
                </a:rPr>
                <a:t>(</a:t>
              </a:r>
              <a:r>
                <a:rPr lang="en-US" sz="2800" b="1" kern="1200">
                  <a:solidFill>
                    <a:srgbClr val="005F76"/>
                  </a:solidFill>
                  <a:ea typeface="+mn-ea"/>
                  <a:cs typeface="+mn-cs"/>
                </a:rPr>
                <a:t>n~33</a:t>
              </a:r>
              <a:r>
                <a:rPr lang="en-US" sz="2800" kern="1200">
                  <a:solidFill>
                    <a:schemeClr val="tx1"/>
                  </a:solidFill>
                  <a:ea typeface="+mn-ea"/>
                  <a:cs typeface="+mn-cs"/>
                </a:rPr>
                <a:t>).</a:t>
              </a:r>
              <a:endParaRPr lang="en-GB" sz="2800" kern="1200">
                <a:solidFill>
                  <a:schemeClr val="tx1"/>
                </a:solidFill>
                <a:ea typeface="+mn-ea"/>
                <a:cs typeface="+mn-cs"/>
              </a:endParaRPr>
            </a:p>
            <a:p>
              <a:pPr>
                <a:spcAft>
                  <a:spcPts val="600"/>
                </a:spcAft>
              </a:pPr>
              <a:endParaRPr lang="en-GB" sz="1350"/>
            </a:p>
          </p:txBody>
        </p:sp>
        <p:pic>
          <p:nvPicPr>
            <p:cNvPr id="18" name="Picture 17">
              <a:extLst>
                <a:ext uri="{FF2B5EF4-FFF2-40B4-BE49-F238E27FC236}">
                  <a16:creationId xmlns:a16="http://schemas.microsoft.com/office/drawing/2014/main" id="{4BF73E37-9600-6691-4CAA-484714735C73}"/>
                </a:ext>
              </a:extLst>
            </p:cNvPr>
            <p:cNvPicPr>
              <a:picLocks noChangeAspect="1"/>
            </p:cNvPicPr>
            <p:nvPr/>
          </p:nvPicPr>
          <p:blipFill>
            <a:blip r:embed="rId3"/>
            <a:stretch>
              <a:fillRect/>
            </a:stretch>
          </p:blipFill>
          <p:spPr>
            <a:xfrm>
              <a:off x="287057" y="2504497"/>
              <a:ext cx="1862765" cy="1862764"/>
            </a:xfrm>
            <a:prstGeom prst="rect">
              <a:avLst/>
            </a:prstGeom>
          </p:spPr>
        </p:pic>
      </p:grpSp>
      <p:grpSp>
        <p:nvGrpSpPr>
          <p:cNvPr id="27" name="Group 26">
            <a:extLst>
              <a:ext uri="{FF2B5EF4-FFF2-40B4-BE49-F238E27FC236}">
                <a16:creationId xmlns:a16="http://schemas.microsoft.com/office/drawing/2014/main" id="{7EE55779-AA9C-9218-A713-FC514D9BE79B}"/>
              </a:ext>
            </a:extLst>
          </p:cNvPr>
          <p:cNvGrpSpPr/>
          <p:nvPr/>
        </p:nvGrpSpPr>
        <p:grpSpPr>
          <a:xfrm>
            <a:off x="4146543" y="1171237"/>
            <a:ext cx="3641919" cy="3439403"/>
            <a:chOff x="6541977" y="2964333"/>
            <a:chExt cx="5228548" cy="4149966"/>
          </a:xfrm>
        </p:grpSpPr>
        <p:sp>
          <p:nvSpPr>
            <p:cNvPr id="12" name="TextBox 11">
              <a:extLst>
                <a:ext uri="{FF2B5EF4-FFF2-40B4-BE49-F238E27FC236}">
                  <a16:creationId xmlns:a16="http://schemas.microsoft.com/office/drawing/2014/main" id="{AFDE3DB0-B8F8-12C9-5DFC-79777C320152}"/>
                </a:ext>
              </a:extLst>
            </p:cNvPr>
            <p:cNvSpPr txBox="1"/>
            <p:nvPr/>
          </p:nvSpPr>
          <p:spPr>
            <a:xfrm>
              <a:off x="8179265" y="2964333"/>
              <a:ext cx="3591260" cy="4149966"/>
            </a:xfrm>
            <a:prstGeom prst="rect">
              <a:avLst/>
            </a:prstGeom>
            <a:noFill/>
          </p:spPr>
          <p:txBody>
            <a:bodyPr wrap="square" lIns="27000" tIns="0" rIns="27000" bIns="0" rtlCol="0">
              <a:spAutoFit/>
            </a:bodyPr>
            <a:lstStyle/>
            <a:p>
              <a:pPr defTabSz="603504">
                <a:spcAft>
                  <a:spcPts val="600"/>
                </a:spcAft>
              </a:pPr>
              <a:r>
                <a:rPr lang="en-GB" sz="3200" b="1" kern="1200">
                  <a:solidFill>
                    <a:srgbClr val="B30000"/>
                  </a:solidFill>
                  <a:ea typeface="+mn-ea"/>
                  <a:cs typeface="+mn-cs"/>
                </a:rPr>
                <a:t>Engagement with parents</a:t>
              </a:r>
            </a:p>
            <a:p>
              <a:pPr defTabSz="603504">
                <a:spcAft>
                  <a:spcPts val="600"/>
                </a:spcAft>
              </a:pPr>
              <a:r>
                <a:rPr lang="en-GB" sz="2800" kern="1200">
                  <a:solidFill>
                    <a:schemeClr val="tx1"/>
                  </a:solidFill>
                  <a:ea typeface="+mn-ea"/>
                  <a:cs typeface="+mn-cs"/>
                </a:rPr>
                <a:t>Interviews were conducted with parents/caregivers (</a:t>
              </a:r>
              <a:r>
                <a:rPr lang="en-GB" sz="2800" b="1" kern="1200">
                  <a:solidFill>
                    <a:srgbClr val="B30000"/>
                  </a:solidFill>
                  <a:ea typeface="+mn-ea"/>
                  <a:cs typeface="+mn-cs"/>
                </a:rPr>
                <a:t>n~9</a:t>
              </a:r>
              <a:r>
                <a:rPr lang="en-GB" sz="2800" kern="1200">
                  <a:solidFill>
                    <a:schemeClr val="tx1"/>
                  </a:solidFill>
                  <a:ea typeface="+mn-ea"/>
                  <a:cs typeface="+mn-cs"/>
                </a:rPr>
                <a:t>) who have experienced CAPVA; and an online parent/caregiver survey (</a:t>
              </a:r>
              <a:r>
                <a:rPr lang="en-GB" sz="2800" b="1" kern="1200">
                  <a:solidFill>
                    <a:srgbClr val="B30000"/>
                  </a:solidFill>
                  <a:ea typeface="+mn-ea"/>
                  <a:cs typeface="+mn-cs"/>
                </a:rPr>
                <a:t>n~18</a:t>
              </a:r>
              <a:r>
                <a:rPr lang="en-GB" sz="2800" kern="1200">
                  <a:solidFill>
                    <a:schemeClr val="tx1"/>
                  </a:solidFill>
                  <a:ea typeface="+mn-ea"/>
                  <a:cs typeface="+mn-cs"/>
                </a:rPr>
                <a:t>).</a:t>
              </a:r>
            </a:p>
            <a:p>
              <a:pPr>
                <a:spcAft>
                  <a:spcPts val="600"/>
                </a:spcAft>
              </a:pPr>
              <a:endParaRPr lang="en-GB" sz="1350"/>
            </a:p>
          </p:txBody>
        </p:sp>
        <p:pic>
          <p:nvPicPr>
            <p:cNvPr id="23" name="Picture 22">
              <a:extLst>
                <a:ext uri="{FF2B5EF4-FFF2-40B4-BE49-F238E27FC236}">
                  <a16:creationId xmlns:a16="http://schemas.microsoft.com/office/drawing/2014/main" id="{3D79D5B3-5FB8-F8F0-7B4D-0279F4A1A548}"/>
                </a:ext>
              </a:extLst>
            </p:cNvPr>
            <p:cNvPicPr>
              <a:picLocks noChangeAspect="1"/>
            </p:cNvPicPr>
            <p:nvPr/>
          </p:nvPicPr>
          <p:blipFill>
            <a:blip r:embed="rId4"/>
            <a:stretch>
              <a:fillRect/>
            </a:stretch>
          </p:blipFill>
          <p:spPr>
            <a:xfrm>
              <a:off x="6541977" y="3405824"/>
              <a:ext cx="1511485" cy="1237862"/>
            </a:xfrm>
            <a:prstGeom prst="rect">
              <a:avLst/>
            </a:prstGeom>
          </p:spPr>
        </p:pic>
      </p:grpSp>
      <p:grpSp>
        <p:nvGrpSpPr>
          <p:cNvPr id="26" name="Group 25">
            <a:extLst>
              <a:ext uri="{FF2B5EF4-FFF2-40B4-BE49-F238E27FC236}">
                <a16:creationId xmlns:a16="http://schemas.microsoft.com/office/drawing/2014/main" id="{054BB1DF-D47F-DF1B-2E27-7A54CE2B5F0E}"/>
              </a:ext>
            </a:extLst>
          </p:cNvPr>
          <p:cNvGrpSpPr/>
          <p:nvPr/>
        </p:nvGrpSpPr>
        <p:grpSpPr>
          <a:xfrm>
            <a:off x="7964526" y="1118027"/>
            <a:ext cx="3742597" cy="3339376"/>
            <a:chOff x="2515253" y="4272002"/>
            <a:chExt cx="4919277" cy="3435231"/>
          </a:xfrm>
        </p:grpSpPr>
        <p:sp>
          <p:nvSpPr>
            <p:cNvPr id="11" name="TextBox 10">
              <a:extLst>
                <a:ext uri="{FF2B5EF4-FFF2-40B4-BE49-F238E27FC236}">
                  <a16:creationId xmlns:a16="http://schemas.microsoft.com/office/drawing/2014/main" id="{C13CE3EB-2C3A-52A9-7E06-FE4600402EF0}"/>
                </a:ext>
              </a:extLst>
            </p:cNvPr>
            <p:cNvSpPr txBox="1"/>
            <p:nvPr/>
          </p:nvSpPr>
          <p:spPr>
            <a:xfrm>
              <a:off x="4107258" y="4272002"/>
              <a:ext cx="3327272" cy="3435231"/>
            </a:xfrm>
            <a:prstGeom prst="rect">
              <a:avLst/>
            </a:prstGeom>
            <a:noFill/>
          </p:spPr>
          <p:txBody>
            <a:bodyPr wrap="square" lIns="27000" tIns="0" rIns="27000" bIns="0" rtlCol="0">
              <a:spAutoFit/>
            </a:bodyPr>
            <a:lstStyle/>
            <a:p>
              <a:pPr defTabSz="621792">
                <a:spcAft>
                  <a:spcPts val="600"/>
                </a:spcAft>
              </a:pPr>
              <a:r>
                <a:rPr lang="en-GB" sz="3600" b="1" kern="1200">
                  <a:solidFill>
                    <a:srgbClr val="1D6400"/>
                  </a:solidFill>
                  <a:ea typeface="+mn-ea"/>
                  <a:cs typeface="+mn-cs"/>
                </a:rPr>
                <a:t>Advisory group and stakeholder workshop</a:t>
              </a:r>
              <a:r>
                <a:rPr lang="en-GB" sz="3600" kern="1200">
                  <a:solidFill>
                    <a:srgbClr val="1D6400"/>
                  </a:solidFill>
                  <a:ea typeface="+mn-ea"/>
                  <a:cs typeface="+mn-cs"/>
                </a:rPr>
                <a:t> </a:t>
              </a:r>
            </a:p>
            <a:p>
              <a:pPr defTabSz="621792">
                <a:spcAft>
                  <a:spcPts val="600"/>
                </a:spcAft>
              </a:pPr>
              <a:r>
                <a:rPr lang="en-GB" sz="2800" kern="1200">
                  <a:solidFill>
                    <a:schemeClr val="tx1"/>
                  </a:solidFill>
                  <a:ea typeface="+mn-ea"/>
                  <a:cs typeface="+mn-cs"/>
                </a:rPr>
                <a:t>An advisory group was established, and stakeholder (</a:t>
              </a:r>
              <a:r>
                <a:rPr lang="en-GB" sz="2800" b="1" kern="1200">
                  <a:solidFill>
                    <a:srgbClr val="1D6400"/>
                  </a:solidFill>
                  <a:ea typeface="+mn-ea"/>
                  <a:cs typeface="+mn-cs"/>
                </a:rPr>
                <a:t>Jan 23 n~26 &amp; Dec 23 ~ n16</a:t>
              </a:r>
              <a:r>
                <a:rPr lang="en-GB" sz="2800" kern="1200">
                  <a:solidFill>
                    <a:schemeClr val="tx1"/>
                  </a:solidFill>
                  <a:ea typeface="+mn-ea"/>
                  <a:cs typeface="+mn-cs"/>
                </a:rPr>
                <a:t>) workshop held to support this study.</a:t>
              </a:r>
              <a:endParaRPr lang="en-GB" sz="2800"/>
            </a:p>
          </p:txBody>
        </p:sp>
        <p:pic>
          <p:nvPicPr>
            <p:cNvPr id="25" name="Picture 24">
              <a:extLst>
                <a:ext uri="{FF2B5EF4-FFF2-40B4-BE49-F238E27FC236}">
                  <a16:creationId xmlns:a16="http://schemas.microsoft.com/office/drawing/2014/main" id="{234B5C7F-1700-96BE-1DC3-0ADEBA40019C}"/>
                </a:ext>
              </a:extLst>
            </p:cNvPr>
            <p:cNvPicPr>
              <a:picLocks noChangeAspect="1"/>
            </p:cNvPicPr>
            <p:nvPr/>
          </p:nvPicPr>
          <p:blipFill>
            <a:blip r:embed="rId5"/>
            <a:stretch>
              <a:fillRect/>
            </a:stretch>
          </p:blipFill>
          <p:spPr>
            <a:xfrm>
              <a:off x="2515253" y="4603745"/>
              <a:ext cx="1463093" cy="1225119"/>
            </a:xfrm>
            <a:prstGeom prst="rect">
              <a:avLst/>
            </a:prstGeom>
          </p:spPr>
        </p:pic>
      </p:grpSp>
    </p:spTree>
    <p:extLst>
      <p:ext uri="{BB962C8B-B14F-4D97-AF65-F5344CB8AC3E}">
        <p14:creationId xmlns:p14="http://schemas.microsoft.com/office/powerpoint/2010/main" val="207051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F5E7-7717-E535-38EE-7EB97749122F}"/>
              </a:ext>
            </a:extLst>
          </p:cNvPr>
          <p:cNvSpPr>
            <a:spLocks noGrp="1"/>
          </p:cNvSpPr>
          <p:nvPr>
            <p:ph type="title"/>
          </p:nvPr>
        </p:nvSpPr>
        <p:spPr/>
        <p:txBody>
          <a:bodyPr/>
          <a:lstStyle/>
          <a:p>
            <a:r>
              <a:rPr lang="en-GB"/>
              <a:t>KEY Findings</a:t>
            </a:r>
          </a:p>
        </p:txBody>
      </p:sp>
      <p:sp>
        <p:nvSpPr>
          <p:cNvPr id="3" name="Content Placeholder 2">
            <a:extLst>
              <a:ext uri="{FF2B5EF4-FFF2-40B4-BE49-F238E27FC236}">
                <a16:creationId xmlns:a16="http://schemas.microsoft.com/office/drawing/2014/main" id="{8BF213AF-8177-CFD3-A51B-CB0422F1DBE2}"/>
              </a:ext>
            </a:extLst>
          </p:cNvPr>
          <p:cNvSpPr>
            <a:spLocks noGrp="1"/>
          </p:cNvSpPr>
          <p:nvPr>
            <p:ph idx="1"/>
          </p:nvPr>
        </p:nvSpPr>
        <p:spPr>
          <a:xfrm>
            <a:off x="1020725" y="1560318"/>
            <a:ext cx="10333074" cy="3827722"/>
          </a:xfrm>
        </p:spPr>
        <p:txBody>
          <a:bodyPr/>
          <a:lstStyle/>
          <a:p>
            <a:r>
              <a:rPr lang="en-GB">
                <a:solidFill>
                  <a:schemeClr val="accent2">
                    <a:lumMod val="75000"/>
                  </a:schemeClr>
                </a:solidFill>
              </a:rPr>
              <a:t>Extent of abuse</a:t>
            </a:r>
          </a:p>
          <a:p>
            <a:endParaRPr lang="en-GB"/>
          </a:p>
        </p:txBody>
      </p:sp>
      <p:grpSp>
        <p:nvGrpSpPr>
          <p:cNvPr id="4" name="Group 3">
            <a:extLst>
              <a:ext uri="{FF2B5EF4-FFF2-40B4-BE49-F238E27FC236}">
                <a16:creationId xmlns:a16="http://schemas.microsoft.com/office/drawing/2014/main" id="{EE2C3741-8056-AE3A-31A6-0E6AE184A2A5}"/>
              </a:ext>
            </a:extLst>
          </p:cNvPr>
          <p:cNvGrpSpPr/>
          <p:nvPr/>
        </p:nvGrpSpPr>
        <p:grpSpPr>
          <a:xfrm>
            <a:off x="838201" y="2046053"/>
            <a:ext cx="2967817" cy="1750443"/>
            <a:chOff x="1266825" y="4114800"/>
            <a:chExt cx="2967817" cy="1856792"/>
          </a:xfrm>
        </p:grpSpPr>
        <p:sp>
          <p:nvSpPr>
            <p:cNvPr id="5" name="Rectangle 4">
              <a:extLst>
                <a:ext uri="{FF2B5EF4-FFF2-40B4-BE49-F238E27FC236}">
                  <a16:creationId xmlns:a16="http://schemas.microsoft.com/office/drawing/2014/main" id="{325E57E7-F7D8-215A-309F-D8357CA70BD7}"/>
                </a:ext>
              </a:extLst>
            </p:cNvPr>
            <p:cNvSpPr/>
            <p:nvPr/>
          </p:nvSpPr>
          <p:spPr>
            <a:xfrm>
              <a:off x="2976465" y="4870580"/>
              <a:ext cx="1258177" cy="1034920"/>
            </a:xfrm>
            <a:prstGeom prst="rect">
              <a:avLst/>
            </a:prstGeom>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800" b="1">
                  <a:solidFill>
                    <a:schemeClr val="tx1"/>
                  </a:solidFill>
                </a:rPr>
                <a:t>64.7</a:t>
              </a:r>
              <a:r>
                <a:rPr lang="en-GB" sz="3200" b="1">
                  <a:solidFill>
                    <a:schemeClr val="tx1"/>
                  </a:solidFill>
                </a:rPr>
                <a:t>%</a:t>
              </a:r>
            </a:p>
          </p:txBody>
        </p:sp>
        <p:pic>
          <p:nvPicPr>
            <p:cNvPr id="6" name="Picture 5">
              <a:extLst>
                <a:ext uri="{FF2B5EF4-FFF2-40B4-BE49-F238E27FC236}">
                  <a16:creationId xmlns:a16="http://schemas.microsoft.com/office/drawing/2014/main" id="{448AAC8D-A57C-4DA8-9DE7-B2F8431CE0B6}"/>
                </a:ext>
              </a:extLst>
            </p:cNvPr>
            <p:cNvPicPr>
              <a:picLocks noChangeAspect="1"/>
            </p:cNvPicPr>
            <p:nvPr/>
          </p:nvPicPr>
          <p:blipFill>
            <a:blip r:embed="rId3"/>
            <a:stretch>
              <a:fillRect/>
            </a:stretch>
          </p:blipFill>
          <p:spPr>
            <a:xfrm>
              <a:off x="1266825" y="4114800"/>
              <a:ext cx="1790700" cy="1856792"/>
            </a:xfrm>
            <a:prstGeom prst="rect">
              <a:avLst/>
            </a:prstGeom>
          </p:spPr>
        </p:pic>
      </p:grpSp>
      <p:grpSp>
        <p:nvGrpSpPr>
          <p:cNvPr id="7" name="Group 6">
            <a:extLst>
              <a:ext uri="{FF2B5EF4-FFF2-40B4-BE49-F238E27FC236}">
                <a16:creationId xmlns:a16="http://schemas.microsoft.com/office/drawing/2014/main" id="{273710EA-A3FC-CA5B-01B7-7AA214101084}"/>
              </a:ext>
            </a:extLst>
          </p:cNvPr>
          <p:cNvGrpSpPr/>
          <p:nvPr/>
        </p:nvGrpSpPr>
        <p:grpSpPr>
          <a:xfrm>
            <a:off x="4641109" y="2239779"/>
            <a:ext cx="2429075" cy="1663861"/>
            <a:chOff x="5068809" y="4290320"/>
            <a:chExt cx="2429075" cy="1764950"/>
          </a:xfrm>
        </p:grpSpPr>
        <p:sp>
          <p:nvSpPr>
            <p:cNvPr id="8" name="Rectangle 7">
              <a:extLst>
                <a:ext uri="{FF2B5EF4-FFF2-40B4-BE49-F238E27FC236}">
                  <a16:creationId xmlns:a16="http://schemas.microsoft.com/office/drawing/2014/main" id="{84633DBE-751F-E034-61D6-BC41BBC159E8}"/>
                </a:ext>
              </a:extLst>
            </p:cNvPr>
            <p:cNvSpPr/>
            <p:nvPr/>
          </p:nvSpPr>
          <p:spPr>
            <a:xfrm>
              <a:off x="6239707" y="4852864"/>
              <a:ext cx="1258177" cy="1034920"/>
            </a:xfrm>
            <a:prstGeom prst="rect">
              <a:avLst/>
            </a:prstGeom>
            <a:solidFill>
              <a:schemeClr val="accent6"/>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800" b="1">
                  <a:solidFill>
                    <a:schemeClr val="tx1"/>
                  </a:solidFill>
                </a:rPr>
                <a:t>84.8%</a:t>
              </a:r>
            </a:p>
          </p:txBody>
        </p:sp>
        <p:pic>
          <p:nvPicPr>
            <p:cNvPr id="9" name="Picture 8">
              <a:extLst>
                <a:ext uri="{FF2B5EF4-FFF2-40B4-BE49-F238E27FC236}">
                  <a16:creationId xmlns:a16="http://schemas.microsoft.com/office/drawing/2014/main" id="{0BA215B7-5DBE-E2A6-FB35-FD58C556B74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85" b="95636" l="9840" r="94508">
                          <a14:foregroundMark x1="52632" y1="7400" x2="52632" y2="7400"/>
                          <a14:foregroundMark x1="52403" y1="3985" x2="52403" y2="3985"/>
                          <a14:foregroundMark x1="59725" y1="94687" x2="59725" y2="94687"/>
                          <a14:foregroundMark x1="53318" y1="95825" x2="53318" y2="95825"/>
                          <a14:foregroundMark x1="94508" y1="84250" x2="94508" y2="84250"/>
                        </a14:backgroundRemoval>
                      </a14:imgEffect>
                    </a14:imgLayer>
                  </a14:imgProps>
                </a:ext>
              </a:extLst>
            </a:blip>
            <a:stretch>
              <a:fillRect/>
            </a:stretch>
          </p:blipFill>
          <p:spPr>
            <a:xfrm>
              <a:off x="5068809" y="4290320"/>
              <a:ext cx="1394148" cy="1681272"/>
            </a:xfrm>
            <a:prstGeom prst="rect">
              <a:avLst/>
            </a:prstGeom>
          </p:spPr>
        </p:pic>
        <p:pic>
          <p:nvPicPr>
            <p:cNvPr id="10" name="Picture 9">
              <a:extLst>
                <a:ext uri="{FF2B5EF4-FFF2-40B4-BE49-F238E27FC236}">
                  <a16:creationId xmlns:a16="http://schemas.microsoft.com/office/drawing/2014/main" id="{030BA540-3A6D-F8BB-FD3D-B964544DB7B5}"/>
                </a:ext>
              </a:extLst>
            </p:cNvPr>
            <p:cNvPicPr>
              <a:picLocks noChangeAspect="1"/>
            </p:cNvPicPr>
            <p:nvPr/>
          </p:nvPicPr>
          <p:blipFill>
            <a:blip r:embed="rId6"/>
            <a:stretch>
              <a:fillRect/>
            </a:stretch>
          </p:blipFill>
          <p:spPr>
            <a:xfrm rot="20529926">
              <a:off x="5864973" y="5720299"/>
              <a:ext cx="331401" cy="334971"/>
            </a:xfrm>
            <a:prstGeom prst="rect">
              <a:avLst/>
            </a:prstGeom>
          </p:spPr>
        </p:pic>
      </p:grpSp>
      <p:grpSp>
        <p:nvGrpSpPr>
          <p:cNvPr id="13" name="Group 12">
            <a:extLst>
              <a:ext uri="{FF2B5EF4-FFF2-40B4-BE49-F238E27FC236}">
                <a16:creationId xmlns:a16="http://schemas.microsoft.com/office/drawing/2014/main" id="{37D80F92-8569-B5A3-66CE-ED6A642CB6E2}"/>
              </a:ext>
            </a:extLst>
          </p:cNvPr>
          <p:cNvGrpSpPr/>
          <p:nvPr/>
        </p:nvGrpSpPr>
        <p:grpSpPr>
          <a:xfrm>
            <a:off x="8463352" y="2498462"/>
            <a:ext cx="2361613" cy="1229262"/>
            <a:chOff x="8609860" y="2699950"/>
            <a:chExt cx="2361613" cy="1303946"/>
          </a:xfrm>
        </p:grpSpPr>
        <p:sp>
          <p:nvSpPr>
            <p:cNvPr id="11" name="Rectangle 10">
              <a:extLst>
                <a:ext uri="{FF2B5EF4-FFF2-40B4-BE49-F238E27FC236}">
                  <a16:creationId xmlns:a16="http://schemas.microsoft.com/office/drawing/2014/main" id="{6B90D6B3-4869-BF64-167F-9706EFAAFE09}"/>
                </a:ext>
              </a:extLst>
            </p:cNvPr>
            <p:cNvSpPr/>
            <p:nvPr/>
          </p:nvSpPr>
          <p:spPr>
            <a:xfrm>
              <a:off x="9713296" y="2968976"/>
              <a:ext cx="1258177" cy="1034920"/>
            </a:xfrm>
            <a:prstGeom prst="rect">
              <a:avLst/>
            </a:prstGeom>
            <a:solidFill>
              <a:schemeClr val="accent4">
                <a:lumMod val="60000"/>
                <a:lumOff val="40000"/>
              </a:schemeClr>
            </a:solidFill>
            <a:ln>
              <a:solidFill>
                <a:schemeClr val="tx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800" b="1">
                  <a:solidFill>
                    <a:schemeClr val="tx1"/>
                  </a:solidFill>
                </a:rPr>
                <a:t>65.5%</a:t>
              </a:r>
            </a:p>
          </p:txBody>
        </p:sp>
        <p:pic>
          <p:nvPicPr>
            <p:cNvPr id="12" name="Picture 11">
              <a:extLst>
                <a:ext uri="{FF2B5EF4-FFF2-40B4-BE49-F238E27FC236}">
                  <a16:creationId xmlns:a16="http://schemas.microsoft.com/office/drawing/2014/main" id="{3AA2D8F5-80A2-5692-99F1-0F7B43E8E019}"/>
                </a:ext>
              </a:extLst>
            </p:cNvPr>
            <p:cNvPicPr>
              <a:picLocks noChangeAspect="1"/>
            </p:cNvPicPr>
            <p:nvPr/>
          </p:nvPicPr>
          <p:blipFill>
            <a:blip r:embed="rId7"/>
            <a:stretch>
              <a:fillRect/>
            </a:stretch>
          </p:blipFill>
          <p:spPr>
            <a:xfrm>
              <a:off x="8609860" y="2699950"/>
              <a:ext cx="1303946" cy="1303946"/>
            </a:xfrm>
            <a:prstGeom prst="rect">
              <a:avLst/>
            </a:prstGeom>
          </p:spPr>
        </p:pic>
      </p:grpSp>
      <p:grpSp>
        <p:nvGrpSpPr>
          <p:cNvPr id="14" name="Group 13">
            <a:extLst>
              <a:ext uri="{FF2B5EF4-FFF2-40B4-BE49-F238E27FC236}">
                <a16:creationId xmlns:a16="http://schemas.microsoft.com/office/drawing/2014/main" id="{D83B8EFD-8E84-A190-C1E5-5C4574716E18}"/>
              </a:ext>
            </a:extLst>
          </p:cNvPr>
          <p:cNvGrpSpPr/>
          <p:nvPr/>
        </p:nvGrpSpPr>
        <p:grpSpPr>
          <a:xfrm>
            <a:off x="2837614" y="4622519"/>
            <a:ext cx="6729175" cy="1742416"/>
            <a:chOff x="3137038" y="1619567"/>
            <a:chExt cx="6505450" cy="1363810"/>
          </a:xfrm>
        </p:grpSpPr>
        <p:grpSp>
          <p:nvGrpSpPr>
            <p:cNvPr id="15" name="Group 14">
              <a:extLst>
                <a:ext uri="{FF2B5EF4-FFF2-40B4-BE49-F238E27FC236}">
                  <a16:creationId xmlns:a16="http://schemas.microsoft.com/office/drawing/2014/main" id="{9CE0937A-B071-8C76-A698-A4DAC221CF5D}"/>
                </a:ext>
              </a:extLst>
            </p:cNvPr>
            <p:cNvGrpSpPr/>
            <p:nvPr/>
          </p:nvGrpSpPr>
          <p:grpSpPr>
            <a:xfrm>
              <a:off x="3137038" y="1619567"/>
              <a:ext cx="5734116" cy="954389"/>
              <a:chOff x="692209" y="1905000"/>
              <a:chExt cx="5734116" cy="954389"/>
            </a:xfrm>
          </p:grpSpPr>
          <p:sp>
            <p:nvSpPr>
              <p:cNvPr id="20" name="Rectangle 19">
                <a:extLst>
                  <a:ext uri="{FF2B5EF4-FFF2-40B4-BE49-F238E27FC236}">
                    <a16:creationId xmlns:a16="http://schemas.microsoft.com/office/drawing/2014/main" id="{001FAA73-38D2-5700-BD25-30391B62DFBA}"/>
                  </a:ext>
                </a:extLst>
              </p:cNvPr>
              <p:cNvSpPr/>
              <p:nvPr/>
            </p:nvSpPr>
            <p:spPr>
              <a:xfrm>
                <a:off x="5472045" y="2162086"/>
                <a:ext cx="954280" cy="697194"/>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52.9%</a:t>
                </a:r>
              </a:p>
            </p:txBody>
          </p:sp>
          <p:sp>
            <p:nvSpPr>
              <p:cNvPr id="21" name="Rectangle 20">
                <a:extLst>
                  <a:ext uri="{FF2B5EF4-FFF2-40B4-BE49-F238E27FC236}">
                    <a16:creationId xmlns:a16="http://schemas.microsoft.com/office/drawing/2014/main" id="{8EA953BA-B0A3-6589-EAB1-AAA0B025154C}"/>
                  </a:ext>
                </a:extLst>
              </p:cNvPr>
              <p:cNvSpPr/>
              <p:nvPr/>
            </p:nvSpPr>
            <p:spPr>
              <a:xfrm>
                <a:off x="1408631" y="2162086"/>
                <a:ext cx="1044012" cy="6971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76.5%</a:t>
                </a:r>
              </a:p>
            </p:txBody>
          </p:sp>
          <p:pic>
            <p:nvPicPr>
              <p:cNvPr id="22" name="Picture 21">
                <a:extLst>
                  <a:ext uri="{FF2B5EF4-FFF2-40B4-BE49-F238E27FC236}">
                    <a16:creationId xmlns:a16="http://schemas.microsoft.com/office/drawing/2014/main" id="{CD3CE50D-FDF4-7E28-6D7E-5C1D9E3F7B02}"/>
                  </a:ext>
                </a:extLst>
              </p:cNvPr>
              <p:cNvPicPr>
                <a:picLocks noChangeAspect="1"/>
              </p:cNvPicPr>
              <p:nvPr/>
            </p:nvPicPr>
            <p:blipFill>
              <a:blip r:embed="rId8"/>
              <a:stretch>
                <a:fillRect/>
              </a:stretch>
            </p:blipFill>
            <p:spPr>
              <a:xfrm>
                <a:off x="692209" y="1905000"/>
                <a:ext cx="954280" cy="954280"/>
              </a:xfrm>
              <a:prstGeom prst="rect">
                <a:avLst/>
              </a:prstGeom>
            </p:spPr>
          </p:pic>
          <p:grpSp>
            <p:nvGrpSpPr>
              <p:cNvPr id="23" name="Group 22">
                <a:extLst>
                  <a:ext uri="{FF2B5EF4-FFF2-40B4-BE49-F238E27FC236}">
                    <a16:creationId xmlns:a16="http://schemas.microsoft.com/office/drawing/2014/main" id="{7AEAF419-05BA-AA05-CC3F-3F010F6366EE}"/>
                  </a:ext>
                </a:extLst>
              </p:cNvPr>
              <p:cNvGrpSpPr/>
              <p:nvPr/>
            </p:nvGrpSpPr>
            <p:grpSpPr>
              <a:xfrm>
                <a:off x="2755962" y="1905000"/>
                <a:ext cx="1670702" cy="954280"/>
                <a:chOff x="2755962" y="1905000"/>
                <a:chExt cx="1670702" cy="954280"/>
              </a:xfrm>
            </p:grpSpPr>
            <p:sp>
              <p:nvSpPr>
                <p:cNvPr id="25" name="Rectangle 24">
                  <a:extLst>
                    <a:ext uri="{FF2B5EF4-FFF2-40B4-BE49-F238E27FC236}">
                      <a16:creationId xmlns:a16="http://schemas.microsoft.com/office/drawing/2014/main" id="{201E90DC-C8F7-D264-CA44-A71344291BBC}"/>
                    </a:ext>
                  </a:extLst>
                </p:cNvPr>
                <p:cNvSpPr/>
                <p:nvPr/>
              </p:nvSpPr>
              <p:spPr>
                <a:xfrm>
                  <a:off x="3472384" y="2162086"/>
                  <a:ext cx="954280" cy="697194"/>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rPr>
                    <a:t>58.8%</a:t>
                  </a:r>
                </a:p>
              </p:txBody>
            </p:sp>
            <p:pic>
              <p:nvPicPr>
                <p:cNvPr id="26" name="Picture 25">
                  <a:extLst>
                    <a:ext uri="{FF2B5EF4-FFF2-40B4-BE49-F238E27FC236}">
                      <a16:creationId xmlns:a16="http://schemas.microsoft.com/office/drawing/2014/main" id="{A00B3A59-22C5-C195-5D60-588F0D4A987E}"/>
                    </a:ext>
                  </a:extLst>
                </p:cNvPr>
                <p:cNvPicPr>
                  <a:picLocks noChangeAspect="1"/>
                </p:cNvPicPr>
                <p:nvPr/>
              </p:nvPicPr>
              <p:blipFill>
                <a:blip r:embed="rId9"/>
                <a:stretch>
                  <a:fillRect/>
                </a:stretch>
              </p:blipFill>
              <p:spPr>
                <a:xfrm>
                  <a:off x="2755962" y="1905000"/>
                  <a:ext cx="954280" cy="954280"/>
                </a:xfrm>
                <a:prstGeom prst="rect">
                  <a:avLst/>
                </a:prstGeom>
              </p:spPr>
            </p:pic>
          </p:grpSp>
          <p:pic>
            <p:nvPicPr>
              <p:cNvPr id="24" name="Picture 23">
                <a:extLst>
                  <a:ext uri="{FF2B5EF4-FFF2-40B4-BE49-F238E27FC236}">
                    <a16:creationId xmlns:a16="http://schemas.microsoft.com/office/drawing/2014/main" id="{39ECA11E-3ACF-7A3B-46E6-5B0886AE6C42}"/>
                  </a:ext>
                </a:extLst>
              </p:cNvPr>
              <p:cNvPicPr>
                <a:picLocks noChangeAspect="1"/>
              </p:cNvPicPr>
              <p:nvPr/>
            </p:nvPicPr>
            <p:blipFill>
              <a:blip r:embed="rId10"/>
              <a:stretch>
                <a:fillRect/>
              </a:stretch>
            </p:blipFill>
            <p:spPr>
              <a:xfrm>
                <a:off x="4665891" y="1905000"/>
                <a:ext cx="954389" cy="954389"/>
              </a:xfrm>
              <a:prstGeom prst="rect">
                <a:avLst/>
              </a:prstGeom>
            </p:spPr>
          </p:pic>
        </p:grpSp>
        <p:grpSp>
          <p:nvGrpSpPr>
            <p:cNvPr id="16" name="Group 15">
              <a:extLst>
                <a:ext uri="{FF2B5EF4-FFF2-40B4-BE49-F238E27FC236}">
                  <a16:creationId xmlns:a16="http://schemas.microsoft.com/office/drawing/2014/main" id="{589487EB-A10F-984C-E01A-132B587B45D9}"/>
                </a:ext>
              </a:extLst>
            </p:cNvPr>
            <p:cNvGrpSpPr/>
            <p:nvPr/>
          </p:nvGrpSpPr>
          <p:grpSpPr>
            <a:xfrm>
              <a:off x="3406084" y="2551880"/>
              <a:ext cx="6236404" cy="431497"/>
              <a:chOff x="3178254" y="2775612"/>
              <a:chExt cx="6236404" cy="431497"/>
            </a:xfrm>
          </p:grpSpPr>
          <p:sp>
            <p:nvSpPr>
              <p:cNvPr id="17" name="TextBox 16">
                <a:extLst>
                  <a:ext uri="{FF2B5EF4-FFF2-40B4-BE49-F238E27FC236}">
                    <a16:creationId xmlns:a16="http://schemas.microsoft.com/office/drawing/2014/main" id="{9BBA7859-7716-83BE-576F-D9DF50862721}"/>
                  </a:ext>
                </a:extLst>
              </p:cNvPr>
              <p:cNvSpPr txBox="1"/>
              <p:nvPr/>
            </p:nvSpPr>
            <p:spPr>
              <a:xfrm>
                <a:off x="3178254" y="2791415"/>
                <a:ext cx="1407636" cy="409531"/>
              </a:xfrm>
              <a:prstGeom prst="rect">
                <a:avLst/>
              </a:prstGeom>
              <a:noFill/>
            </p:spPr>
            <p:txBody>
              <a:bodyPr wrap="square" rtlCol="0">
                <a:spAutoFit/>
              </a:bodyPr>
              <a:lstStyle/>
              <a:p>
                <a:pPr algn="ctr"/>
                <a:r>
                  <a:rPr lang="en-GB" sz="2800" b="1"/>
                  <a:t>Mothers</a:t>
                </a:r>
              </a:p>
            </p:txBody>
          </p:sp>
          <p:sp>
            <p:nvSpPr>
              <p:cNvPr id="18" name="TextBox 17">
                <a:extLst>
                  <a:ext uri="{FF2B5EF4-FFF2-40B4-BE49-F238E27FC236}">
                    <a16:creationId xmlns:a16="http://schemas.microsoft.com/office/drawing/2014/main" id="{A3CFC09E-E24B-50FE-722E-044A8B4496F9}"/>
                  </a:ext>
                </a:extLst>
              </p:cNvPr>
              <p:cNvSpPr txBox="1"/>
              <p:nvPr/>
            </p:nvSpPr>
            <p:spPr>
              <a:xfrm>
                <a:off x="5308293" y="2797578"/>
                <a:ext cx="1407636" cy="409531"/>
              </a:xfrm>
              <a:prstGeom prst="rect">
                <a:avLst/>
              </a:prstGeom>
              <a:noFill/>
            </p:spPr>
            <p:txBody>
              <a:bodyPr wrap="square" rtlCol="0">
                <a:spAutoFit/>
              </a:bodyPr>
              <a:lstStyle/>
              <a:p>
                <a:pPr algn="ctr"/>
                <a:r>
                  <a:rPr lang="en-GB" sz="2800" b="1"/>
                  <a:t>Son’s</a:t>
                </a:r>
              </a:p>
            </p:txBody>
          </p:sp>
          <p:sp>
            <p:nvSpPr>
              <p:cNvPr id="19" name="TextBox 18">
                <a:extLst>
                  <a:ext uri="{FF2B5EF4-FFF2-40B4-BE49-F238E27FC236}">
                    <a16:creationId xmlns:a16="http://schemas.microsoft.com/office/drawing/2014/main" id="{CDE90EC2-E60E-BDE3-0547-29AC604DD359}"/>
                  </a:ext>
                </a:extLst>
              </p:cNvPr>
              <p:cNvSpPr txBox="1"/>
              <p:nvPr/>
            </p:nvSpPr>
            <p:spPr>
              <a:xfrm>
                <a:off x="6437126" y="2775612"/>
                <a:ext cx="2977532" cy="409531"/>
              </a:xfrm>
              <a:prstGeom prst="rect">
                <a:avLst/>
              </a:prstGeom>
              <a:noFill/>
            </p:spPr>
            <p:txBody>
              <a:bodyPr wrap="square" rtlCol="0">
                <a:spAutoFit/>
              </a:bodyPr>
              <a:lstStyle/>
              <a:p>
                <a:pPr algn="ctr"/>
                <a:r>
                  <a:rPr lang="en-GB" sz="2800" b="1"/>
                  <a:t>9 years old or less</a:t>
                </a:r>
              </a:p>
            </p:txBody>
          </p:sp>
        </p:grpSp>
      </p:grpSp>
      <p:sp>
        <p:nvSpPr>
          <p:cNvPr id="27" name="Content Placeholder 2">
            <a:extLst>
              <a:ext uri="{FF2B5EF4-FFF2-40B4-BE49-F238E27FC236}">
                <a16:creationId xmlns:a16="http://schemas.microsoft.com/office/drawing/2014/main" id="{C0A26733-B126-0730-1024-9820EC67AC33}"/>
              </a:ext>
            </a:extLst>
          </p:cNvPr>
          <p:cNvSpPr txBox="1">
            <a:spLocks/>
          </p:cNvSpPr>
          <p:nvPr/>
        </p:nvSpPr>
        <p:spPr>
          <a:xfrm>
            <a:off x="938095" y="4087836"/>
            <a:ext cx="3585867" cy="5401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accent2">
                    <a:lumMod val="75000"/>
                  </a:schemeClr>
                </a:solidFill>
              </a:rPr>
              <a:t>Demographics of those involved</a:t>
            </a:r>
          </a:p>
        </p:txBody>
      </p:sp>
    </p:spTree>
    <p:extLst>
      <p:ext uri="{BB962C8B-B14F-4D97-AF65-F5344CB8AC3E}">
        <p14:creationId xmlns:p14="http://schemas.microsoft.com/office/powerpoint/2010/main" val="107109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6" name="Rectangle 15">
            <a:extLst>
              <a:ext uri="{FF2B5EF4-FFF2-40B4-BE49-F238E27FC236}">
                <a16:creationId xmlns:a16="http://schemas.microsoft.com/office/drawing/2014/main" id="{4293528E-0CA3-4E56-B7A0-091C0AB0C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49C47-7FD5-B86E-376C-239F72E126B9}"/>
              </a:ext>
            </a:extLst>
          </p:cNvPr>
          <p:cNvSpPr>
            <a:spLocks noGrp="1"/>
          </p:cNvSpPr>
          <p:nvPr>
            <p:ph type="title"/>
          </p:nvPr>
        </p:nvSpPr>
        <p:spPr>
          <a:xfrm>
            <a:off x="341833" y="4932263"/>
            <a:ext cx="9862390" cy="875980"/>
          </a:xfrm>
        </p:spPr>
        <p:txBody>
          <a:bodyPr vert="horz" lIns="91440" tIns="45720" rIns="91440" bIns="45720" rtlCol="0" anchor="ctr">
            <a:normAutofit fontScale="90000"/>
          </a:bodyPr>
          <a:lstStyle/>
          <a:p>
            <a:pPr algn="ctr">
              <a:lnSpc>
                <a:spcPct val="90000"/>
              </a:lnSpc>
            </a:pPr>
            <a:r>
              <a:rPr lang="en-US" sz="4100"/>
              <a:t>Mapping of services across Merseyside that offer CAPVA support</a:t>
            </a:r>
          </a:p>
        </p:txBody>
      </p:sp>
      <p:sp>
        <p:nvSpPr>
          <p:cNvPr id="18" name="Freeform: Shape 17">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21711" y="313659"/>
            <a:ext cx="11418399" cy="4399017"/>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0 w 7680682"/>
              <a:gd name="connsiteY4" fmla="*/ 60538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42138 w 7680682"/>
              <a:gd name="connsiteY4" fmla="*/ 40219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9875 w 7688439"/>
              <a:gd name="connsiteY0" fmla="*/ 6433518 h 6433552"/>
              <a:gd name="connsiteX1" fmla="*/ 6560587 w 7688439"/>
              <a:gd name="connsiteY1" fmla="*/ 6424418 h 6433552"/>
              <a:gd name="connsiteX2" fmla="*/ 995539 w 7688439"/>
              <a:gd name="connsiteY2" fmla="*/ 6393888 h 6433552"/>
              <a:gd name="connsiteX3" fmla="*/ 7757 w 7688439"/>
              <a:gd name="connsiteY3" fmla="*/ 6365104 h 6433552"/>
              <a:gd name="connsiteX4" fmla="*/ 49895 w 7688439"/>
              <a:gd name="connsiteY4" fmla="*/ 40219 h 6433552"/>
              <a:gd name="connsiteX5" fmla="*/ 241539 w 7688439"/>
              <a:gd name="connsiteY5" fmla="*/ 0 h 6433552"/>
              <a:gd name="connsiteX6" fmla="*/ 6439076 w 7688439"/>
              <a:gd name="connsiteY6" fmla="*/ 28166 h 6433552"/>
              <a:gd name="connsiteX7" fmla="*/ 7639227 w 7688439"/>
              <a:gd name="connsiteY7" fmla="*/ 58697 h 6433552"/>
              <a:gd name="connsiteX8" fmla="*/ 7567789 w 7688439"/>
              <a:gd name="connsiteY8" fmla="*/ 6302294 h 6433552"/>
              <a:gd name="connsiteX9" fmla="*/ 7402081 w 7688439"/>
              <a:gd name="connsiteY9" fmla="*/ 6430320 h 6433552"/>
              <a:gd name="connsiteX10" fmla="*/ 7149875 w 7688439"/>
              <a:gd name="connsiteY10" fmla="*/ 6433518 h 6433552"/>
              <a:gd name="connsiteX0" fmla="*/ 7149875 w 7664186"/>
              <a:gd name="connsiteY0" fmla="*/ 6433518 h 6433552"/>
              <a:gd name="connsiteX1" fmla="*/ 6560587 w 7664186"/>
              <a:gd name="connsiteY1" fmla="*/ 6424418 h 6433552"/>
              <a:gd name="connsiteX2" fmla="*/ 995539 w 7664186"/>
              <a:gd name="connsiteY2" fmla="*/ 6393888 h 6433552"/>
              <a:gd name="connsiteX3" fmla="*/ 7757 w 7664186"/>
              <a:gd name="connsiteY3" fmla="*/ 6365104 h 6433552"/>
              <a:gd name="connsiteX4" fmla="*/ 49895 w 7664186"/>
              <a:gd name="connsiteY4" fmla="*/ 40219 h 6433552"/>
              <a:gd name="connsiteX5" fmla="*/ 241539 w 7664186"/>
              <a:gd name="connsiteY5" fmla="*/ 0 h 6433552"/>
              <a:gd name="connsiteX6" fmla="*/ 6439076 w 7664186"/>
              <a:gd name="connsiteY6" fmla="*/ 28166 h 6433552"/>
              <a:gd name="connsiteX7" fmla="*/ 7639227 w 7664186"/>
              <a:gd name="connsiteY7" fmla="*/ 58697 h 6433552"/>
              <a:gd name="connsiteX8" fmla="*/ 7567789 w 7664186"/>
              <a:gd name="connsiteY8" fmla="*/ 6302294 h 6433552"/>
              <a:gd name="connsiteX9" fmla="*/ 7402081 w 7664186"/>
              <a:gd name="connsiteY9" fmla="*/ 6430320 h 6433552"/>
              <a:gd name="connsiteX10" fmla="*/ 7149875 w 7664186"/>
              <a:gd name="connsiteY10" fmla="*/ 6433518 h 6433552"/>
              <a:gd name="connsiteX0" fmla="*/ 7149875 w 7657158"/>
              <a:gd name="connsiteY0" fmla="*/ 6433518 h 6433552"/>
              <a:gd name="connsiteX1" fmla="*/ 6560587 w 7657158"/>
              <a:gd name="connsiteY1" fmla="*/ 6424418 h 6433552"/>
              <a:gd name="connsiteX2" fmla="*/ 995539 w 7657158"/>
              <a:gd name="connsiteY2" fmla="*/ 6393888 h 6433552"/>
              <a:gd name="connsiteX3" fmla="*/ 7757 w 7657158"/>
              <a:gd name="connsiteY3" fmla="*/ 6365104 h 6433552"/>
              <a:gd name="connsiteX4" fmla="*/ 49895 w 7657158"/>
              <a:gd name="connsiteY4" fmla="*/ 40219 h 6433552"/>
              <a:gd name="connsiteX5" fmla="*/ 241539 w 7657158"/>
              <a:gd name="connsiteY5" fmla="*/ 0 h 6433552"/>
              <a:gd name="connsiteX6" fmla="*/ 6439076 w 7657158"/>
              <a:gd name="connsiteY6" fmla="*/ 28166 h 6433552"/>
              <a:gd name="connsiteX7" fmla="*/ 7639227 w 7657158"/>
              <a:gd name="connsiteY7" fmla="*/ 58697 h 6433552"/>
              <a:gd name="connsiteX8" fmla="*/ 7567789 w 7657158"/>
              <a:gd name="connsiteY8" fmla="*/ 6302294 h 6433552"/>
              <a:gd name="connsiteX9" fmla="*/ 7402081 w 7657158"/>
              <a:gd name="connsiteY9" fmla="*/ 6430320 h 6433552"/>
              <a:gd name="connsiteX10" fmla="*/ 7149875 w 7657158"/>
              <a:gd name="connsiteY10" fmla="*/ 6433518 h 6433552"/>
              <a:gd name="connsiteX0" fmla="*/ 7149875 w 7661310"/>
              <a:gd name="connsiteY0" fmla="*/ 6433518 h 6452113"/>
              <a:gd name="connsiteX1" fmla="*/ 6560587 w 7661310"/>
              <a:gd name="connsiteY1" fmla="*/ 6424418 h 6452113"/>
              <a:gd name="connsiteX2" fmla="*/ 995539 w 7661310"/>
              <a:gd name="connsiteY2" fmla="*/ 6393888 h 6452113"/>
              <a:gd name="connsiteX3" fmla="*/ 7757 w 7661310"/>
              <a:gd name="connsiteY3" fmla="*/ 6365104 h 6452113"/>
              <a:gd name="connsiteX4" fmla="*/ 49895 w 7661310"/>
              <a:gd name="connsiteY4" fmla="*/ 40219 h 6452113"/>
              <a:gd name="connsiteX5" fmla="*/ 241539 w 7661310"/>
              <a:gd name="connsiteY5" fmla="*/ 0 h 6452113"/>
              <a:gd name="connsiteX6" fmla="*/ 6439076 w 7661310"/>
              <a:gd name="connsiteY6" fmla="*/ 28166 h 6452113"/>
              <a:gd name="connsiteX7" fmla="*/ 7639227 w 7661310"/>
              <a:gd name="connsiteY7" fmla="*/ 58697 h 6452113"/>
              <a:gd name="connsiteX8" fmla="*/ 7589645 w 7661310"/>
              <a:gd name="connsiteY8" fmla="*/ 6366021 h 6452113"/>
              <a:gd name="connsiteX9" fmla="*/ 7402081 w 7661310"/>
              <a:gd name="connsiteY9" fmla="*/ 6430320 h 6452113"/>
              <a:gd name="connsiteX10" fmla="*/ 7149875 w 7661310"/>
              <a:gd name="connsiteY10" fmla="*/ 6433518 h 6452113"/>
              <a:gd name="connsiteX0" fmla="*/ 7149875 w 7657523"/>
              <a:gd name="connsiteY0" fmla="*/ 6433518 h 6452112"/>
              <a:gd name="connsiteX1" fmla="*/ 6560587 w 7657523"/>
              <a:gd name="connsiteY1" fmla="*/ 6424418 h 6452112"/>
              <a:gd name="connsiteX2" fmla="*/ 995539 w 7657523"/>
              <a:gd name="connsiteY2" fmla="*/ 6393888 h 6452112"/>
              <a:gd name="connsiteX3" fmla="*/ 7757 w 7657523"/>
              <a:gd name="connsiteY3" fmla="*/ 6365104 h 6452112"/>
              <a:gd name="connsiteX4" fmla="*/ 49895 w 7657523"/>
              <a:gd name="connsiteY4" fmla="*/ 40219 h 6452112"/>
              <a:gd name="connsiteX5" fmla="*/ 241539 w 7657523"/>
              <a:gd name="connsiteY5" fmla="*/ 0 h 6452112"/>
              <a:gd name="connsiteX6" fmla="*/ 6439076 w 7657523"/>
              <a:gd name="connsiteY6" fmla="*/ 28166 h 6452112"/>
              <a:gd name="connsiteX7" fmla="*/ 7639227 w 7657523"/>
              <a:gd name="connsiteY7" fmla="*/ 58697 h 6452112"/>
              <a:gd name="connsiteX8" fmla="*/ 7589645 w 7657523"/>
              <a:gd name="connsiteY8" fmla="*/ 6366021 h 6452112"/>
              <a:gd name="connsiteX9" fmla="*/ 7402081 w 7657523"/>
              <a:gd name="connsiteY9" fmla="*/ 6430320 h 6452112"/>
              <a:gd name="connsiteX10" fmla="*/ 7149875 w 7657523"/>
              <a:gd name="connsiteY10" fmla="*/ 6433518 h 6452112"/>
              <a:gd name="connsiteX0" fmla="*/ 7149875 w 7639227"/>
              <a:gd name="connsiteY0" fmla="*/ 6433518 h 6452112"/>
              <a:gd name="connsiteX1" fmla="*/ 6560587 w 7639227"/>
              <a:gd name="connsiteY1" fmla="*/ 6424418 h 6452112"/>
              <a:gd name="connsiteX2" fmla="*/ 995539 w 7639227"/>
              <a:gd name="connsiteY2" fmla="*/ 6393888 h 6452112"/>
              <a:gd name="connsiteX3" fmla="*/ 7757 w 7639227"/>
              <a:gd name="connsiteY3" fmla="*/ 6365104 h 6452112"/>
              <a:gd name="connsiteX4" fmla="*/ 49895 w 7639227"/>
              <a:gd name="connsiteY4" fmla="*/ 40219 h 6452112"/>
              <a:gd name="connsiteX5" fmla="*/ 241539 w 7639227"/>
              <a:gd name="connsiteY5" fmla="*/ 0 h 6452112"/>
              <a:gd name="connsiteX6" fmla="*/ 6439076 w 7639227"/>
              <a:gd name="connsiteY6" fmla="*/ 28166 h 6452112"/>
              <a:gd name="connsiteX7" fmla="*/ 7639227 w 7639227"/>
              <a:gd name="connsiteY7" fmla="*/ 58697 h 6452112"/>
              <a:gd name="connsiteX8" fmla="*/ 7589645 w 7639227"/>
              <a:gd name="connsiteY8" fmla="*/ 6366021 h 6452112"/>
              <a:gd name="connsiteX9" fmla="*/ 7402081 w 7639227"/>
              <a:gd name="connsiteY9" fmla="*/ 6430320 h 6452112"/>
              <a:gd name="connsiteX10" fmla="*/ 7149875 w 7639227"/>
              <a:gd name="connsiteY10" fmla="*/ 6433518 h 6452112"/>
              <a:gd name="connsiteX0" fmla="*/ 7149875 w 7641711"/>
              <a:gd name="connsiteY0" fmla="*/ 6433518 h 6473199"/>
              <a:gd name="connsiteX1" fmla="*/ 6560587 w 7641711"/>
              <a:gd name="connsiteY1" fmla="*/ 6424418 h 6473199"/>
              <a:gd name="connsiteX2" fmla="*/ 995539 w 7641711"/>
              <a:gd name="connsiteY2" fmla="*/ 6393888 h 6473199"/>
              <a:gd name="connsiteX3" fmla="*/ 7757 w 7641711"/>
              <a:gd name="connsiteY3" fmla="*/ 6365104 h 6473199"/>
              <a:gd name="connsiteX4" fmla="*/ 49895 w 7641711"/>
              <a:gd name="connsiteY4" fmla="*/ 40219 h 6473199"/>
              <a:gd name="connsiteX5" fmla="*/ 241539 w 7641711"/>
              <a:gd name="connsiteY5" fmla="*/ 0 h 6473199"/>
              <a:gd name="connsiteX6" fmla="*/ 6439076 w 7641711"/>
              <a:gd name="connsiteY6" fmla="*/ 28166 h 6473199"/>
              <a:gd name="connsiteX7" fmla="*/ 7639227 w 7641711"/>
              <a:gd name="connsiteY7" fmla="*/ 58697 h 6473199"/>
              <a:gd name="connsiteX8" fmla="*/ 7618786 w 7641711"/>
              <a:gd name="connsiteY8" fmla="*/ 6397885 h 6473199"/>
              <a:gd name="connsiteX9" fmla="*/ 7402081 w 7641711"/>
              <a:gd name="connsiteY9" fmla="*/ 6430320 h 6473199"/>
              <a:gd name="connsiteX10" fmla="*/ 7149875 w 7641711"/>
              <a:gd name="connsiteY10" fmla="*/ 6433518 h 6473199"/>
              <a:gd name="connsiteX0" fmla="*/ 7149875 w 7641711"/>
              <a:gd name="connsiteY0" fmla="*/ 6433518 h 6438168"/>
              <a:gd name="connsiteX1" fmla="*/ 6560587 w 7641711"/>
              <a:gd name="connsiteY1" fmla="*/ 6424418 h 6438168"/>
              <a:gd name="connsiteX2" fmla="*/ 995539 w 7641711"/>
              <a:gd name="connsiteY2" fmla="*/ 6393888 h 6438168"/>
              <a:gd name="connsiteX3" fmla="*/ 7757 w 7641711"/>
              <a:gd name="connsiteY3" fmla="*/ 6365104 h 6438168"/>
              <a:gd name="connsiteX4" fmla="*/ 49895 w 7641711"/>
              <a:gd name="connsiteY4" fmla="*/ 40219 h 6438168"/>
              <a:gd name="connsiteX5" fmla="*/ 241539 w 7641711"/>
              <a:gd name="connsiteY5" fmla="*/ 0 h 6438168"/>
              <a:gd name="connsiteX6" fmla="*/ 6439076 w 7641711"/>
              <a:gd name="connsiteY6" fmla="*/ 28166 h 6438168"/>
              <a:gd name="connsiteX7" fmla="*/ 7639227 w 7641711"/>
              <a:gd name="connsiteY7" fmla="*/ 58697 h 6438168"/>
              <a:gd name="connsiteX8" fmla="*/ 7618786 w 7641711"/>
              <a:gd name="connsiteY8" fmla="*/ 6397885 h 6438168"/>
              <a:gd name="connsiteX9" fmla="*/ 7402081 w 7641711"/>
              <a:gd name="connsiteY9" fmla="*/ 6430320 h 6438168"/>
              <a:gd name="connsiteX10" fmla="*/ 7149875 w 7641711"/>
              <a:gd name="connsiteY10" fmla="*/ 6433518 h 643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1711" h="6438168">
                <a:moveTo>
                  <a:pt x="7149875" y="6433518"/>
                </a:moveTo>
                <a:cubicBezTo>
                  <a:pt x="6975114" y="6433129"/>
                  <a:pt x="6756136" y="6429491"/>
                  <a:pt x="6560587" y="6424418"/>
                </a:cubicBezTo>
                <a:lnTo>
                  <a:pt x="995539" y="6393888"/>
                </a:lnTo>
                <a:lnTo>
                  <a:pt x="7757" y="6365104"/>
                </a:lnTo>
                <a:cubicBezTo>
                  <a:pt x="-20334" y="4216169"/>
                  <a:pt x="35849" y="2148514"/>
                  <a:pt x="49895" y="40219"/>
                </a:cubicBezTo>
                <a:lnTo>
                  <a:pt x="241539" y="0"/>
                </a:lnTo>
                <a:lnTo>
                  <a:pt x="6439076" y="28166"/>
                </a:lnTo>
                <a:cubicBezTo>
                  <a:pt x="6939139" y="58697"/>
                  <a:pt x="7296327" y="28165"/>
                  <a:pt x="7639227" y="58697"/>
                </a:cubicBezTo>
                <a:cubicBezTo>
                  <a:pt x="7638435" y="2070139"/>
                  <a:pt x="7653203" y="4107561"/>
                  <a:pt x="7618786" y="6397885"/>
                </a:cubicBezTo>
                <a:cubicBezTo>
                  <a:pt x="7625166" y="6478264"/>
                  <a:pt x="7566387" y="6409966"/>
                  <a:pt x="7402081" y="6430320"/>
                </a:cubicBezTo>
                <a:cubicBezTo>
                  <a:pt x="7343671" y="6432816"/>
                  <a:pt x="7254732" y="6433752"/>
                  <a:pt x="7149875" y="6433518"/>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a:extLst>
              <a:ext uri="{FF2B5EF4-FFF2-40B4-BE49-F238E27FC236}">
                <a16:creationId xmlns:a16="http://schemas.microsoft.com/office/drawing/2014/main" id="{47AB62DD-D47D-D0F1-4134-E2D4CFCA6096}"/>
              </a:ext>
            </a:extLst>
          </p:cNvPr>
          <p:cNvPicPr>
            <a:picLocks noGrp="1" noChangeAspect="1"/>
          </p:cNvPicPr>
          <p:nvPr>
            <p:ph idx="1"/>
          </p:nvPr>
        </p:nvPicPr>
        <p:blipFill>
          <a:blip r:embed="rId3"/>
          <a:stretch>
            <a:fillRect/>
          </a:stretch>
        </p:blipFill>
        <p:spPr>
          <a:xfrm>
            <a:off x="666491" y="285891"/>
            <a:ext cx="10666950" cy="4449691"/>
          </a:xfrm>
          <a:prstGeom prst="rect">
            <a:avLst/>
          </a:prstGeom>
        </p:spPr>
      </p:pic>
      <p:pic>
        <p:nvPicPr>
          <p:cNvPr id="11" name="Picture 10">
            <a:extLst>
              <a:ext uri="{FF2B5EF4-FFF2-40B4-BE49-F238E27FC236}">
                <a16:creationId xmlns:a16="http://schemas.microsoft.com/office/drawing/2014/main" id="{AA80ACFB-A484-19A3-20E6-22D668D0E5C9}"/>
              </a:ext>
            </a:extLst>
          </p:cNvPr>
          <p:cNvPicPr>
            <a:picLocks noChangeAspect="1"/>
          </p:cNvPicPr>
          <p:nvPr/>
        </p:nvPicPr>
        <p:blipFill>
          <a:blip r:embed="rId4"/>
          <a:stretch>
            <a:fillRect/>
          </a:stretch>
        </p:blipFill>
        <p:spPr>
          <a:xfrm>
            <a:off x="10237169" y="4292270"/>
            <a:ext cx="1718122" cy="1718122"/>
          </a:xfrm>
          <a:prstGeom prst="rect">
            <a:avLst/>
          </a:prstGeom>
        </p:spPr>
      </p:pic>
    </p:spTree>
    <p:extLst>
      <p:ext uri="{BB962C8B-B14F-4D97-AF65-F5344CB8AC3E}">
        <p14:creationId xmlns:p14="http://schemas.microsoft.com/office/powerpoint/2010/main" val="17806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474318-9BA9-4C58-85CC-EAF141DDB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C02D1-86C4-D1B3-E07A-BF0566AA3D87}"/>
              </a:ext>
            </a:extLst>
          </p:cNvPr>
          <p:cNvSpPr>
            <a:spLocks noGrp="1"/>
          </p:cNvSpPr>
          <p:nvPr>
            <p:ph type="title"/>
          </p:nvPr>
        </p:nvSpPr>
        <p:spPr>
          <a:xfrm>
            <a:off x="722569" y="1594885"/>
            <a:ext cx="3556795" cy="3824702"/>
          </a:xfrm>
        </p:spPr>
        <p:txBody>
          <a:bodyPr>
            <a:normAutofit/>
          </a:bodyPr>
          <a:lstStyle/>
          <a:p>
            <a:pPr algn="ctr"/>
            <a:r>
              <a:rPr lang="en-US"/>
              <a:t>CAPVA specific interventions across Merseyside</a:t>
            </a:r>
            <a:endParaRPr lang="en-GB"/>
          </a:p>
        </p:txBody>
      </p:sp>
      <p:sp>
        <p:nvSpPr>
          <p:cNvPr id="14" name="Freeform: Shape 13">
            <a:extLst>
              <a:ext uri="{FF2B5EF4-FFF2-40B4-BE49-F238E27FC236}">
                <a16:creationId xmlns:a16="http://schemas.microsoft.com/office/drawing/2014/main" id="{9F9F0D99-A2D7-4650-BA53-99550E8F6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5369837" y="-256824"/>
            <a:ext cx="5737892" cy="726247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20250">
                <a:moveTo>
                  <a:pt x="2161267" y="19141"/>
                </a:moveTo>
                <a:lnTo>
                  <a:pt x="304663" y="0"/>
                </a:lnTo>
                <a:cubicBezTo>
                  <a:pt x="185441" y="6633"/>
                  <a:pt x="30881" y="-9771"/>
                  <a:pt x="0" y="37181"/>
                </a:cubicBezTo>
                <a:lnTo>
                  <a:pt x="0" y="898385"/>
                </a:lnTo>
                <a:lnTo>
                  <a:pt x="4597" y="898385"/>
                </a:lnTo>
                <a:cubicBezTo>
                  <a:pt x="19426" y="1334169"/>
                  <a:pt x="64992" y="2676138"/>
                  <a:pt x="88972" y="3513087"/>
                </a:cubicBezTo>
                <a:cubicBezTo>
                  <a:pt x="105117" y="5620876"/>
                  <a:pt x="7283" y="5947660"/>
                  <a:pt x="148480" y="5920080"/>
                </a:cubicBezTo>
                <a:cubicBezTo>
                  <a:pt x="1104834" y="5907051"/>
                  <a:pt x="1937287" y="5946100"/>
                  <a:pt x="3319168" y="5922616"/>
                </a:cubicBezTo>
                <a:lnTo>
                  <a:pt x="4308929" y="5915956"/>
                </a:lnTo>
                <a:lnTo>
                  <a:pt x="5308288" y="5927049"/>
                </a:lnTo>
                <a:cubicBezTo>
                  <a:pt x="5547231" y="6067310"/>
                  <a:pt x="5496220" y="6087878"/>
                  <a:pt x="5707509" y="6220250"/>
                </a:cubicBezTo>
                <a:cubicBezTo>
                  <a:pt x="5841193" y="6118374"/>
                  <a:pt x="5945888" y="6035937"/>
                  <a:pt x="6071394" y="5906353"/>
                </a:cubicBezTo>
                <a:cubicBezTo>
                  <a:pt x="6158383" y="5903613"/>
                  <a:pt x="8737174" y="5907778"/>
                  <a:pt x="9098386" y="5900863"/>
                </a:cubicBezTo>
                <a:lnTo>
                  <a:pt x="10007288" y="5903738"/>
                </a:lnTo>
                <a:lnTo>
                  <a:pt x="10927227" y="5911605"/>
                </a:lnTo>
                <a:cubicBezTo>
                  <a:pt x="11284890" y="5901941"/>
                  <a:pt x="12058379" y="5954312"/>
                  <a:pt x="12085310" y="5910559"/>
                </a:cubicBezTo>
                <a:cubicBezTo>
                  <a:pt x="12123753" y="5705039"/>
                  <a:pt x="12050112" y="4396214"/>
                  <a:pt x="12063456" y="2610913"/>
                </a:cubicBezTo>
                <a:cubicBezTo>
                  <a:pt x="12111817" y="1529645"/>
                  <a:pt x="12159998" y="580957"/>
                  <a:pt x="12054104" y="165552"/>
                </a:cubicBezTo>
                <a:cubicBezTo>
                  <a:pt x="12029550" y="69231"/>
                  <a:pt x="11791558" y="116871"/>
                  <a:pt x="11486459" y="104329"/>
                </a:cubicBezTo>
                <a:cubicBezTo>
                  <a:pt x="11181360" y="91787"/>
                  <a:pt x="10644494" y="94975"/>
                  <a:pt x="10223511" y="90298"/>
                </a:cubicBezTo>
                <a:lnTo>
                  <a:pt x="7599878" y="65149"/>
                </a:lnTo>
                <a:lnTo>
                  <a:pt x="2161267" y="19141"/>
                </a:lnTo>
                <a:close/>
              </a:path>
            </a:pathLst>
          </a:custGeom>
          <a:solidFill>
            <a:schemeClr val="bg1"/>
          </a:solidFill>
          <a:ln w="19050"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9ADBC609-A264-4706-8FCD-C3B072E7C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5340343" y="-308116"/>
            <a:ext cx="5737890" cy="7262471"/>
          </a:xfrm>
          <a:custGeom>
            <a:avLst/>
            <a:gdLst>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34742 w 11603130"/>
              <a:gd name="connsiteY11" fmla="*/ 5912754 h 6362961"/>
              <a:gd name="connsiteX12" fmla="*/ 8343333 w 11603130"/>
              <a:gd name="connsiteY12" fmla="*/ 6362961 h 6362961"/>
              <a:gd name="connsiteX13" fmla="*/ 8951337 w 11603130"/>
              <a:gd name="connsiteY13" fmla="*/ 5912879 h 6362961"/>
              <a:gd name="connsiteX14" fmla="*/ 9710371 w 11603130"/>
              <a:gd name="connsiteY14" fmla="*/ 5911624 h 6362961"/>
              <a:gd name="connsiteX15" fmla="*/ 9804791 w 11603130"/>
              <a:gd name="connsiteY15" fmla="*/ 5908320 h 6362961"/>
              <a:gd name="connsiteX16" fmla="*/ 9863784 w 11603130"/>
              <a:gd name="connsiteY16" fmla="*/ 5909115 h 6362961"/>
              <a:gd name="connsiteX17" fmla="*/ 10007288 w 11603130"/>
              <a:gd name="connsiteY17" fmla="*/ 5914499 h 6362961"/>
              <a:gd name="connsiteX18" fmla="*/ 10927227 w 11603130"/>
              <a:gd name="connsiteY18" fmla="*/ 5922366 h 6362961"/>
              <a:gd name="connsiteX19" fmla="*/ 11562333 w 11603130"/>
              <a:gd name="connsiteY19" fmla="*/ 5906085 h 6362961"/>
              <a:gd name="connsiteX20" fmla="*/ 11571244 w 11603130"/>
              <a:gd name="connsiteY20" fmla="*/ 2621674 h 6362961"/>
              <a:gd name="connsiteX21" fmla="*/ 11561892 w 11603130"/>
              <a:gd name="connsiteY21" fmla="*/ 176313 h 6362961"/>
              <a:gd name="connsiteX22" fmla="*/ 11289537 w 11603130"/>
              <a:gd name="connsiteY22" fmla="*/ 107615 h 6362961"/>
              <a:gd name="connsiteX23" fmla="*/ 10689999 w 11603130"/>
              <a:gd name="connsiteY23" fmla="*/ 70591 h 6362961"/>
              <a:gd name="connsiteX24" fmla="*/ 7599878 w 11603130"/>
              <a:gd name="connsiteY24" fmla="*/ 7591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168400 w 11603130"/>
              <a:gd name="connsiteY10" fmla="*/ 5914173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8143603 w 11603130"/>
              <a:gd name="connsiteY9" fmla="*/ 5913030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5623915 w 11603130"/>
              <a:gd name="connsiteY8" fmla="*/ 5947064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6347077 w 11603130"/>
              <a:gd name="connsiteY9" fmla="*/ 5954091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8444794 w 11603130"/>
              <a:gd name="connsiteY10" fmla="*/ 5914172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62961"/>
              <a:gd name="connsiteX1" fmla="*/ 304663 w 11603130"/>
              <a:gd name="connsiteY1" fmla="*/ 10761 h 6362961"/>
              <a:gd name="connsiteX2" fmla="*/ 0 w 11603130"/>
              <a:gd name="connsiteY2" fmla="*/ 47942 h 6362961"/>
              <a:gd name="connsiteX3" fmla="*/ 0 w 11603130"/>
              <a:gd name="connsiteY3" fmla="*/ 909146 h 6362961"/>
              <a:gd name="connsiteX4" fmla="*/ 4597 w 11603130"/>
              <a:gd name="connsiteY4" fmla="*/ 909146 h 6362961"/>
              <a:gd name="connsiteX5" fmla="*/ 8568 w 11603130"/>
              <a:gd name="connsiteY5" fmla="*/ 1088908 h 6362961"/>
              <a:gd name="connsiteX6" fmla="*/ 88972 w 11603130"/>
              <a:gd name="connsiteY6" fmla="*/ 3523848 h 6362961"/>
              <a:gd name="connsiteX7" fmla="*/ 148480 w 11603130"/>
              <a:gd name="connsiteY7" fmla="*/ 5930841 h 6362961"/>
              <a:gd name="connsiteX8" fmla="*/ 2638911 w 11603130"/>
              <a:gd name="connsiteY8" fmla="*/ 5933377 h 6362961"/>
              <a:gd name="connsiteX9" fmla="*/ 4080684 w 11603130"/>
              <a:gd name="connsiteY9" fmla="*/ 5926717 h 6362961"/>
              <a:gd name="connsiteX10" fmla="*/ 5045206 w 11603130"/>
              <a:gd name="connsiteY10" fmla="*/ 5927859 h 6362961"/>
              <a:gd name="connsiteX11" fmla="*/ 8343333 w 11603130"/>
              <a:gd name="connsiteY11" fmla="*/ 6362961 h 6362961"/>
              <a:gd name="connsiteX12" fmla="*/ 8951337 w 11603130"/>
              <a:gd name="connsiteY12" fmla="*/ 5912879 h 6362961"/>
              <a:gd name="connsiteX13" fmla="*/ 9710371 w 11603130"/>
              <a:gd name="connsiteY13" fmla="*/ 5911624 h 6362961"/>
              <a:gd name="connsiteX14" fmla="*/ 9804791 w 11603130"/>
              <a:gd name="connsiteY14" fmla="*/ 5908320 h 6362961"/>
              <a:gd name="connsiteX15" fmla="*/ 9863784 w 11603130"/>
              <a:gd name="connsiteY15" fmla="*/ 5909115 h 6362961"/>
              <a:gd name="connsiteX16" fmla="*/ 10007288 w 11603130"/>
              <a:gd name="connsiteY16" fmla="*/ 5914499 h 6362961"/>
              <a:gd name="connsiteX17" fmla="*/ 10927227 w 11603130"/>
              <a:gd name="connsiteY17" fmla="*/ 5922366 h 6362961"/>
              <a:gd name="connsiteX18" fmla="*/ 11562333 w 11603130"/>
              <a:gd name="connsiteY18" fmla="*/ 5906085 h 6362961"/>
              <a:gd name="connsiteX19" fmla="*/ 11571244 w 11603130"/>
              <a:gd name="connsiteY19" fmla="*/ 2621674 h 6362961"/>
              <a:gd name="connsiteX20" fmla="*/ 11561892 w 11603130"/>
              <a:gd name="connsiteY20" fmla="*/ 176313 h 6362961"/>
              <a:gd name="connsiteX21" fmla="*/ 11289537 w 11603130"/>
              <a:gd name="connsiteY21" fmla="*/ 107615 h 6362961"/>
              <a:gd name="connsiteX22" fmla="*/ 10689999 w 11603130"/>
              <a:gd name="connsiteY22" fmla="*/ 70591 h 6362961"/>
              <a:gd name="connsiteX23" fmla="*/ 7599878 w 11603130"/>
              <a:gd name="connsiteY23" fmla="*/ 75910 h 6362961"/>
              <a:gd name="connsiteX24" fmla="*/ 1892744 w 11603130"/>
              <a:gd name="connsiteY24" fmla="*/ 0 h 6362961"/>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8951337 w 11603130"/>
              <a:gd name="connsiteY12" fmla="*/ 5912879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42722 w 11603130"/>
              <a:gd name="connsiteY12" fmla="*/ 5885506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9863784 w 11603130"/>
              <a:gd name="connsiteY15" fmla="*/ 5909115 h 6335587"/>
              <a:gd name="connsiteX16" fmla="*/ 10007288 w 11603130"/>
              <a:gd name="connsiteY16" fmla="*/ 5914499 h 6335587"/>
              <a:gd name="connsiteX17" fmla="*/ 10927227 w 11603130"/>
              <a:gd name="connsiteY17" fmla="*/ 5922366 h 6335587"/>
              <a:gd name="connsiteX18" fmla="*/ 11562333 w 11603130"/>
              <a:gd name="connsiteY18" fmla="*/ 5906085 h 6335587"/>
              <a:gd name="connsiteX19" fmla="*/ 11571244 w 11603130"/>
              <a:gd name="connsiteY19" fmla="*/ 2621674 h 6335587"/>
              <a:gd name="connsiteX20" fmla="*/ 11561892 w 11603130"/>
              <a:gd name="connsiteY20" fmla="*/ 176313 h 6335587"/>
              <a:gd name="connsiteX21" fmla="*/ 11289537 w 11603130"/>
              <a:gd name="connsiteY21" fmla="*/ 107615 h 6335587"/>
              <a:gd name="connsiteX22" fmla="*/ 10689999 w 11603130"/>
              <a:gd name="connsiteY22" fmla="*/ 70591 h 6335587"/>
              <a:gd name="connsiteX23" fmla="*/ 7599878 w 11603130"/>
              <a:gd name="connsiteY23" fmla="*/ 75910 h 6335587"/>
              <a:gd name="connsiteX24" fmla="*/ 1892744 w 11603130"/>
              <a:gd name="connsiteY24"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408556 w 11603130"/>
              <a:gd name="connsiteY12" fmla="*/ 5899194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9804791 w 11603130"/>
              <a:gd name="connsiteY14" fmla="*/ 5908320 h 6335587"/>
              <a:gd name="connsiteX15" fmla="*/ 10007288 w 11603130"/>
              <a:gd name="connsiteY15" fmla="*/ 5914499 h 6335587"/>
              <a:gd name="connsiteX16" fmla="*/ 10927227 w 11603130"/>
              <a:gd name="connsiteY16" fmla="*/ 5922366 h 6335587"/>
              <a:gd name="connsiteX17" fmla="*/ 11562333 w 11603130"/>
              <a:gd name="connsiteY17" fmla="*/ 5906085 h 6335587"/>
              <a:gd name="connsiteX18" fmla="*/ 11571244 w 11603130"/>
              <a:gd name="connsiteY18" fmla="*/ 2621674 h 6335587"/>
              <a:gd name="connsiteX19" fmla="*/ 11561892 w 11603130"/>
              <a:gd name="connsiteY19" fmla="*/ 176313 h 6335587"/>
              <a:gd name="connsiteX20" fmla="*/ 11289537 w 11603130"/>
              <a:gd name="connsiteY20" fmla="*/ 107615 h 6335587"/>
              <a:gd name="connsiteX21" fmla="*/ 10689999 w 11603130"/>
              <a:gd name="connsiteY21" fmla="*/ 70591 h 6335587"/>
              <a:gd name="connsiteX22" fmla="*/ 7599878 w 11603130"/>
              <a:gd name="connsiteY22" fmla="*/ 75910 h 6335587"/>
              <a:gd name="connsiteX23" fmla="*/ 1892744 w 11603130"/>
              <a:gd name="connsiteY23"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710371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568 w 11603130"/>
              <a:gd name="connsiteY5" fmla="*/ 1088908 h 6335587"/>
              <a:gd name="connsiteX6" fmla="*/ 88972 w 11603130"/>
              <a:gd name="connsiteY6" fmla="*/ 3523848 h 6335587"/>
              <a:gd name="connsiteX7" fmla="*/ 148480 w 11603130"/>
              <a:gd name="connsiteY7" fmla="*/ 5930841 h 6335587"/>
              <a:gd name="connsiteX8" fmla="*/ 2638911 w 11603130"/>
              <a:gd name="connsiteY8" fmla="*/ 5933377 h 6335587"/>
              <a:gd name="connsiteX9" fmla="*/ 4080684 w 11603130"/>
              <a:gd name="connsiteY9" fmla="*/ 5926717 h 6335587"/>
              <a:gd name="connsiteX10" fmla="*/ 5045206 w 11603130"/>
              <a:gd name="connsiteY10" fmla="*/ 5927859 h 6335587"/>
              <a:gd name="connsiteX11" fmla="*/ 5855834 w 11603130"/>
              <a:gd name="connsiteY11" fmla="*/ 6335587 h 6335587"/>
              <a:gd name="connsiteX12" fmla="*/ 6274422 w 11603130"/>
              <a:gd name="connsiteY12" fmla="*/ 5903346 h 6335587"/>
              <a:gd name="connsiteX13" fmla="*/ 9098386 w 11603130"/>
              <a:gd name="connsiteY13" fmla="*/ 5911624 h 6335587"/>
              <a:gd name="connsiteX14" fmla="*/ 10007288 w 11603130"/>
              <a:gd name="connsiteY14" fmla="*/ 5914499 h 6335587"/>
              <a:gd name="connsiteX15" fmla="*/ 10927227 w 11603130"/>
              <a:gd name="connsiteY15" fmla="*/ 5922366 h 6335587"/>
              <a:gd name="connsiteX16" fmla="*/ 11562333 w 11603130"/>
              <a:gd name="connsiteY16" fmla="*/ 5906085 h 6335587"/>
              <a:gd name="connsiteX17" fmla="*/ 11571244 w 11603130"/>
              <a:gd name="connsiteY17" fmla="*/ 2621674 h 6335587"/>
              <a:gd name="connsiteX18" fmla="*/ 11561892 w 11603130"/>
              <a:gd name="connsiteY18" fmla="*/ 176313 h 6335587"/>
              <a:gd name="connsiteX19" fmla="*/ 11289537 w 11603130"/>
              <a:gd name="connsiteY19" fmla="*/ 107615 h 6335587"/>
              <a:gd name="connsiteX20" fmla="*/ 10689999 w 11603130"/>
              <a:gd name="connsiteY20" fmla="*/ 70591 h 6335587"/>
              <a:gd name="connsiteX21" fmla="*/ 7599878 w 11603130"/>
              <a:gd name="connsiteY21" fmla="*/ 75910 h 6335587"/>
              <a:gd name="connsiteX22" fmla="*/ 1892744 w 11603130"/>
              <a:gd name="connsiteY22" fmla="*/ 0 h 6335587"/>
              <a:gd name="connsiteX0" fmla="*/ 1892744 w 11603130"/>
              <a:gd name="connsiteY0" fmla="*/ 0 h 6335587"/>
              <a:gd name="connsiteX1" fmla="*/ 304663 w 11603130"/>
              <a:gd name="connsiteY1" fmla="*/ 10761 h 6335587"/>
              <a:gd name="connsiteX2" fmla="*/ 0 w 11603130"/>
              <a:gd name="connsiteY2" fmla="*/ 47942 h 6335587"/>
              <a:gd name="connsiteX3" fmla="*/ 0 w 11603130"/>
              <a:gd name="connsiteY3" fmla="*/ 909146 h 6335587"/>
              <a:gd name="connsiteX4" fmla="*/ 4597 w 11603130"/>
              <a:gd name="connsiteY4" fmla="*/ 909146 h 6335587"/>
              <a:gd name="connsiteX5" fmla="*/ 88972 w 11603130"/>
              <a:gd name="connsiteY5" fmla="*/ 3523848 h 6335587"/>
              <a:gd name="connsiteX6" fmla="*/ 148480 w 11603130"/>
              <a:gd name="connsiteY6" fmla="*/ 5930841 h 6335587"/>
              <a:gd name="connsiteX7" fmla="*/ 2638911 w 11603130"/>
              <a:gd name="connsiteY7" fmla="*/ 5933377 h 6335587"/>
              <a:gd name="connsiteX8" fmla="*/ 4080684 w 11603130"/>
              <a:gd name="connsiteY8" fmla="*/ 5926717 h 6335587"/>
              <a:gd name="connsiteX9" fmla="*/ 5045206 w 11603130"/>
              <a:gd name="connsiteY9" fmla="*/ 5927859 h 6335587"/>
              <a:gd name="connsiteX10" fmla="*/ 5855834 w 11603130"/>
              <a:gd name="connsiteY10" fmla="*/ 6335587 h 6335587"/>
              <a:gd name="connsiteX11" fmla="*/ 6274422 w 11603130"/>
              <a:gd name="connsiteY11" fmla="*/ 5903346 h 6335587"/>
              <a:gd name="connsiteX12" fmla="*/ 9098386 w 11603130"/>
              <a:gd name="connsiteY12" fmla="*/ 5911624 h 6335587"/>
              <a:gd name="connsiteX13" fmla="*/ 10007288 w 11603130"/>
              <a:gd name="connsiteY13" fmla="*/ 5914499 h 6335587"/>
              <a:gd name="connsiteX14" fmla="*/ 10927227 w 11603130"/>
              <a:gd name="connsiteY14" fmla="*/ 5922366 h 6335587"/>
              <a:gd name="connsiteX15" fmla="*/ 11562333 w 11603130"/>
              <a:gd name="connsiteY15" fmla="*/ 5906085 h 6335587"/>
              <a:gd name="connsiteX16" fmla="*/ 11571244 w 11603130"/>
              <a:gd name="connsiteY16" fmla="*/ 2621674 h 6335587"/>
              <a:gd name="connsiteX17" fmla="*/ 11561892 w 11603130"/>
              <a:gd name="connsiteY17" fmla="*/ 176313 h 6335587"/>
              <a:gd name="connsiteX18" fmla="*/ 11289537 w 11603130"/>
              <a:gd name="connsiteY18" fmla="*/ 107615 h 6335587"/>
              <a:gd name="connsiteX19" fmla="*/ 10689999 w 11603130"/>
              <a:gd name="connsiteY19" fmla="*/ 70591 h 6335587"/>
              <a:gd name="connsiteX20" fmla="*/ 7599878 w 11603130"/>
              <a:gd name="connsiteY20" fmla="*/ 75910 h 6335587"/>
              <a:gd name="connsiteX21" fmla="*/ 1892744 w 11603130"/>
              <a:gd name="connsiteY21" fmla="*/ 0 h 6335587"/>
              <a:gd name="connsiteX0" fmla="*/ 1892744 w 12087184"/>
              <a:gd name="connsiteY0" fmla="*/ 0 h 6335587"/>
              <a:gd name="connsiteX1" fmla="*/ 304663 w 12087184"/>
              <a:gd name="connsiteY1" fmla="*/ 10761 h 6335587"/>
              <a:gd name="connsiteX2" fmla="*/ 0 w 12087184"/>
              <a:gd name="connsiteY2" fmla="*/ 47942 h 6335587"/>
              <a:gd name="connsiteX3" fmla="*/ 0 w 12087184"/>
              <a:gd name="connsiteY3" fmla="*/ 909146 h 6335587"/>
              <a:gd name="connsiteX4" fmla="*/ 4597 w 12087184"/>
              <a:gd name="connsiteY4" fmla="*/ 909146 h 6335587"/>
              <a:gd name="connsiteX5" fmla="*/ 88972 w 12087184"/>
              <a:gd name="connsiteY5" fmla="*/ 3523848 h 6335587"/>
              <a:gd name="connsiteX6" fmla="*/ 148480 w 12087184"/>
              <a:gd name="connsiteY6" fmla="*/ 5930841 h 6335587"/>
              <a:gd name="connsiteX7" fmla="*/ 2638911 w 12087184"/>
              <a:gd name="connsiteY7" fmla="*/ 5933377 h 6335587"/>
              <a:gd name="connsiteX8" fmla="*/ 4080684 w 12087184"/>
              <a:gd name="connsiteY8" fmla="*/ 5926717 h 6335587"/>
              <a:gd name="connsiteX9" fmla="*/ 5045206 w 12087184"/>
              <a:gd name="connsiteY9" fmla="*/ 5927859 h 6335587"/>
              <a:gd name="connsiteX10" fmla="*/ 5855834 w 12087184"/>
              <a:gd name="connsiteY10" fmla="*/ 6335587 h 6335587"/>
              <a:gd name="connsiteX11" fmla="*/ 6274422 w 12087184"/>
              <a:gd name="connsiteY11" fmla="*/ 5903346 h 6335587"/>
              <a:gd name="connsiteX12" fmla="*/ 9098386 w 12087184"/>
              <a:gd name="connsiteY12" fmla="*/ 5911624 h 6335587"/>
              <a:gd name="connsiteX13" fmla="*/ 10007288 w 12087184"/>
              <a:gd name="connsiteY13" fmla="*/ 5914499 h 6335587"/>
              <a:gd name="connsiteX14" fmla="*/ 10927227 w 12087184"/>
              <a:gd name="connsiteY14" fmla="*/ 5922366 h 6335587"/>
              <a:gd name="connsiteX15" fmla="*/ 12085310 w 12087184"/>
              <a:gd name="connsiteY15" fmla="*/ 5921320 h 6335587"/>
              <a:gd name="connsiteX16" fmla="*/ 11571244 w 12087184"/>
              <a:gd name="connsiteY16" fmla="*/ 2621674 h 6335587"/>
              <a:gd name="connsiteX17" fmla="*/ 11561892 w 12087184"/>
              <a:gd name="connsiteY17" fmla="*/ 176313 h 6335587"/>
              <a:gd name="connsiteX18" fmla="*/ 11289537 w 12087184"/>
              <a:gd name="connsiteY18" fmla="*/ 107615 h 6335587"/>
              <a:gd name="connsiteX19" fmla="*/ 10689999 w 12087184"/>
              <a:gd name="connsiteY19" fmla="*/ 70591 h 6335587"/>
              <a:gd name="connsiteX20" fmla="*/ 7599878 w 12087184"/>
              <a:gd name="connsiteY20" fmla="*/ 75910 h 6335587"/>
              <a:gd name="connsiteX21" fmla="*/ 1892744 w 12087184"/>
              <a:gd name="connsiteY21" fmla="*/ 0 h 6335587"/>
              <a:gd name="connsiteX0" fmla="*/ 1892744 w 12096545"/>
              <a:gd name="connsiteY0" fmla="*/ 24998 h 6360585"/>
              <a:gd name="connsiteX1" fmla="*/ 304663 w 12096545"/>
              <a:gd name="connsiteY1" fmla="*/ 35759 h 6360585"/>
              <a:gd name="connsiteX2" fmla="*/ 0 w 12096545"/>
              <a:gd name="connsiteY2" fmla="*/ 72940 h 6360585"/>
              <a:gd name="connsiteX3" fmla="*/ 0 w 12096545"/>
              <a:gd name="connsiteY3" fmla="*/ 934144 h 6360585"/>
              <a:gd name="connsiteX4" fmla="*/ 4597 w 12096545"/>
              <a:gd name="connsiteY4" fmla="*/ 934144 h 6360585"/>
              <a:gd name="connsiteX5" fmla="*/ 88972 w 12096545"/>
              <a:gd name="connsiteY5" fmla="*/ 3548846 h 6360585"/>
              <a:gd name="connsiteX6" fmla="*/ 148480 w 12096545"/>
              <a:gd name="connsiteY6" fmla="*/ 5955839 h 6360585"/>
              <a:gd name="connsiteX7" fmla="*/ 2638911 w 12096545"/>
              <a:gd name="connsiteY7" fmla="*/ 5958375 h 6360585"/>
              <a:gd name="connsiteX8" fmla="*/ 4080684 w 12096545"/>
              <a:gd name="connsiteY8" fmla="*/ 5951715 h 6360585"/>
              <a:gd name="connsiteX9" fmla="*/ 5045206 w 12096545"/>
              <a:gd name="connsiteY9" fmla="*/ 5952857 h 6360585"/>
              <a:gd name="connsiteX10" fmla="*/ 5855834 w 12096545"/>
              <a:gd name="connsiteY10" fmla="*/ 6360585 h 6360585"/>
              <a:gd name="connsiteX11" fmla="*/ 6274422 w 12096545"/>
              <a:gd name="connsiteY11" fmla="*/ 5928344 h 6360585"/>
              <a:gd name="connsiteX12" fmla="*/ 9098386 w 12096545"/>
              <a:gd name="connsiteY12" fmla="*/ 5936622 h 6360585"/>
              <a:gd name="connsiteX13" fmla="*/ 10007288 w 12096545"/>
              <a:gd name="connsiteY13" fmla="*/ 5939497 h 6360585"/>
              <a:gd name="connsiteX14" fmla="*/ 10927227 w 12096545"/>
              <a:gd name="connsiteY14" fmla="*/ 5947364 h 6360585"/>
              <a:gd name="connsiteX15" fmla="*/ 12085310 w 12096545"/>
              <a:gd name="connsiteY15" fmla="*/ 5946318 h 6360585"/>
              <a:gd name="connsiteX16" fmla="*/ 12063456 w 12096545"/>
              <a:gd name="connsiteY16" fmla="*/ 2646672 h 6360585"/>
              <a:gd name="connsiteX17" fmla="*/ 11561892 w 12096545"/>
              <a:gd name="connsiteY17" fmla="*/ 201311 h 6360585"/>
              <a:gd name="connsiteX18" fmla="*/ 11289537 w 12096545"/>
              <a:gd name="connsiteY18" fmla="*/ 132613 h 6360585"/>
              <a:gd name="connsiteX19" fmla="*/ 10689999 w 12096545"/>
              <a:gd name="connsiteY19" fmla="*/ 95589 h 6360585"/>
              <a:gd name="connsiteX20" fmla="*/ 7599878 w 12096545"/>
              <a:gd name="connsiteY20" fmla="*/ 100908 h 6360585"/>
              <a:gd name="connsiteX21" fmla="*/ 1892744 w 12096545"/>
              <a:gd name="connsiteY21" fmla="*/ 24998 h 6360585"/>
              <a:gd name="connsiteX0" fmla="*/ 1892744 w 12127183"/>
              <a:gd name="connsiteY0" fmla="*/ 24998 h 6360585"/>
              <a:gd name="connsiteX1" fmla="*/ 304663 w 12127183"/>
              <a:gd name="connsiteY1" fmla="*/ 35759 h 6360585"/>
              <a:gd name="connsiteX2" fmla="*/ 0 w 12127183"/>
              <a:gd name="connsiteY2" fmla="*/ 72940 h 6360585"/>
              <a:gd name="connsiteX3" fmla="*/ 0 w 12127183"/>
              <a:gd name="connsiteY3" fmla="*/ 934144 h 6360585"/>
              <a:gd name="connsiteX4" fmla="*/ 4597 w 12127183"/>
              <a:gd name="connsiteY4" fmla="*/ 934144 h 6360585"/>
              <a:gd name="connsiteX5" fmla="*/ 88972 w 12127183"/>
              <a:gd name="connsiteY5" fmla="*/ 3548846 h 6360585"/>
              <a:gd name="connsiteX6" fmla="*/ 148480 w 12127183"/>
              <a:gd name="connsiteY6" fmla="*/ 5955839 h 6360585"/>
              <a:gd name="connsiteX7" fmla="*/ 2638911 w 12127183"/>
              <a:gd name="connsiteY7" fmla="*/ 5958375 h 6360585"/>
              <a:gd name="connsiteX8" fmla="*/ 4080684 w 12127183"/>
              <a:gd name="connsiteY8" fmla="*/ 5951715 h 6360585"/>
              <a:gd name="connsiteX9" fmla="*/ 5045206 w 12127183"/>
              <a:gd name="connsiteY9" fmla="*/ 5952857 h 6360585"/>
              <a:gd name="connsiteX10" fmla="*/ 5855834 w 12127183"/>
              <a:gd name="connsiteY10" fmla="*/ 6360585 h 6360585"/>
              <a:gd name="connsiteX11" fmla="*/ 6274422 w 12127183"/>
              <a:gd name="connsiteY11" fmla="*/ 5928344 h 6360585"/>
              <a:gd name="connsiteX12" fmla="*/ 9098386 w 12127183"/>
              <a:gd name="connsiteY12" fmla="*/ 5936622 h 6360585"/>
              <a:gd name="connsiteX13" fmla="*/ 10007288 w 12127183"/>
              <a:gd name="connsiteY13" fmla="*/ 5939497 h 6360585"/>
              <a:gd name="connsiteX14" fmla="*/ 10927227 w 12127183"/>
              <a:gd name="connsiteY14" fmla="*/ 5947364 h 6360585"/>
              <a:gd name="connsiteX15" fmla="*/ 12085310 w 12127183"/>
              <a:gd name="connsiteY15" fmla="*/ 5946318 h 6360585"/>
              <a:gd name="connsiteX16" fmla="*/ 12063456 w 12127183"/>
              <a:gd name="connsiteY16" fmla="*/ 2646672 h 6360585"/>
              <a:gd name="connsiteX17" fmla="*/ 12054104 w 12127183"/>
              <a:gd name="connsiteY17" fmla="*/ 201311 h 6360585"/>
              <a:gd name="connsiteX18" fmla="*/ 11289537 w 12127183"/>
              <a:gd name="connsiteY18" fmla="*/ 132613 h 6360585"/>
              <a:gd name="connsiteX19" fmla="*/ 10689999 w 12127183"/>
              <a:gd name="connsiteY19" fmla="*/ 95589 h 6360585"/>
              <a:gd name="connsiteX20" fmla="*/ 7599878 w 12127183"/>
              <a:gd name="connsiteY20" fmla="*/ 100908 h 6360585"/>
              <a:gd name="connsiteX21" fmla="*/ 1892744 w 12127183"/>
              <a:gd name="connsiteY21" fmla="*/ 24998 h 6360585"/>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689999 w 12114255"/>
              <a:gd name="connsiteY19" fmla="*/ 70591 h 6335587"/>
              <a:gd name="connsiteX20" fmla="*/ 7599878 w 12114255"/>
              <a:gd name="connsiteY20" fmla="*/ 75910 h 6335587"/>
              <a:gd name="connsiteX21" fmla="*/ 1892744 w 12114255"/>
              <a:gd name="connsiteY21" fmla="*/ 0 h 6335587"/>
              <a:gd name="connsiteX0" fmla="*/ 1892744 w 12114253"/>
              <a:gd name="connsiteY0" fmla="*/ 0 h 6335587"/>
              <a:gd name="connsiteX1" fmla="*/ 304663 w 12114253"/>
              <a:gd name="connsiteY1" fmla="*/ 10761 h 6335587"/>
              <a:gd name="connsiteX2" fmla="*/ 0 w 12114253"/>
              <a:gd name="connsiteY2" fmla="*/ 47942 h 6335587"/>
              <a:gd name="connsiteX3" fmla="*/ 0 w 12114253"/>
              <a:gd name="connsiteY3" fmla="*/ 909146 h 6335587"/>
              <a:gd name="connsiteX4" fmla="*/ 4597 w 12114253"/>
              <a:gd name="connsiteY4" fmla="*/ 909146 h 6335587"/>
              <a:gd name="connsiteX5" fmla="*/ 88972 w 12114253"/>
              <a:gd name="connsiteY5" fmla="*/ 3523848 h 6335587"/>
              <a:gd name="connsiteX6" fmla="*/ 148480 w 12114253"/>
              <a:gd name="connsiteY6" fmla="*/ 5930841 h 6335587"/>
              <a:gd name="connsiteX7" fmla="*/ 2638911 w 12114253"/>
              <a:gd name="connsiteY7" fmla="*/ 5933377 h 6335587"/>
              <a:gd name="connsiteX8" fmla="*/ 4080684 w 12114253"/>
              <a:gd name="connsiteY8" fmla="*/ 5926717 h 6335587"/>
              <a:gd name="connsiteX9" fmla="*/ 5045206 w 12114253"/>
              <a:gd name="connsiteY9" fmla="*/ 5927859 h 6335587"/>
              <a:gd name="connsiteX10" fmla="*/ 5855834 w 12114253"/>
              <a:gd name="connsiteY10" fmla="*/ 6335587 h 6335587"/>
              <a:gd name="connsiteX11" fmla="*/ 6274422 w 12114253"/>
              <a:gd name="connsiteY11" fmla="*/ 5903346 h 6335587"/>
              <a:gd name="connsiteX12" fmla="*/ 9098386 w 12114253"/>
              <a:gd name="connsiteY12" fmla="*/ 5911624 h 6335587"/>
              <a:gd name="connsiteX13" fmla="*/ 10007288 w 12114253"/>
              <a:gd name="connsiteY13" fmla="*/ 5914499 h 6335587"/>
              <a:gd name="connsiteX14" fmla="*/ 10927227 w 12114253"/>
              <a:gd name="connsiteY14" fmla="*/ 5922366 h 6335587"/>
              <a:gd name="connsiteX15" fmla="*/ 12085310 w 12114253"/>
              <a:gd name="connsiteY15" fmla="*/ 5921320 h 6335587"/>
              <a:gd name="connsiteX16" fmla="*/ 12063456 w 12114253"/>
              <a:gd name="connsiteY16" fmla="*/ 2621674 h 6335587"/>
              <a:gd name="connsiteX17" fmla="*/ 12054104 w 12114253"/>
              <a:gd name="connsiteY17" fmla="*/ 176313 h 6335587"/>
              <a:gd name="connsiteX18" fmla="*/ 11289537 w 12114253"/>
              <a:gd name="connsiteY18" fmla="*/ 107615 h 6335587"/>
              <a:gd name="connsiteX19" fmla="*/ 10259313 w 12114253"/>
              <a:gd name="connsiteY19" fmla="*/ 101059 h 6335587"/>
              <a:gd name="connsiteX20" fmla="*/ 7599878 w 12114253"/>
              <a:gd name="connsiteY20" fmla="*/ 75910 h 6335587"/>
              <a:gd name="connsiteX21" fmla="*/ 1892744 w 12114253"/>
              <a:gd name="connsiteY21" fmla="*/ 0 h 6335587"/>
              <a:gd name="connsiteX0" fmla="*/ 1892744 w 12114255"/>
              <a:gd name="connsiteY0" fmla="*/ 0 h 6335587"/>
              <a:gd name="connsiteX1" fmla="*/ 304663 w 12114255"/>
              <a:gd name="connsiteY1" fmla="*/ 10761 h 6335587"/>
              <a:gd name="connsiteX2" fmla="*/ 0 w 12114255"/>
              <a:gd name="connsiteY2" fmla="*/ 47942 h 6335587"/>
              <a:gd name="connsiteX3" fmla="*/ 0 w 12114255"/>
              <a:gd name="connsiteY3" fmla="*/ 909146 h 6335587"/>
              <a:gd name="connsiteX4" fmla="*/ 4597 w 12114255"/>
              <a:gd name="connsiteY4" fmla="*/ 909146 h 6335587"/>
              <a:gd name="connsiteX5" fmla="*/ 88972 w 12114255"/>
              <a:gd name="connsiteY5" fmla="*/ 3523848 h 6335587"/>
              <a:gd name="connsiteX6" fmla="*/ 148480 w 12114255"/>
              <a:gd name="connsiteY6" fmla="*/ 5930841 h 6335587"/>
              <a:gd name="connsiteX7" fmla="*/ 2638911 w 12114255"/>
              <a:gd name="connsiteY7" fmla="*/ 5933377 h 6335587"/>
              <a:gd name="connsiteX8" fmla="*/ 4080684 w 12114255"/>
              <a:gd name="connsiteY8" fmla="*/ 5926717 h 6335587"/>
              <a:gd name="connsiteX9" fmla="*/ 5045206 w 12114255"/>
              <a:gd name="connsiteY9" fmla="*/ 5927859 h 6335587"/>
              <a:gd name="connsiteX10" fmla="*/ 5855834 w 12114255"/>
              <a:gd name="connsiteY10" fmla="*/ 6335587 h 6335587"/>
              <a:gd name="connsiteX11" fmla="*/ 6274422 w 12114255"/>
              <a:gd name="connsiteY11" fmla="*/ 5903346 h 6335587"/>
              <a:gd name="connsiteX12" fmla="*/ 9098386 w 12114255"/>
              <a:gd name="connsiteY12" fmla="*/ 5911624 h 6335587"/>
              <a:gd name="connsiteX13" fmla="*/ 10007288 w 12114255"/>
              <a:gd name="connsiteY13" fmla="*/ 5914499 h 6335587"/>
              <a:gd name="connsiteX14" fmla="*/ 10927227 w 12114255"/>
              <a:gd name="connsiteY14" fmla="*/ 5922366 h 6335587"/>
              <a:gd name="connsiteX15" fmla="*/ 12085310 w 12114255"/>
              <a:gd name="connsiteY15" fmla="*/ 5921320 h 6335587"/>
              <a:gd name="connsiteX16" fmla="*/ 12063456 w 12114255"/>
              <a:gd name="connsiteY16" fmla="*/ 2621674 h 6335587"/>
              <a:gd name="connsiteX17" fmla="*/ 12054104 w 12114255"/>
              <a:gd name="connsiteY17" fmla="*/ 176313 h 6335587"/>
              <a:gd name="connsiteX18" fmla="*/ 11289537 w 12114255"/>
              <a:gd name="connsiteY18" fmla="*/ 107615 h 6335587"/>
              <a:gd name="connsiteX19" fmla="*/ 10259313 w 12114255"/>
              <a:gd name="connsiteY19" fmla="*/ 101059 h 6335587"/>
              <a:gd name="connsiteX20" fmla="*/ 7599878 w 12114255"/>
              <a:gd name="connsiteY20" fmla="*/ 75910 h 6335587"/>
              <a:gd name="connsiteX21" fmla="*/ 1892744 w 12114255"/>
              <a:gd name="connsiteY21" fmla="*/ 0 h 6335587"/>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274422 w 12114253"/>
              <a:gd name="connsiteY11" fmla="*/ 5903346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080684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080684 w 12114253"/>
              <a:gd name="connsiteY8" fmla="*/ 5926717 h 6330524"/>
              <a:gd name="connsiteX9" fmla="*/ 5045206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5"/>
              <a:gd name="connsiteY0" fmla="*/ 0 h 6330524"/>
              <a:gd name="connsiteX1" fmla="*/ 304663 w 12114255"/>
              <a:gd name="connsiteY1" fmla="*/ 10761 h 6330524"/>
              <a:gd name="connsiteX2" fmla="*/ 0 w 12114255"/>
              <a:gd name="connsiteY2" fmla="*/ 47942 h 6330524"/>
              <a:gd name="connsiteX3" fmla="*/ 0 w 12114255"/>
              <a:gd name="connsiteY3" fmla="*/ 909146 h 6330524"/>
              <a:gd name="connsiteX4" fmla="*/ 4597 w 12114255"/>
              <a:gd name="connsiteY4" fmla="*/ 909146 h 6330524"/>
              <a:gd name="connsiteX5" fmla="*/ 88972 w 12114255"/>
              <a:gd name="connsiteY5" fmla="*/ 3523848 h 6330524"/>
              <a:gd name="connsiteX6" fmla="*/ 148480 w 12114255"/>
              <a:gd name="connsiteY6" fmla="*/ 5930841 h 6330524"/>
              <a:gd name="connsiteX7" fmla="*/ 2638911 w 12114255"/>
              <a:gd name="connsiteY7" fmla="*/ 5933377 h 6330524"/>
              <a:gd name="connsiteX8" fmla="*/ 4308929 w 12114255"/>
              <a:gd name="connsiteY8" fmla="*/ 5926717 h 6330524"/>
              <a:gd name="connsiteX9" fmla="*/ 5045206 w 12114255"/>
              <a:gd name="connsiteY9" fmla="*/ 5927859 h 6330524"/>
              <a:gd name="connsiteX10" fmla="*/ 5731339 w 12114255"/>
              <a:gd name="connsiteY10" fmla="*/ 6330524 h 6330524"/>
              <a:gd name="connsiteX11" fmla="*/ 6077302 w 12114255"/>
              <a:gd name="connsiteY11" fmla="*/ 5908409 h 6330524"/>
              <a:gd name="connsiteX12" fmla="*/ 9098386 w 12114255"/>
              <a:gd name="connsiteY12" fmla="*/ 5911624 h 6330524"/>
              <a:gd name="connsiteX13" fmla="*/ 10007288 w 12114255"/>
              <a:gd name="connsiteY13" fmla="*/ 5914499 h 6330524"/>
              <a:gd name="connsiteX14" fmla="*/ 10927227 w 12114255"/>
              <a:gd name="connsiteY14" fmla="*/ 5922366 h 6330524"/>
              <a:gd name="connsiteX15" fmla="*/ 12085310 w 12114255"/>
              <a:gd name="connsiteY15" fmla="*/ 5921320 h 6330524"/>
              <a:gd name="connsiteX16" fmla="*/ 12063456 w 12114255"/>
              <a:gd name="connsiteY16" fmla="*/ 2621674 h 6330524"/>
              <a:gd name="connsiteX17" fmla="*/ 12054104 w 12114255"/>
              <a:gd name="connsiteY17" fmla="*/ 176313 h 6330524"/>
              <a:gd name="connsiteX18" fmla="*/ 11289537 w 12114255"/>
              <a:gd name="connsiteY18" fmla="*/ 107615 h 6330524"/>
              <a:gd name="connsiteX19" fmla="*/ 10259313 w 12114255"/>
              <a:gd name="connsiteY19" fmla="*/ 101059 h 6330524"/>
              <a:gd name="connsiteX20" fmla="*/ 7599878 w 12114255"/>
              <a:gd name="connsiteY20" fmla="*/ 75910 h 6330524"/>
              <a:gd name="connsiteX21" fmla="*/ 1892744 w 12114255"/>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077302 w 12114253"/>
              <a:gd name="connsiteY11" fmla="*/ 5908409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330524"/>
              <a:gd name="connsiteX1" fmla="*/ 304663 w 12114253"/>
              <a:gd name="connsiteY1" fmla="*/ 10761 h 6330524"/>
              <a:gd name="connsiteX2" fmla="*/ 0 w 12114253"/>
              <a:gd name="connsiteY2" fmla="*/ 47942 h 6330524"/>
              <a:gd name="connsiteX3" fmla="*/ 0 w 12114253"/>
              <a:gd name="connsiteY3" fmla="*/ 909146 h 6330524"/>
              <a:gd name="connsiteX4" fmla="*/ 4597 w 12114253"/>
              <a:gd name="connsiteY4" fmla="*/ 909146 h 6330524"/>
              <a:gd name="connsiteX5" fmla="*/ 88972 w 12114253"/>
              <a:gd name="connsiteY5" fmla="*/ 3523848 h 6330524"/>
              <a:gd name="connsiteX6" fmla="*/ 148480 w 12114253"/>
              <a:gd name="connsiteY6" fmla="*/ 5930841 h 6330524"/>
              <a:gd name="connsiteX7" fmla="*/ 2638911 w 12114253"/>
              <a:gd name="connsiteY7" fmla="*/ 5933377 h 6330524"/>
              <a:gd name="connsiteX8" fmla="*/ 4308929 w 12114253"/>
              <a:gd name="connsiteY8" fmla="*/ 5926717 h 6330524"/>
              <a:gd name="connsiteX9" fmla="*/ 5141474 w 12114253"/>
              <a:gd name="connsiteY9" fmla="*/ 5927859 h 6330524"/>
              <a:gd name="connsiteX10" fmla="*/ 5731339 w 12114253"/>
              <a:gd name="connsiteY10" fmla="*/ 6330524 h 6330524"/>
              <a:gd name="connsiteX11" fmla="*/ 6196455 w 12114253"/>
              <a:gd name="connsiteY11" fmla="*/ 5908410 h 6330524"/>
              <a:gd name="connsiteX12" fmla="*/ 9098386 w 12114253"/>
              <a:gd name="connsiteY12" fmla="*/ 5911624 h 6330524"/>
              <a:gd name="connsiteX13" fmla="*/ 10007288 w 12114253"/>
              <a:gd name="connsiteY13" fmla="*/ 5914499 h 6330524"/>
              <a:gd name="connsiteX14" fmla="*/ 10927227 w 12114253"/>
              <a:gd name="connsiteY14" fmla="*/ 5922366 h 6330524"/>
              <a:gd name="connsiteX15" fmla="*/ 12085310 w 12114253"/>
              <a:gd name="connsiteY15" fmla="*/ 5921320 h 6330524"/>
              <a:gd name="connsiteX16" fmla="*/ 12063456 w 12114253"/>
              <a:gd name="connsiteY16" fmla="*/ 2621674 h 6330524"/>
              <a:gd name="connsiteX17" fmla="*/ 12054104 w 12114253"/>
              <a:gd name="connsiteY17" fmla="*/ 176313 h 6330524"/>
              <a:gd name="connsiteX18" fmla="*/ 11289537 w 12114253"/>
              <a:gd name="connsiteY18" fmla="*/ 107615 h 6330524"/>
              <a:gd name="connsiteX19" fmla="*/ 10259313 w 12114253"/>
              <a:gd name="connsiteY19" fmla="*/ 101059 h 6330524"/>
              <a:gd name="connsiteX20" fmla="*/ 7599878 w 12114253"/>
              <a:gd name="connsiteY20" fmla="*/ 75910 h 6330524"/>
              <a:gd name="connsiteX21" fmla="*/ 1892744 w 12114253"/>
              <a:gd name="connsiteY21" fmla="*/ 0 h 6330524"/>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141474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236797 w 12114253"/>
              <a:gd name="connsiteY9" fmla="*/ 5927859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196455 w 12114253"/>
              <a:gd name="connsiteY11" fmla="*/ 5908410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92239 w 12114253"/>
              <a:gd name="connsiteY11" fmla="*/ 5912762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2638911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14253"/>
              <a:gd name="connsiteY0" fmla="*/ 0 h 6231011"/>
              <a:gd name="connsiteX1" fmla="*/ 304663 w 12114253"/>
              <a:gd name="connsiteY1" fmla="*/ 10761 h 6231011"/>
              <a:gd name="connsiteX2" fmla="*/ 0 w 12114253"/>
              <a:gd name="connsiteY2" fmla="*/ 47942 h 6231011"/>
              <a:gd name="connsiteX3" fmla="*/ 0 w 12114253"/>
              <a:gd name="connsiteY3" fmla="*/ 909146 h 6231011"/>
              <a:gd name="connsiteX4" fmla="*/ 4597 w 12114253"/>
              <a:gd name="connsiteY4" fmla="*/ 909146 h 6231011"/>
              <a:gd name="connsiteX5" fmla="*/ 88972 w 12114253"/>
              <a:gd name="connsiteY5" fmla="*/ 3523848 h 6231011"/>
              <a:gd name="connsiteX6" fmla="*/ 148480 w 12114253"/>
              <a:gd name="connsiteY6" fmla="*/ 5930841 h 6231011"/>
              <a:gd name="connsiteX7" fmla="*/ 3319168 w 12114253"/>
              <a:gd name="connsiteY7" fmla="*/ 5933377 h 6231011"/>
              <a:gd name="connsiteX8" fmla="*/ 4308929 w 12114253"/>
              <a:gd name="connsiteY8" fmla="*/ 5926717 h 6231011"/>
              <a:gd name="connsiteX9" fmla="*/ 5308288 w 12114253"/>
              <a:gd name="connsiteY9" fmla="*/ 5937810 h 6231011"/>
              <a:gd name="connsiteX10" fmla="*/ 5707509 w 12114253"/>
              <a:gd name="connsiteY10" fmla="*/ 6231011 h 6231011"/>
              <a:gd name="connsiteX11" fmla="*/ 6071394 w 12114253"/>
              <a:gd name="connsiteY11" fmla="*/ 5917114 h 6231011"/>
              <a:gd name="connsiteX12" fmla="*/ 9098386 w 12114253"/>
              <a:gd name="connsiteY12" fmla="*/ 5911624 h 6231011"/>
              <a:gd name="connsiteX13" fmla="*/ 10007288 w 12114253"/>
              <a:gd name="connsiteY13" fmla="*/ 5914499 h 6231011"/>
              <a:gd name="connsiteX14" fmla="*/ 10927227 w 12114253"/>
              <a:gd name="connsiteY14" fmla="*/ 5922366 h 6231011"/>
              <a:gd name="connsiteX15" fmla="*/ 12085310 w 12114253"/>
              <a:gd name="connsiteY15" fmla="*/ 5921320 h 6231011"/>
              <a:gd name="connsiteX16" fmla="*/ 12063456 w 12114253"/>
              <a:gd name="connsiteY16" fmla="*/ 2621674 h 6231011"/>
              <a:gd name="connsiteX17" fmla="*/ 12054104 w 12114253"/>
              <a:gd name="connsiteY17" fmla="*/ 176313 h 6231011"/>
              <a:gd name="connsiteX18" fmla="*/ 11289537 w 12114253"/>
              <a:gd name="connsiteY18" fmla="*/ 107615 h 6231011"/>
              <a:gd name="connsiteX19" fmla="*/ 10259313 w 12114253"/>
              <a:gd name="connsiteY19" fmla="*/ 101059 h 6231011"/>
              <a:gd name="connsiteX20" fmla="*/ 7599878 w 12114253"/>
              <a:gd name="connsiteY20" fmla="*/ 75910 h 6231011"/>
              <a:gd name="connsiteX21" fmla="*/ 1892744 w 12114253"/>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07348"/>
              <a:gd name="connsiteY0" fmla="*/ 0 h 6231011"/>
              <a:gd name="connsiteX1" fmla="*/ 304663 w 12107348"/>
              <a:gd name="connsiteY1" fmla="*/ 10761 h 6231011"/>
              <a:gd name="connsiteX2" fmla="*/ 0 w 12107348"/>
              <a:gd name="connsiteY2" fmla="*/ 47942 h 6231011"/>
              <a:gd name="connsiteX3" fmla="*/ 0 w 12107348"/>
              <a:gd name="connsiteY3" fmla="*/ 909146 h 6231011"/>
              <a:gd name="connsiteX4" fmla="*/ 4597 w 12107348"/>
              <a:gd name="connsiteY4" fmla="*/ 909146 h 6231011"/>
              <a:gd name="connsiteX5" fmla="*/ 88972 w 12107348"/>
              <a:gd name="connsiteY5" fmla="*/ 3523848 h 6231011"/>
              <a:gd name="connsiteX6" fmla="*/ 148480 w 12107348"/>
              <a:gd name="connsiteY6" fmla="*/ 5930841 h 6231011"/>
              <a:gd name="connsiteX7" fmla="*/ 3319168 w 12107348"/>
              <a:gd name="connsiteY7" fmla="*/ 5933377 h 6231011"/>
              <a:gd name="connsiteX8" fmla="*/ 4308929 w 12107348"/>
              <a:gd name="connsiteY8" fmla="*/ 5926717 h 6231011"/>
              <a:gd name="connsiteX9" fmla="*/ 5308288 w 12107348"/>
              <a:gd name="connsiteY9" fmla="*/ 5937810 h 6231011"/>
              <a:gd name="connsiteX10" fmla="*/ 5707509 w 12107348"/>
              <a:gd name="connsiteY10" fmla="*/ 6231011 h 6231011"/>
              <a:gd name="connsiteX11" fmla="*/ 6071394 w 12107348"/>
              <a:gd name="connsiteY11" fmla="*/ 5917114 h 6231011"/>
              <a:gd name="connsiteX12" fmla="*/ 9098386 w 12107348"/>
              <a:gd name="connsiteY12" fmla="*/ 5911624 h 6231011"/>
              <a:gd name="connsiteX13" fmla="*/ 10007288 w 12107348"/>
              <a:gd name="connsiteY13" fmla="*/ 5914499 h 6231011"/>
              <a:gd name="connsiteX14" fmla="*/ 10927227 w 12107348"/>
              <a:gd name="connsiteY14" fmla="*/ 5922366 h 6231011"/>
              <a:gd name="connsiteX15" fmla="*/ 12085310 w 12107348"/>
              <a:gd name="connsiteY15" fmla="*/ 5921320 h 6231011"/>
              <a:gd name="connsiteX16" fmla="*/ 12063456 w 12107348"/>
              <a:gd name="connsiteY16" fmla="*/ 2621674 h 6231011"/>
              <a:gd name="connsiteX17" fmla="*/ 12054104 w 12107348"/>
              <a:gd name="connsiteY17" fmla="*/ 176313 h 6231011"/>
              <a:gd name="connsiteX18" fmla="*/ 11289537 w 12107348"/>
              <a:gd name="connsiteY18" fmla="*/ 107615 h 6231011"/>
              <a:gd name="connsiteX19" fmla="*/ 10259313 w 12107348"/>
              <a:gd name="connsiteY19" fmla="*/ 101059 h 6231011"/>
              <a:gd name="connsiteX20" fmla="*/ 7599878 w 12107348"/>
              <a:gd name="connsiteY20" fmla="*/ 75910 h 6231011"/>
              <a:gd name="connsiteX21" fmla="*/ 1892744 w 12107348"/>
              <a:gd name="connsiteY21" fmla="*/ 0 h 6231011"/>
              <a:gd name="connsiteX0" fmla="*/ 1892744 w 12113512"/>
              <a:gd name="connsiteY0" fmla="*/ 25991 h 6257002"/>
              <a:gd name="connsiteX1" fmla="*/ 304663 w 12113512"/>
              <a:gd name="connsiteY1" fmla="*/ 36752 h 6257002"/>
              <a:gd name="connsiteX2" fmla="*/ 0 w 12113512"/>
              <a:gd name="connsiteY2" fmla="*/ 73933 h 6257002"/>
              <a:gd name="connsiteX3" fmla="*/ 0 w 12113512"/>
              <a:gd name="connsiteY3" fmla="*/ 935137 h 6257002"/>
              <a:gd name="connsiteX4" fmla="*/ 4597 w 12113512"/>
              <a:gd name="connsiteY4" fmla="*/ 935137 h 6257002"/>
              <a:gd name="connsiteX5" fmla="*/ 88972 w 12113512"/>
              <a:gd name="connsiteY5" fmla="*/ 3549839 h 6257002"/>
              <a:gd name="connsiteX6" fmla="*/ 148480 w 12113512"/>
              <a:gd name="connsiteY6" fmla="*/ 5956832 h 6257002"/>
              <a:gd name="connsiteX7" fmla="*/ 3319168 w 12113512"/>
              <a:gd name="connsiteY7" fmla="*/ 5959368 h 6257002"/>
              <a:gd name="connsiteX8" fmla="*/ 4308929 w 12113512"/>
              <a:gd name="connsiteY8" fmla="*/ 5952708 h 6257002"/>
              <a:gd name="connsiteX9" fmla="*/ 5308288 w 12113512"/>
              <a:gd name="connsiteY9" fmla="*/ 5963801 h 6257002"/>
              <a:gd name="connsiteX10" fmla="*/ 5707509 w 12113512"/>
              <a:gd name="connsiteY10" fmla="*/ 6257002 h 6257002"/>
              <a:gd name="connsiteX11" fmla="*/ 6071394 w 12113512"/>
              <a:gd name="connsiteY11" fmla="*/ 5943105 h 6257002"/>
              <a:gd name="connsiteX12" fmla="*/ 9098386 w 12113512"/>
              <a:gd name="connsiteY12" fmla="*/ 5937615 h 6257002"/>
              <a:gd name="connsiteX13" fmla="*/ 10007288 w 12113512"/>
              <a:gd name="connsiteY13" fmla="*/ 5940490 h 6257002"/>
              <a:gd name="connsiteX14" fmla="*/ 10927227 w 12113512"/>
              <a:gd name="connsiteY14" fmla="*/ 5948357 h 6257002"/>
              <a:gd name="connsiteX15" fmla="*/ 12085310 w 12113512"/>
              <a:gd name="connsiteY15" fmla="*/ 5947311 h 6257002"/>
              <a:gd name="connsiteX16" fmla="*/ 12063456 w 12113512"/>
              <a:gd name="connsiteY16" fmla="*/ 2647665 h 6257002"/>
              <a:gd name="connsiteX17" fmla="*/ 12054104 w 12113512"/>
              <a:gd name="connsiteY17" fmla="*/ 202304 h 6257002"/>
              <a:gd name="connsiteX18" fmla="*/ 11486459 w 12113512"/>
              <a:gd name="connsiteY18" fmla="*/ 141081 h 6257002"/>
              <a:gd name="connsiteX19" fmla="*/ 10259313 w 12113512"/>
              <a:gd name="connsiteY19" fmla="*/ 127050 h 6257002"/>
              <a:gd name="connsiteX20" fmla="*/ 7599878 w 12113512"/>
              <a:gd name="connsiteY20" fmla="*/ 101901 h 6257002"/>
              <a:gd name="connsiteX21" fmla="*/ 1892744 w 12113512"/>
              <a:gd name="connsiteY21" fmla="*/ 25991 h 6257002"/>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59313 w 12117505"/>
              <a:gd name="connsiteY19" fmla="*/ 101059 h 6231011"/>
              <a:gd name="connsiteX20" fmla="*/ 7599878 w 12117505"/>
              <a:gd name="connsiteY20" fmla="*/ 75910 h 6231011"/>
              <a:gd name="connsiteX21" fmla="*/ 1892744 w 12117505"/>
              <a:gd name="connsiteY21" fmla="*/ 0 h 6231011"/>
              <a:gd name="connsiteX0" fmla="*/ 1892744 w 12117505"/>
              <a:gd name="connsiteY0" fmla="*/ 0 h 6231011"/>
              <a:gd name="connsiteX1" fmla="*/ 304663 w 12117505"/>
              <a:gd name="connsiteY1" fmla="*/ 10761 h 6231011"/>
              <a:gd name="connsiteX2" fmla="*/ 0 w 12117505"/>
              <a:gd name="connsiteY2" fmla="*/ 47942 h 6231011"/>
              <a:gd name="connsiteX3" fmla="*/ 0 w 12117505"/>
              <a:gd name="connsiteY3" fmla="*/ 909146 h 6231011"/>
              <a:gd name="connsiteX4" fmla="*/ 4597 w 12117505"/>
              <a:gd name="connsiteY4" fmla="*/ 909146 h 6231011"/>
              <a:gd name="connsiteX5" fmla="*/ 88972 w 12117505"/>
              <a:gd name="connsiteY5" fmla="*/ 3523848 h 6231011"/>
              <a:gd name="connsiteX6" fmla="*/ 148480 w 12117505"/>
              <a:gd name="connsiteY6" fmla="*/ 5930841 h 6231011"/>
              <a:gd name="connsiteX7" fmla="*/ 3319168 w 12117505"/>
              <a:gd name="connsiteY7" fmla="*/ 5933377 h 6231011"/>
              <a:gd name="connsiteX8" fmla="*/ 4308929 w 12117505"/>
              <a:gd name="connsiteY8" fmla="*/ 5926717 h 6231011"/>
              <a:gd name="connsiteX9" fmla="*/ 5308288 w 12117505"/>
              <a:gd name="connsiteY9" fmla="*/ 5937810 h 6231011"/>
              <a:gd name="connsiteX10" fmla="*/ 5707509 w 12117505"/>
              <a:gd name="connsiteY10" fmla="*/ 6231011 h 6231011"/>
              <a:gd name="connsiteX11" fmla="*/ 6071394 w 12117505"/>
              <a:gd name="connsiteY11" fmla="*/ 5917114 h 6231011"/>
              <a:gd name="connsiteX12" fmla="*/ 9098386 w 12117505"/>
              <a:gd name="connsiteY12" fmla="*/ 5911624 h 6231011"/>
              <a:gd name="connsiteX13" fmla="*/ 10007288 w 12117505"/>
              <a:gd name="connsiteY13" fmla="*/ 5914499 h 6231011"/>
              <a:gd name="connsiteX14" fmla="*/ 10927227 w 12117505"/>
              <a:gd name="connsiteY14" fmla="*/ 5922366 h 6231011"/>
              <a:gd name="connsiteX15" fmla="*/ 12085310 w 12117505"/>
              <a:gd name="connsiteY15" fmla="*/ 5921320 h 6231011"/>
              <a:gd name="connsiteX16" fmla="*/ 12063456 w 12117505"/>
              <a:gd name="connsiteY16" fmla="*/ 2621674 h 6231011"/>
              <a:gd name="connsiteX17" fmla="*/ 12054104 w 12117505"/>
              <a:gd name="connsiteY17" fmla="*/ 176313 h 6231011"/>
              <a:gd name="connsiteX18" fmla="*/ 11486459 w 12117505"/>
              <a:gd name="connsiteY18" fmla="*/ 115090 h 6231011"/>
              <a:gd name="connsiteX19" fmla="*/ 10223511 w 12117505"/>
              <a:gd name="connsiteY19" fmla="*/ 101059 h 6231011"/>
              <a:gd name="connsiteX20" fmla="*/ 7599878 w 12117505"/>
              <a:gd name="connsiteY20" fmla="*/ 75910 h 6231011"/>
              <a:gd name="connsiteX21" fmla="*/ 1892744 w 12117505"/>
              <a:gd name="connsiteY21" fmla="*/ 0 h 6231011"/>
              <a:gd name="connsiteX0" fmla="*/ 2161267 w 12117505"/>
              <a:gd name="connsiteY0" fmla="*/ 19141 h 6220250"/>
              <a:gd name="connsiteX1" fmla="*/ 304663 w 12117505"/>
              <a:gd name="connsiteY1" fmla="*/ 0 h 6220250"/>
              <a:gd name="connsiteX2" fmla="*/ 0 w 12117505"/>
              <a:gd name="connsiteY2" fmla="*/ 37181 h 6220250"/>
              <a:gd name="connsiteX3" fmla="*/ 0 w 12117505"/>
              <a:gd name="connsiteY3" fmla="*/ 898385 h 6220250"/>
              <a:gd name="connsiteX4" fmla="*/ 4597 w 12117505"/>
              <a:gd name="connsiteY4" fmla="*/ 898385 h 6220250"/>
              <a:gd name="connsiteX5" fmla="*/ 88972 w 12117505"/>
              <a:gd name="connsiteY5" fmla="*/ 3513087 h 6220250"/>
              <a:gd name="connsiteX6" fmla="*/ 148480 w 12117505"/>
              <a:gd name="connsiteY6" fmla="*/ 5920080 h 6220250"/>
              <a:gd name="connsiteX7" fmla="*/ 3319168 w 12117505"/>
              <a:gd name="connsiteY7" fmla="*/ 5922616 h 6220250"/>
              <a:gd name="connsiteX8" fmla="*/ 4308929 w 12117505"/>
              <a:gd name="connsiteY8" fmla="*/ 5915956 h 6220250"/>
              <a:gd name="connsiteX9" fmla="*/ 5308288 w 12117505"/>
              <a:gd name="connsiteY9" fmla="*/ 5927049 h 6220250"/>
              <a:gd name="connsiteX10" fmla="*/ 5707509 w 12117505"/>
              <a:gd name="connsiteY10" fmla="*/ 6220250 h 6220250"/>
              <a:gd name="connsiteX11" fmla="*/ 6071394 w 12117505"/>
              <a:gd name="connsiteY11" fmla="*/ 5906353 h 6220250"/>
              <a:gd name="connsiteX12" fmla="*/ 9098386 w 12117505"/>
              <a:gd name="connsiteY12" fmla="*/ 5900863 h 6220250"/>
              <a:gd name="connsiteX13" fmla="*/ 10007288 w 12117505"/>
              <a:gd name="connsiteY13" fmla="*/ 5903738 h 6220250"/>
              <a:gd name="connsiteX14" fmla="*/ 10927227 w 12117505"/>
              <a:gd name="connsiteY14" fmla="*/ 5911605 h 6220250"/>
              <a:gd name="connsiteX15" fmla="*/ 12085310 w 12117505"/>
              <a:gd name="connsiteY15" fmla="*/ 5910559 h 6220250"/>
              <a:gd name="connsiteX16" fmla="*/ 12063456 w 12117505"/>
              <a:gd name="connsiteY16" fmla="*/ 2610913 h 6220250"/>
              <a:gd name="connsiteX17" fmla="*/ 12054104 w 12117505"/>
              <a:gd name="connsiteY17" fmla="*/ 165552 h 6220250"/>
              <a:gd name="connsiteX18" fmla="*/ 11486459 w 12117505"/>
              <a:gd name="connsiteY18" fmla="*/ 104329 h 6220250"/>
              <a:gd name="connsiteX19" fmla="*/ 10223511 w 12117505"/>
              <a:gd name="connsiteY19" fmla="*/ 90298 h 6220250"/>
              <a:gd name="connsiteX20" fmla="*/ 7599878 w 12117505"/>
              <a:gd name="connsiteY20" fmla="*/ 65149 h 6220250"/>
              <a:gd name="connsiteX21" fmla="*/ 2161267 w 12117505"/>
              <a:gd name="connsiteY21" fmla="*/ 19141 h 62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17505" h="6220250">
                <a:moveTo>
                  <a:pt x="2161267" y="19141"/>
                </a:moveTo>
                <a:lnTo>
                  <a:pt x="304663" y="0"/>
                </a:lnTo>
                <a:cubicBezTo>
                  <a:pt x="185441" y="6633"/>
                  <a:pt x="30881" y="-9771"/>
                  <a:pt x="0" y="37181"/>
                </a:cubicBezTo>
                <a:lnTo>
                  <a:pt x="0" y="898385"/>
                </a:lnTo>
                <a:lnTo>
                  <a:pt x="4597" y="898385"/>
                </a:lnTo>
                <a:cubicBezTo>
                  <a:pt x="19426" y="1334169"/>
                  <a:pt x="64992" y="2676138"/>
                  <a:pt x="88972" y="3513087"/>
                </a:cubicBezTo>
                <a:cubicBezTo>
                  <a:pt x="105117" y="5620876"/>
                  <a:pt x="7283" y="5947660"/>
                  <a:pt x="148480" y="5920080"/>
                </a:cubicBezTo>
                <a:cubicBezTo>
                  <a:pt x="1104834" y="5907051"/>
                  <a:pt x="1937287" y="5946100"/>
                  <a:pt x="3319168" y="5922616"/>
                </a:cubicBezTo>
                <a:lnTo>
                  <a:pt x="4308929" y="5915956"/>
                </a:lnTo>
                <a:lnTo>
                  <a:pt x="5308288" y="5927049"/>
                </a:lnTo>
                <a:cubicBezTo>
                  <a:pt x="5547231" y="6067310"/>
                  <a:pt x="5496220" y="6087878"/>
                  <a:pt x="5707509" y="6220250"/>
                </a:cubicBezTo>
                <a:cubicBezTo>
                  <a:pt x="5841193" y="6118374"/>
                  <a:pt x="5945888" y="6035937"/>
                  <a:pt x="6071394" y="5906353"/>
                </a:cubicBezTo>
                <a:cubicBezTo>
                  <a:pt x="6158383" y="5903613"/>
                  <a:pt x="8737174" y="5907778"/>
                  <a:pt x="9098386" y="5900863"/>
                </a:cubicBezTo>
                <a:lnTo>
                  <a:pt x="10007288" y="5903738"/>
                </a:lnTo>
                <a:lnTo>
                  <a:pt x="10927227" y="5911605"/>
                </a:lnTo>
                <a:cubicBezTo>
                  <a:pt x="11284890" y="5901941"/>
                  <a:pt x="12058379" y="5954312"/>
                  <a:pt x="12085310" y="5910559"/>
                </a:cubicBezTo>
                <a:cubicBezTo>
                  <a:pt x="12123753" y="5705039"/>
                  <a:pt x="12050112" y="4396214"/>
                  <a:pt x="12063456" y="2610913"/>
                </a:cubicBezTo>
                <a:cubicBezTo>
                  <a:pt x="12111817" y="1529645"/>
                  <a:pt x="12159998" y="580957"/>
                  <a:pt x="12054104" y="165552"/>
                </a:cubicBezTo>
                <a:cubicBezTo>
                  <a:pt x="12029550" y="69231"/>
                  <a:pt x="11791558" y="116871"/>
                  <a:pt x="11486459" y="104329"/>
                </a:cubicBezTo>
                <a:cubicBezTo>
                  <a:pt x="11181360" y="91787"/>
                  <a:pt x="10644494" y="94975"/>
                  <a:pt x="10223511" y="90298"/>
                </a:cubicBezTo>
                <a:lnTo>
                  <a:pt x="7599878" y="65149"/>
                </a:lnTo>
                <a:lnTo>
                  <a:pt x="2161267" y="19141"/>
                </a:lnTo>
                <a:close/>
              </a:path>
            </a:pathLst>
          </a:custGeom>
          <a:noFill/>
          <a:ln w="19050" cap="flat">
            <a:solidFill>
              <a:schemeClr val="tx1"/>
            </a:solidFill>
            <a:prstDash val="solid"/>
            <a:miter/>
          </a:ln>
        </p:spPr>
        <p:txBody>
          <a:bodyPr wrap="square" rtlCol="0" anchor="ctr">
            <a:noAutofit/>
          </a:bodyPr>
          <a:lstStyle/>
          <a:p>
            <a:endParaRPr lang="en-US"/>
          </a:p>
        </p:txBody>
      </p:sp>
      <p:sp>
        <p:nvSpPr>
          <p:cNvPr id="4" name="Content Placeholder 5">
            <a:extLst>
              <a:ext uri="{FF2B5EF4-FFF2-40B4-BE49-F238E27FC236}">
                <a16:creationId xmlns:a16="http://schemas.microsoft.com/office/drawing/2014/main" id="{C819CEFE-3EE6-CB8A-E320-9EB7048DC9C9}"/>
              </a:ext>
            </a:extLst>
          </p:cNvPr>
          <p:cNvSpPr>
            <a:spLocks/>
          </p:cNvSpPr>
          <p:nvPr/>
        </p:nvSpPr>
        <p:spPr>
          <a:xfrm>
            <a:off x="5351163" y="743485"/>
            <a:ext cx="2810071" cy="2521008"/>
          </a:xfrm>
          <a:prstGeom prst="roundRect">
            <a:avLst/>
          </a:prstGeom>
          <a:solidFill>
            <a:schemeClr val="accent6">
              <a:lumMod val="60000"/>
              <a:lumOff val="40000"/>
            </a:schemeClr>
          </a:solidFill>
          <a:ln>
            <a:solidFill>
              <a:schemeClr val="tx2"/>
            </a:solidFill>
          </a:ln>
        </p:spPr>
        <p:style>
          <a:lnRef idx="2">
            <a:schemeClr val="accent4"/>
          </a:lnRef>
          <a:fillRef idx="1">
            <a:schemeClr val="lt1"/>
          </a:fillRef>
          <a:effectRef idx="0">
            <a:schemeClr val="accent4"/>
          </a:effectRef>
          <a:fontRef idx="minor">
            <a:schemeClr val="dk1"/>
          </a:fontRef>
        </p:style>
        <p:txBody>
          <a:bodyPr lIns="72000" tIns="0" rIns="72000">
            <a:noAutofit/>
          </a:bodyPr>
          <a:lstStyle/>
          <a:p>
            <a:pPr algn="ctr" defTabSz="621792">
              <a:spcAft>
                <a:spcPts val="600"/>
              </a:spcAft>
            </a:pPr>
            <a:r>
              <a:rPr lang="en-GB" sz="3600" b="1" kern="1200">
                <a:solidFill>
                  <a:schemeClr val="tx2"/>
                </a:solidFill>
                <a:latin typeface="+mn-lt"/>
                <a:ea typeface="+mn-ea"/>
                <a:cs typeface="+mn-cs"/>
              </a:rPr>
              <a:t>Respect Young People’s Programme (RYPP)</a:t>
            </a:r>
            <a:endParaRPr lang="en-GB" sz="4800" b="1">
              <a:solidFill>
                <a:schemeClr val="tx2"/>
              </a:solidFill>
            </a:endParaRPr>
          </a:p>
        </p:txBody>
      </p:sp>
      <p:sp>
        <p:nvSpPr>
          <p:cNvPr id="11" name="Content Placeholder 5">
            <a:extLst>
              <a:ext uri="{FF2B5EF4-FFF2-40B4-BE49-F238E27FC236}">
                <a16:creationId xmlns:a16="http://schemas.microsoft.com/office/drawing/2014/main" id="{0F86BCD4-6391-7970-9530-40D6A0892809}"/>
              </a:ext>
            </a:extLst>
          </p:cNvPr>
          <p:cNvSpPr>
            <a:spLocks/>
          </p:cNvSpPr>
          <p:nvPr/>
        </p:nvSpPr>
        <p:spPr>
          <a:xfrm>
            <a:off x="8595843" y="802111"/>
            <a:ext cx="2810071" cy="2521008"/>
          </a:xfrm>
          <a:prstGeom prst="roundRect">
            <a:avLst/>
          </a:prstGeom>
          <a:solidFill>
            <a:schemeClr val="accent6">
              <a:lumMod val="20000"/>
              <a:lumOff val="80000"/>
            </a:schemeClr>
          </a:solidFill>
          <a:ln>
            <a:solidFill>
              <a:schemeClr val="tx2"/>
            </a:solidFill>
          </a:ln>
        </p:spPr>
        <p:style>
          <a:lnRef idx="2">
            <a:schemeClr val="accent4"/>
          </a:lnRef>
          <a:fillRef idx="1">
            <a:schemeClr val="lt1"/>
          </a:fillRef>
          <a:effectRef idx="0">
            <a:schemeClr val="accent4"/>
          </a:effectRef>
          <a:fontRef idx="minor">
            <a:schemeClr val="dk1"/>
          </a:fontRef>
        </p:style>
        <p:txBody>
          <a:bodyPr>
            <a:noAutofit/>
          </a:bodyPr>
          <a:lstStyle/>
          <a:p>
            <a:pPr algn="ctr" defTabSz="621792">
              <a:spcAft>
                <a:spcPts val="600"/>
              </a:spcAft>
            </a:pPr>
            <a:r>
              <a:rPr lang="en-GB" sz="3600" b="1" kern="1200">
                <a:solidFill>
                  <a:schemeClr val="tx2"/>
                </a:solidFill>
                <a:latin typeface="+mn-lt"/>
                <a:ea typeface="+mn-ea"/>
                <a:cs typeface="+mn-cs"/>
              </a:rPr>
              <a:t>Who’s in charge</a:t>
            </a:r>
            <a:endParaRPr lang="en-GB" sz="4800" b="1">
              <a:solidFill>
                <a:schemeClr val="tx2"/>
              </a:solidFill>
            </a:endParaRPr>
          </a:p>
        </p:txBody>
      </p:sp>
      <p:sp>
        <p:nvSpPr>
          <p:cNvPr id="13" name="Content Placeholder 5">
            <a:extLst>
              <a:ext uri="{FF2B5EF4-FFF2-40B4-BE49-F238E27FC236}">
                <a16:creationId xmlns:a16="http://schemas.microsoft.com/office/drawing/2014/main" id="{CC4B9933-153C-DA27-062B-F32EB77817A9}"/>
              </a:ext>
            </a:extLst>
          </p:cNvPr>
          <p:cNvSpPr>
            <a:spLocks/>
          </p:cNvSpPr>
          <p:nvPr/>
        </p:nvSpPr>
        <p:spPr>
          <a:xfrm>
            <a:off x="8595843" y="3534882"/>
            <a:ext cx="2810071" cy="2521008"/>
          </a:xfrm>
          <a:prstGeom prst="roundRect">
            <a:avLst/>
          </a:prstGeom>
          <a:solidFill>
            <a:schemeClr val="accent6"/>
          </a:solidFill>
          <a:ln>
            <a:solidFill>
              <a:schemeClr val="tx2"/>
            </a:solidFill>
          </a:ln>
        </p:spPr>
        <p:style>
          <a:lnRef idx="2">
            <a:schemeClr val="accent4"/>
          </a:lnRef>
          <a:fillRef idx="1">
            <a:schemeClr val="lt1"/>
          </a:fillRef>
          <a:effectRef idx="0">
            <a:schemeClr val="accent4"/>
          </a:effectRef>
          <a:fontRef idx="minor">
            <a:schemeClr val="dk1"/>
          </a:fontRef>
        </p:style>
        <p:txBody>
          <a:bodyPr>
            <a:noAutofit/>
          </a:bodyPr>
          <a:lstStyle/>
          <a:p>
            <a:pPr algn="ctr" defTabSz="621792">
              <a:spcAft>
                <a:spcPts val="600"/>
              </a:spcAft>
            </a:pPr>
            <a:r>
              <a:rPr lang="en-GB" sz="3600" b="1" kern="1200">
                <a:solidFill>
                  <a:schemeClr val="tx2"/>
                </a:solidFill>
                <a:latin typeface="+mn-lt"/>
                <a:ea typeface="+mn-ea"/>
                <a:cs typeface="+mn-cs"/>
              </a:rPr>
              <a:t>CAPA First Response</a:t>
            </a:r>
            <a:endParaRPr lang="en-GB" sz="4800" b="1">
              <a:solidFill>
                <a:schemeClr val="tx2"/>
              </a:solidFill>
            </a:endParaRPr>
          </a:p>
        </p:txBody>
      </p:sp>
      <p:sp>
        <p:nvSpPr>
          <p:cNvPr id="15" name="Content Placeholder 5">
            <a:extLst>
              <a:ext uri="{FF2B5EF4-FFF2-40B4-BE49-F238E27FC236}">
                <a16:creationId xmlns:a16="http://schemas.microsoft.com/office/drawing/2014/main" id="{8874743A-65BE-B57B-D4B0-A4402BDE4019}"/>
              </a:ext>
            </a:extLst>
          </p:cNvPr>
          <p:cNvSpPr>
            <a:spLocks/>
          </p:cNvSpPr>
          <p:nvPr/>
        </p:nvSpPr>
        <p:spPr>
          <a:xfrm>
            <a:off x="5317025" y="3534882"/>
            <a:ext cx="2810071" cy="2521008"/>
          </a:xfrm>
          <a:prstGeom prst="roundRect">
            <a:avLst/>
          </a:prstGeom>
          <a:solidFill>
            <a:schemeClr val="accent6">
              <a:lumMod val="40000"/>
              <a:lumOff val="60000"/>
            </a:schemeClr>
          </a:solidFill>
          <a:ln>
            <a:solidFill>
              <a:schemeClr val="tx2"/>
            </a:solidFill>
          </a:ln>
        </p:spPr>
        <p:style>
          <a:lnRef idx="2">
            <a:schemeClr val="accent4"/>
          </a:lnRef>
          <a:fillRef idx="1">
            <a:schemeClr val="lt1"/>
          </a:fillRef>
          <a:effectRef idx="0">
            <a:schemeClr val="accent4"/>
          </a:effectRef>
          <a:fontRef idx="minor">
            <a:schemeClr val="dk1"/>
          </a:fontRef>
        </p:style>
        <p:txBody>
          <a:bodyPr>
            <a:noAutofit/>
          </a:bodyPr>
          <a:lstStyle/>
          <a:p>
            <a:pPr algn="ctr" defTabSz="621792">
              <a:spcAft>
                <a:spcPts val="600"/>
              </a:spcAft>
            </a:pPr>
            <a:r>
              <a:rPr lang="en-GB" sz="3600" b="1" kern="1200">
                <a:solidFill>
                  <a:schemeClr val="tx2"/>
                </a:solidFill>
                <a:latin typeface="+mn-lt"/>
                <a:ea typeface="+mn-ea"/>
                <a:cs typeface="+mn-cs"/>
              </a:rPr>
              <a:t>Non-violent Resistance training</a:t>
            </a:r>
            <a:endParaRPr lang="en-GB" sz="4800" b="1">
              <a:solidFill>
                <a:schemeClr val="tx2"/>
              </a:solidFill>
            </a:endParaRPr>
          </a:p>
        </p:txBody>
      </p:sp>
      <p:pic>
        <p:nvPicPr>
          <p:cNvPr id="20" name="Picture 19">
            <a:extLst>
              <a:ext uri="{FF2B5EF4-FFF2-40B4-BE49-F238E27FC236}">
                <a16:creationId xmlns:a16="http://schemas.microsoft.com/office/drawing/2014/main" id="{8068CB5C-073E-979A-5B63-D3F139D07961}"/>
              </a:ext>
            </a:extLst>
          </p:cNvPr>
          <p:cNvPicPr>
            <a:picLocks noChangeAspect="1"/>
          </p:cNvPicPr>
          <p:nvPr/>
        </p:nvPicPr>
        <p:blipFill>
          <a:blip r:embed="rId3"/>
          <a:stretch>
            <a:fillRect/>
          </a:stretch>
        </p:blipFill>
        <p:spPr>
          <a:xfrm>
            <a:off x="6315342" y="2423730"/>
            <a:ext cx="866410" cy="866410"/>
          </a:xfrm>
          <a:prstGeom prst="rect">
            <a:avLst/>
          </a:prstGeom>
        </p:spPr>
      </p:pic>
      <p:pic>
        <p:nvPicPr>
          <p:cNvPr id="22" name="Picture 21">
            <a:extLst>
              <a:ext uri="{FF2B5EF4-FFF2-40B4-BE49-F238E27FC236}">
                <a16:creationId xmlns:a16="http://schemas.microsoft.com/office/drawing/2014/main" id="{BFA719CB-38B0-E850-702E-2F3DECDE010B}"/>
              </a:ext>
            </a:extLst>
          </p:cNvPr>
          <p:cNvPicPr>
            <a:picLocks noChangeAspect="1"/>
          </p:cNvPicPr>
          <p:nvPr/>
        </p:nvPicPr>
        <p:blipFill>
          <a:blip r:embed="rId4"/>
          <a:stretch>
            <a:fillRect/>
          </a:stretch>
        </p:blipFill>
        <p:spPr>
          <a:xfrm>
            <a:off x="6253575" y="5093933"/>
            <a:ext cx="936969" cy="936969"/>
          </a:xfrm>
          <a:prstGeom prst="rect">
            <a:avLst/>
          </a:prstGeom>
        </p:spPr>
      </p:pic>
      <p:pic>
        <p:nvPicPr>
          <p:cNvPr id="28" name="Picture 27">
            <a:extLst>
              <a:ext uri="{FF2B5EF4-FFF2-40B4-BE49-F238E27FC236}">
                <a16:creationId xmlns:a16="http://schemas.microsoft.com/office/drawing/2014/main" id="{12E5408A-AF5D-8CE5-9375-DBBA9F437AB0}"/>
              </a:ext>
            </a:extLst>
          </p:cNvPr>
          <p:cNvPicPr>
            <a:picLocks noChangeAspect="1"/>
          </p:cNvPicPr>
          <p:nvPr/>
        </p:nvPicPr>
        <p:blipFill>
          <a:blip r:embed="rId5"/>
          <a:stretch>
            <a:fillRect/>
          </a:stretch>
        </p:blipFill>
        <p:spPr>
          <a:xfrm>
            <a:off x="9456306" y="2213360"/>
            <a:ext cx="1215639" cy="1215639"/>
          </a:xfrm>
          <a:prstGeom prst="rect">
            <a:avLst/>
          </a:prstGeom>
        </p:spPr>
      </p:pic>
      <p:pic>
        <p:nvPicPr>
          <p:cNvPr id="30" name="Picture 29">
            <a:extLst>
              <a:ext uri="{FF2B5EF4-FFF2-40B4-BE49-F238E27FC236}">
                <a16:creationId xmlns:a16="http://schemas.microsoft.com/office/drawing/2014/main" id="{3DF223F8-1DA1-1FE3-C765-D8FFA97E0C6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183" b="94867" l="2755" r="96970">
                        <a14:foregroundMark x1="53994" y1="7414" x2="53994" y2="7414"/>
                        <a14:foregroundMark x1="20386" y1="90114" x2="20386" y2="90114"/>
                        <a14:foregroundMark x1="53719" y1="70532" x2="53719" y2="70532"/>
                        <a14:foregroundMark x1="71350" y1="88973" x2="45179" y2="93916"/>
                        <a14:foregroundMark x1="17906" y1="81939" x2="52342" y2="92015"/>
                        <a14:foregroundMark x1="52342" y1="92015" x2="56198" y2="92015"/>
                        <a14:foregroundMark x1="75482" y1="94677" x2="75482" y2="94677"/>
                        <a14:foregroundMark x1="87052" y1="76616" x2="37190" y2="92586"/>
                        <a14:foregroundMark x1="37190" y1="92586" x2="16529" y2="93156"/>
                        <a14:foregroundMark x1="16529" y1="93156" x2="9917" y2="85171"/>
                        <a14:foregroundMark x1="92011" y1="91255" x2="39669" y2="95817"/>
                        <a14:foregroundMark x1="97245" y1="92586" x2="97245" y2="92586"/>
                        <a14:foregroundMark x1="3857" y1="92395" x2="3857" y2="92395"/>
                        <a14:foregroundMark x1="50138" y1="49240" x2="50138" y2="49240"/>
                        <a14:foregroundMark x1="50964" y1="48289" x2="50964" y2="48289"/>
                        <a14:foregroundMark x1="47934" y1="5133" x2="47934" y2="5133"/>
                        <a14:foregroundMark x1="46832" y1="48289" x2="56198" y2="48289"/>
                        <a14:foregroundMark x1="25344" y1="75856" x2="2755" y2="94867"/>
                        <a14:foregroundMark x1="49587" y1="4183" x2="49587" y2="4183"/>
                      </a14:backgroundRemoval>
                    </a14:imgEffect>
                  </a14:imgLayer>
                </a14:imgProps>
              </a:ext>
            </a:extLst>
          </a:blip>
          <a:stretch>
            <a:fillRect/>
          </a:stretch>
        </p:blipFill>
        <p:spPr>
          <a:xfrm>
            <a:off x="9682385" y="4945712"/>
            <a:ext cx="841626" cy="1135824"/>
          </a:xfrm>
          <a:prstGeom prst="rect">
            <a:avLst/>
          </a:prstGeom>
        </p:spPr>
      </p:pic>
    </p:spTree>
    <p:extLst>
      <p:ext uri="{BB962C8B-B14F-4D97-AF65-F5344CB8AC3E}">
        <p14:creationId xmlns:p14="http://schemas.microsoft.com/office/powerpoint/2010/main" val="404464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2EE1E2D-ECFB-49DE-A025-1F56F4BF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530" y="650821"/>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58DB7D-6A5B-888E-7EF4-06DCE0069A1A}"/>
              </a:ext>
            </a:extLst>
          </p:cNvPr>
          <p:cNvSpPr>
            <a:spLocks noGrp="1"/>
          </p:cNvSpPr>
          <p:nvPr>
            <p:ph type="title"/>
          </p:nvPr>
        </p:nvSpPr>
        <p:spPr>
          <a:xfrm>
            <a:off x="6780556" y="997080"/>
            <a:ext cx="4299123" cy="1528689"/>
          </a:xfrm>
        </p:spPr>
        <p:txBody>
          <a:bodyPr>
            <a:normAutofit/>
          </a:bodyPr>
          <a:lstStyle/>
          <a:p>
            <a:pPr algn="ctr">
              <a:lnSpc>
                <a:spcPct val="90000"/>
              </a:lnSpc>
            </a:pPr>
            <a:r>
              <a:rPr lang="en-GB"/>
              <a:t>System wide recommendations</a:t>
            </a:r>
          </a:p>
        </p:txBody>
      </p:sp>
      <p:pic>
        <p:nvPicPr>
          <p:cNvPr id="7" name="Picture 6" descr="A cartoon of a family&#10;&#10;Description automatically generated">
            <a:extLst>
              <a:ext uri="{FF2B5EF4-FFF2-40B4-BE49-F238E27FC236}">
                <a16:creationId xmlns:a16="http://schemas.microsoft.com/office/drawing/2014/main" id="{182CAF0F-EA49-ACEF-10C1-3799F551B000}"/>
              </a:ext>
            </a:extLst>
          </p:cNvPr>
          <p:cNvPicPr>
            <a:picLocks noChangeAspect="1"/>
          </p:cNvPicPr>
          <p:nvPr/>
        </p:nvPicPr>
        <p:blipFill>
          <a:blip r:embed="rId3"/>
          <a:stretch>
            <a:fillRect/>
          </a:stretch>
        </p:blipFill>
        <p:spPr>
          <a:xfrm>
            <a:off x="1523192" y="1585941"/>
            <a:ext cx="3881311" cy="3881311"/>
          </a:xfrm>
          <a:prstGeom prst="rect">
            <a:avLst/>
          </a:prstGeom>
        </p:spPr>
      </p:pic>
      <p:sp>
        <p:nvSpPr>
          <p:cNvPr id="3" name="Content Placeholder 2">
            <a:extLst>
              <a:ext uri="{FF2B5EF4-FFF2-40B4-BE49-F238E27FC236}">
                <a16:creationId xmlns:a16="http://schemas.microsoft.com/office/drawing/2014/main" id="{1063A7C2-BC3C-91FE-3DFA-4D2FE20801BD}"/>
              </a:ext>
            </a:extLst>
          </p:cNvPr>
          <p:cNvSpPr>
            <a:spLocks noGrp="1"/>
          </p:cNvSpPr>
          <p:nvPr>
            <p:ph idx="1"/>
          </p:nvPr>
        </p:nvSpPr>
        <p:spPr>
          <a:xfrm>
            <a:off x="6716996" y="2590911"/>
            <a:ext cx="4939468" cy="3405012"/>
          </a:xfrm>
        </p:spPr>
        <p:txBody>
          <a:bodyPr>
            <a:normAutofit/>
          </a:bodyPr>
          <a:lstStyle/>
          <a:p>
            <a:pPr marL="457200" indent="-457200">
              <a:lnSpc>
                <a:spcPct val="90000"/>
              </a:lnSpc>
              <a:buFont typeface="Arial" panose="020B0604020202020204" pitchFamily="34" charset="0"/>
              <a:buChar char="•"/>
              <a:defRPr/>
            </a:pPr>
            <a:r>
              <a:rPr lang="en-GB" sz="2800">
                <a:cs typeface="Calibri Light"/>
              </a:rPr>
              <a:t>Establish a Merseyside CAPVA multi-agency steering group</a:t>
            </a:r>
            <a:endParaRPr lang="en-GB" sz="2800"/>
          </a:p>
          <a:p>
            <a:pPr marL="457200" indent="-457200">
              <a:lnSpc>
                <a:spcPct val="90000"/>
              </a:lnSpc>
              <a:buFont typeface="Arial" panose="020B0604020202020204" pitchFamily="34" charset="0"/>
              <a:buChar char="•"/>
              <a:defRPr/>
            </a:pPr>
            <a:r>
              <a:rPr lang="en-GB" sz="2800">
                <a:cs typeface="Calibri Light"/>
              </a:rPr>
              <a:t>Enhance CAPVA data collection and sharing within and across organisations</a:t>
            </a:r>
            <a:endParaRPr lang="en-GB" sz="2800"/>
          </a:p>
          <a:p>
            <a:pPr marL="457200" indent="-457200">
              <a:lnSpc>
                <a:spcPct val="90000"/>
              </a:lnSpc>
              <a:buFont typeface="Arial" panose="020B0604020202020204" pitchFamily="34" charset="0"/>
              <a:buChar char="•"/>
              <a:defRPr/>
            </a:pPr>
            <a:r>
              <a:rPr lang="en-GB" sz="2800">
                <a:cs typeface="Calibri Light"/>
              </a:rPr>
              <a:t>Training for practitioners</a:t>
            </a:r>
            <a:endParaRPr lang="en-GB" sz="2800"/>
          </a:p>
          <a:p>
            <a:pPr marL="457200" indent="-457200">
              <a:lnSpc>
                <a:spcPct val="90000"/>
              </a:lnSpc>
              <a:buFont typeface="Arial" panose="020B0604020202020204" pitchFamily="34" charset="0"/>
              <a:buChar char="•"/>
              <a:defRPr/>
            </a:pPr>
            <a:r>
              <a:rPr lang="en-GB" sz="2800">
                <a:cs typeface="Calibri Light"/>
              </a:rPr>
              <a:t>Public awareness campaign</a:t>
            </a:r>
            <a:endParaRPr lang="en-GB" sz="2800"/>
          </a:p>
          <a:p>
            <a:pPr algn="ctr">
              <a:lnSpc>
                <a:spcPct val="90000"/>
              </a:lnSpc>
            </a:pPr>
            <a:endParaRPr lang="en-GB" sz="2800"/>
          </a:p>
        </p:txBody>
      </p:sp>
      <p:sp>
        <p:nvSpPr>
          <p:cNvPr id="23" name="Freeform: Shape 22">
            <a:extLst>
              <a:ext uri="{FF2B5EF4-FFF2-40B4-BE49-F238E27FC236}">
                <a16:creationId xmlns:a16="http://schemas.microsoft.com/office/drawing/2014/main" id="{D79121EC-981A-4EB2-B42E-58FA5B2FF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2704" y="694112"/>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73260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A2EE1E2D-ECFB-49DE-A025-1F56F4BF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530" y="650821"/>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6AE02B9-DB0B-22F2-BD03-52A6DDA9AA7E}"/>
              </a:ext>
            </a:extLst>
          </p:cNvPr>
          <p:cNvSpPr>
            <a:spLocks noGrp="1"/>
          </p:cNvSpPr>
          <p:nvPr>
            <p:ph type="title"/>
          </p:nvPr>
        </p:nvSpPr>
        <p:spPr>
          <a:xfrm>
            <a:off x="6740730" y="1192348"/>
            <a:ext cx="4299123" cy="1528689"/>
          </a:xfrm>
        </p:spPr>
        <p:txBody>
          <a:bodyPr>
            <a:normAutofit/>
          </a:bodyPr>
          <a:lstStyle/>
          <a:p>
            <a:pPr algn="ctr">
              <a:lnSpc>
                <a:spcPct val="90000"/>
              </a:lnSpc>
            </a:pPr>
            <a:r>
              <a:rPr lang="en-US"/>
              <a:t>Intervention specific recommendations</a:t>
            </a:r>
            <a:endParaRPr lang="en-GB"/>
          </a:p>
        </p:txBody>
      </p:sp>
      <p:pic>
        <p:nvPicPr>
          <p:cNvPr id="5" name="Picture 4">
            <a:extLst>
              <a:ext uri="{FF2B5EF4-FFF2-40B4-BE49-F238E27FC236}">
                <a16:creationId xmlns:a16="http://schemas.microsoft.com/office/drawing/2014/main" id="{9F3AE4A7-C992-7699-7D2F-52A94065452C}"/>
              </a:ext>
            </a:extLst>
          </p:cNvPr>
          <p:cNvPicPr>
            <a:picLocks noChangeAspect="1"/>
          </p:cNvPicPr>
          <p:nvPr/>
        </p:nvPicPr>
        <p:blipFill>
          <a:blip r:embed="rId3"/>
          <a:stretch>
            <a:fillRect/>
          </a:stretch>
        </p:blipFill>
        <p:spPr>
          <a:xfrm>
            <a:off x="1456660" y="1636677"/>
            <a:ext cx="3584645" cy="3584645"/>
          </a:xfrm>
          <a:prstGeom prst="rect">
            <a:avLst/>
          </a:prstGeom>
        </p:spPr>
      </p:pic>
      <p:sp>
        <p:nvSpPr>
          <p:cNvPr id="3" name="Content Placeholder 2">
            <a:extLst>
              <a:ext uri="{FF2B5EF4-FFF2-40B4-BE49-F238E27FC236}">
                <a16:creationId xmlns:a16="http://schemas.microsoft.com/office/drawing/2014/main" id="{50357F28-7607-2764-8169-D2B6E3B46279}"/>
              </a:ext>
            </a:extLst>
          </p:cNvPr>
          <p:cNvSpPr>
            <a:spLocks noGrp="1"/>
          </p:cNvSpPr>
          <p:nvPr>
            <p:ph idx="1"/>
          </p:nvPr>
        </p:nvSpPr>
        <p:spPr>
          <a:xfrm>
            <a:off x="6936522" y="2591452"/>
            <a:ext cx="5066992" cy="3342594"/>
          </a:xfrm>
        </p:spPr>
        <p:txBody>
          <a:bodyPr>
            <a:normAutofit/>
          </a:bodyPr>
          <a:lstStyle/>
          <a:p>
            <a:pPr marL="342900" indent="-342900">
              <a:lnSpc>
                <a:spcPct val="90000"/>
              </a:lnSpc>
              <a:buFont typeface="Arial" panose="020B0604020202020204" pitchFamily="34" charset="0"/>
              <a:buChar char="•"/>
            </a:pPr>
            <a:r>
              <a:rPr lang="en-US" sz="2400"/>
              <a:t>Support website and helpline</a:t>
            </a:r>
          </a:p>
          <a:p>
            <a:pPr marL="342900" indent="-342900">
              <a:lnSpc>
                <a:spcPct val="90000"/>
              </a:lnSpc>
              <a:buFont typeface="Arial" panose="020B0604020202020204" pitchFamily="34" charset="0"/>
              <a:buChar char="•"/>
            </a:pPr>
            <a:r>
              <a:rPr lang="en-US" sz="2400"/>
              <a:t>Increase police awareness of support services: </a:t>
            </a:r>
          </a:p>
          <a:p>
            <a:pPr marL="342900" indent="-342900">
              <a:lnSpc>
                <a:spcPct val="90000"/>
              </a:lnSpc>
              <a:buFont typeface="Arial" panose="020B0604020202020204" pitchFamily="34" charset="0"/>
              <a:buChar char="•"/>
            </a:pPr>
            <a:r>
              <a:rPr lang="en-US" sz="2400"/>
              <a:t>Parent/caregivers support groups</a:t>
            </a:r>
          </a:p>
          <a:p>
            <a:pPr marL="342900" indent="-342900">
              <a:lnSpc>
                <a:spcPct val="90000"/>
              </a:lnSpc>
              <a:buFont typeface="Arial" panose="020B0604020202020204" pitchFamily="34" charset="0"/>
              <a:buChar char="•"/>
            </a:pPr>
            <a:r>
              <a:rPr lang="en-US" sz="2400"/>
              <a:t>Engage schools in prevention</a:t>
            </a:r>
          </a:p>
          <a:p>
            <a:pPr marL="342900" indent="-342900">
              <a:lnSpc>
                <a:spcPct val="90000"/>
              </a:lnSpc>
              <a:buFont typeface="Arial" panose="020B0604020202020204" pitchFamily="34" charset="0"/>
              <a:buChar char="•"/>
            </a:pPr>
            <a:r>
              <a:rPr lang="en-US" sz="2400"/>
              <a:t>Tailor interventions to ensure they are person/family </a:t>
            </a:r>
            <a:r>
              <a:rPr lang="en-GB" sz="2400"/>
              <a:t>centred</a:t>
            </a:r>
            <a:r>
              <a:rPr lang="en-US" sz="2400"/>
              <a:t>, considering neurodiversity</a:t>
            </a:r>
          </a:p>
          <a:p>
            <a:pPr marL="342900" indent="-342900">
              <a:lnSpc>
                <a:spcPct val="90000"/>
              </a:lnSpc>
              <a:buFont typeface="Arial" panose="020B0604020202020204" pitchFamily="34" charset="0"/>
              <a:buChar char="•"/>
            </a:pPr>
            <a:r>
              <a:rPr lang="en-US" sz="2400"/>
              <a:t>Research and evaluation</a:t>
            </a:r>
          </a:p>
        </p:txBody>
      </p:sp>
      <p:sp>
        <p:nvSpPr>
          <p:cNvPr id="20" name="Freeform: Shape 13">
            <a:extLst>
              <a:ext uri="{FF2B5EF4-FFF2-40B4-BE49-F238E27FC236}">
                <a16:creationId xmlns:a16="http://schemas.microsoft.com/office/drawing/2014/main" id="{D79121EC-981A-4EB2-B42E-58FA5B2FF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2704" y="694112"/>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9606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2EE1E2D-ECFB-49DE-A025-1F56F4BF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530" y="650821"/>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96DFBD-99A9-F3AC-98B1-6AC45DB7AA78}"/>
              </a:ext>
            </a:extLst>
          </p:cNvPr>
          <p:cNvSpPr>
            <a:spLocks noGrp="1"/>
          </p:cNvSpPr>
          <p:nvPr>
            <p:ph type="title"/>
          </p:nvPr>
        </p:nvSpPr>
        <p:spPr>
          <a:xfrm>
            <a:off x="6780556" y="1109657"/>
            <a:ext cx="4299123" cy="1528689"/>
          </a:xfrm>
        </p:spPr>
        <p:txBody>
          <a:bodyPr>
            <a:normAutofit fontScale="90000"/>
          </a:bodyPr>
          <a:lstStyle/>
          <a:p>
            <a:pPr algn="ctr">
              <a:lnSpc>
                <a:spcPct val="90000"/>
              </a:lnSpc>
            </a:pPr>
            <a:r>
              <a:rPr lang="en-GB"/>
              <a:t>Recommendations currently being actioned</a:t>
            </a:r>
          </a:p>
        </p:txBody>
      </p:sp>
      <p:pic>
        <p:nvPicPr>
          <p:cNvPr id="16" name="Picture 15" descr="A group of people with their heads together&#10;&#10;Description automatically generated">
            <a:extLst>
              <a:ext uri="{FF2B5EF4-FFF2-40B4-BE49-F238E27FC236}">
                <a16:creationId xmlns:a16="http://schemas.microsoft.com/office/drawing/2014/main" id="{249939D2-B8B2-124C-3CC9-B7A2EE1E3D37}"/>
              </a:ext>
            </a:extLst>
          </p:cNvPr>
          <p:cNvPicPr>
            <a:picLocks noChangeAspect="1"/>
          </p:cNvPicPr>
          <p:nvPr/>
        </p:nvPicPr>
        <p:blipFill>
          <a:blip r:embed="rId3"/>
          <a:stretch>
            <a:fillRect/>
          </a:stretch>
        </p:blipFill>
        <p:spPr>
          <a:xfrm>
            <a:off x="1364536" y="1616149"/>
            <a:ext cx="3625702" cy="3625702"/>
          </a:xfrm>
          <a:prstGeom prst="rect">
            <a:avLst/>
          </a:prstGeom>
        </p:spPr>
      </p:pic>
      <p:sp>
        <p:nvSpPr>
          <p:cNvPr id="3" name="Content Placeholder 2">
            <a:extLst>
              <a:ext uri="{FF2B5EF4-FFF2-40B4-BE49-F238E27FC236}">
                <a16:creationId xmlns:a16="http://schemas.microsoft.com/office/drawing/2014/main" id="{F8FE383D-76EE-2D91-51D1-217B6640D750}"/>
              </a:ext>
            </a:extLst>
          </p:cNvPr>
          <p:cNvSpPr>
            <a:spLocks noGrp="1"/>
          </p:cNvSpPr>
          <p:nvPr>
            <p:ph idx="1"/>
          </p:nvPr>
        </p:nvSpPr>
        <p:spPr>
          <a:xfrm>
            <a:off x="6758082" y="2488557"/>
            <a:ext cx="4872942" cy="3259786"/>
          </a:xfrm>
        </p:spPr>
        <p:txBody>
          <a:bodyPr>
            <a:normAutofit fontScale="92500" lnSpcReduction="10000"/>
          </a:bodyPr>
          <a:lstStyle/>
          <a:p>
            <a:pPr marL="457200" indent="-457200">
              <a:lnSpc>
                <a:spcPct val="90000"/>
              </a:lnSpc>
              <a:buFont typeface="Arial" panose="020B0604020202020204" pitchFamily="34" charset="0"/>
              <a:buChar char="•"/>
            </a:pPr>
            <a:r>
              <a:rPr lang="en-GB" sz="2400"/>
              <a:t>Multiagency steering group (workshop event with key organisations and practitioners across Merseyside Jan 2024)</a:t>
            </a:r>
          </a:p>
          <a:p>
            <a:pPr marL="457200" indent="-457200">
              <a:lnSpc>
                <a:spcPct val="90000"/>
              </a:lnSpc>
              <a:buFont typeface="Arial" panose="020B0604020202020204" pitchFamily="34" charset="0"/>
              <a:buChar char="•"/>
            </a:pPr>
            <a:r>
              <a:rPr lang="en-GB" sz="2400"/>
              <a:t>Answered the Home Office’s call for consultation</a:t>
            </a:r>
          </a:p>
          <a:p>
            <a:pPr marL="457200" indent="-457200">
              <a:lnSpc>
                <a:spcPct val="90000"/>
              </a:lnSpc>
              <a:buFont typeface="Arial" panose="020B0604020202020204" pitchFamily="34" charset="0"/>
              <a:buChar char="•"/>
            </a:pPr>
            <a:r>
              <a:rPr lang="en-GB" sz="2400"/>
              <a:t>Driving forward a multiagency steering group</a:t>
            </a:r>
          </a:p>
          <a:p>
            <a:pPr marL="457200" indent="-457200">
              <a:lnSpc>
                <a:spcPct val="90000"/>
              </a:lnSpc>
              <a:buFont typeface="Arial" panose="020B0604020202020204" pitchFamily="34" charset="0"/>
              <a:buChar char="•"/>
            </a:pPr>
            <a:r>
              <a:rPr lang="en-GB" sz="2400"/>
              <a:t>CAPVA specific roles.</a:t>
            </a:r>
          </a:p>
          <a:p>
            <a:pPr marL="457200" indent="-457200">
              <a:lnSpc>
                <a:spcPct val="90000"/>
              </a:lnSpc>
              <a:buFont typeface="Arial" panose="020B0604020202020204" pitchFamily="34" charset="0"/>
              <a:buChar char="•"/>
            </a:pPr>
            <a:r>
              <a:rPr lang="en-GB" sz="2400"/>
              <a:t>Integrating CAPVA into LJMU Public Health course curriculum.</a:t>
            </a:r>
          </a:p>
          <a:p>
            <a:pPr marL="457200" indent="-457200">
              <a:lnSpc>
                <a:spcPct val="90000"/>
              </a:lnSpc>
              <a:buFont typeface="Arial" panose="020B0604020202020204" pitchFamily="34" charset="0"/>
              <a:buChar char="•"/>
            </a:pPr>
            <a:r>
              <a:rPr lang="en-GB" sz="2400"/>
              <a:t>Academic paper </a:t>
            </a:r>
          </a:p>
          <a:p>
            <a:pPr>
              <a:lnSpc>
                <a:spcPct val="90000"/>
              </a:lnSpc>
            </a:pPr>
            <a:endParaRPr lang="en-GB" sz="2000"/>
          </a:p>
        </p:txBody>
      </p:sp>
      <p:sp>
        <p:nvSpPr>
          <p:cNvPr id="34" name="Freeform: Shape 33">
            <a:extLst>
              <a:ext uri="{FF2B5EF4-FFF2-40B4-BE49-F238E27FC236}">
                <a16:creationId xmlns:a16="http://schemas.microsoft.com/office/drawing/2014/main" id="{D79121EC-981A-4EB2-B42E-58FA5B2FF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2704" y="694112"/>
            <a:ext cx="5675176" cy="5572420"/>
          </a:xfrm>
          <a:custGeom>
            <a:avLst/>
            <a:gdLst>
              <a:gd name="connsiteX0" fmla="*/ 3054021 w 5812746"/>
              <a:gd name="connsiteY0" fmla="*/ 1231 h 5528040"/>
              <a:gd name="connsiteX1" fmla="*/ 3457269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3054021 w 5812746"/>
              <a:gd name="connsiteY0" fmla="*/ 1231 h 5528040"/>
              <a:gd name="connsiteX1" fmla="*/ 3602604 w 5812746"/>
              <a:gd name="connsiteY1" fmla="*/ 26605 h 5528040"/>
              <a:gd name="connsiteX2" fmla="*/ 5044657 w 5812746"/>
              <a:gd name="connsiteY2" fmla="*/ 762351 h 5528040"/>
              <a:gd name="connsiteX3" fmla="*/ 5796943 w 5812746"/>
              <a:gd name="connsiteY3" fmla="*/ 3658506 h 5528040"/>
              <a:gd name="connsiteX4" fmla="*/ 4954141 w 5812746"/>
              <a:gd name="connsiteY4" fmla="*/ 5012740 h 5528040"/>
              <a:gd name="connsiteX5" fmla="*/ 2691747 w 5812746"/>
              <a:gd name="connsiteY5" fmla="*/ 5525878 h 5528040"/>
              <a:gd name="connsiteX6" fmla="*/ 851096 w 5812746"/>
              <a:gd name="connsiteY6" fmla="*/ 4850742 h 5528040"/>
              <a:gd name="connsiteX7" fmla="*/ 140681 w 5812746"/>
              <a:gd name="connsiteY7" fmla="*/ 2645192 h 5528040"/>
              <a:gd name="connsiteX8" fmla="*/ 359594 w 5812746"/>
              <a:gd name="connsiteY8" fmla="*/ 1360849 h 5528040"/>
              <a:gd name="connsiteX9" fmla="*/ 446887 w 5812746"/>
              <a:gd name="connsiteY9" fmla="*/ 1002123 h 5528040"/>
              <a:gd name="connsiteX10" fmla="*/ 19774 w 5812746"/>
              <a:gd name="connsiteY10" fmla="*/ 765364 h 5528040"/>
              <a:gd name="connsiteX11" fmla="*/ 1117899 w 5812746"/>
              <a:gd name="connsiteY11" fmla="*/ 432351 h 5528040"/>
              <a:gd name="connsiteX12" fmla="*/ 1876138 w 5812746"/>
              <a:gd name="connsiteY12" fmla="*/ 213732 h 5528040"/>
              <a:gd name="connsiteX13" fmla="*/ 3054021 w 5812746"/>
              <a:gd name="connsiteY13" fmla="*/ 1231 h 5528040"/>
              <a:gd name="connsiteX0" fmla="*/ 1876138 w 5812746"/>
              <a:gd name="connsiteY0" fmla="*/ 209741 h 5524049"/>
              <a:gd name="connsiteX1" fmla="*/ 3602604 w 5812746"/>
              <a:gd name="connsiteY1" fmla="*/ 22614 h 5524049"/>
              <a:gd name="connsiteX2" fmla="*/ 5044657 w 5812746"/>
              <a:gd name="connsiteY2" fmla="*/ 758360 h 5524049"/>
              <a:gd name="connsiteX3" fmla="*/ 5796943 w 5812746"/>
              <a:gd name="connsiteY3" fmla="*/ 3654515 h 5524049"/>
              <a:gd name="connsiteX4" fmla="*/ 4954141 w 5812746"/>
              <a:gd name="connsiteY4" fmla="*/ 5008749 h 5524049"/>
              <a:gd name="connsiteX5" fmla="*/ 2691747 w 5812746"/>
              <a:gd name="connsiteY5" fmla="*/ 5521887 h 5524049"/>
              <a:gd name="connsiteX6" fmla="*/ 851096 w 5812746"/>
              <a:gd name="connsiteY6" fmla="*/ 4846751 h 5524049"/>
              <a:gd name="connsiteX7" fmla="*/ 140681 w 5812746"/>
              <a:gd name="connsiteY7" fmla="*/ 2641201 h 5524049"/>
              <a:gd name="connsiteX8" fmla="*/ 359594 w 5812746"/>
              <a:gd name="connsiteY8" fmla="*/ 1356858 h 5524049"/>
              <a:gd name="connsiteX9" fmla="*/ 446887 w 5812746"/>
              <a:gd name="connsiteY9" fmla="*/ 998132 h 5524049"/>
              <a:gd name="connsiteX10" fmla="*/ 19774 w 5812746"/>
              <a:gd name="connsiteY10" fmla="*/ 761373 h 5524049"/>
              <a:gd name="connsiteX11" fmla="*/ 1117899 w 5812746"/>
              <a:gd name="connsiteY11" fmla="*/ 428360 h 5524049"/>
              <a:gd name="connsiteX12" fmla="*/ 1876138 w 5812746"/>
              <a:gd name="connsiteY12" fmla="*/ 209741 h 5524049"/>
              <a:gd name="connsiteX0" fmla="*/ 1876138 w 5812746"/>
              <a:gd name="connsiteY0" fmla="*/ 209741 h 5527442"/>
              <a:gd name="connsiteX1" fmla="*/ 3602604 w 5812746"/>
              <a:gd name="connsiteY1" fmla="*/ 22614 h 5527442"/>
              <a:gd name="connsiteX2" fmla="*/ 5044657 w 5812746"/>
              <a:gd name="connsiteY2" fmla="*/ 758360 h 5527442"/>
              <a:gd name="connsiteX3" fmla="*/ 5796943 w 5812746"/>
              <a:gd name="connsiteY3" fmla="*/ 3654515 h 5527442"/>
              <a:gd name="connsiteX4" fmla="*/ 4978741 w 5812746"/>
              <a:gd name="connsiteY4" fmla="*/ 5080951 h 5527442"/>
              <a:gd name="connsiteX5" fmla="*/ 2691747 w 5812746"/>
              <a:gd name="connsiteY5" fmla="*/ 5521887 h 5527442"/>
              <a:gd name="connsiteX6" fmla="*/ 851096 w 5812746"/>
              <a:gd name="connsiteY6" fmla="*/ 4846751 h 5527442"/>
              <a:gd name="connsiteX7" fmla="*/ 140681 w 5812746"/>
              <a:gd name="connsiteY7" fmla="*/ 2641201 h 5527442"/>
              <a:gd name="connsiteX8" fmla="*/ 359594 w 5812746"/>
              <a:gd name="connsiteY8" fmla="*/ 1356858 h 5527442"/>
              <a:gd name="connsiteX9" fmla="*/ 446887 w 5812746"/>
              <a:gd name="connsiteY9" fmla="*/ 998132 h 5527442"/>
              <a:gd name="connsiteX10" fmla="*/ 19774 w 5812746"/>
              <a:gd name="connsiteY10" fmla="*/ 761373 h 5527442"/>
              <a:gd name="connsiteX11" fmla="*/ 1117899 w 5812746"/>
              <a:gd name="connsiteY11" fmla="*/ 428360 h 5527442"/>
              <a:gd name="connsiteX12" fmla="*/ 1876138 w 5812746"/>
              <a:gd name="connsiteY12" fmla="*/ 209741 h 5527442"/>
              <a:gd name="connsiteX0" fmla="*/ 1868107 w 5804715"/>
              <a:gd name="connsiteY0" fmla="*/ 209741 h 5527442"/>
              <a:gd name="connsiteX1" fmla="*/ 3594573 w 5804715"/>
              <a:gd name="connsiteY1" fmla="*/ 22614 h 5527442"/>
              <a:gd name="connsiteX2" fmla="*/ 5036626 w 5804715"/>
              <a:gd name="connsiteY2" fmla="*/ 758360 h 5527442"/>
              <a:gd name="connsiteX3" fmla="*/ 5788912 w 5804715"/>
              <a:gd name="connsiteY3" fmla="*/ 3654515 h 5527442"/>
              <a:gd name="connsiteX4" fmla="*/ 4970710 w 5804715"/>
              <a:gd name="connsiteY4" fmla="*/ 5080951 h 5527442"/>
              <a:gd name="connsiteX5" fmla="*/ 2683716 w 5804715"/>
              <a:gd name="connsiteY5" fmla="*/ 5521887 h 5527442"/>
              <a:gd name="connsiteX6" fmla="*/ 843065 w 5804715"/>
              <a:gd name="connsiteY6" fmla="*/ 4846751 h 5527442"/>
              <a:gd name="connsiteX7" fmla="*/ 132650 w 5804715"/>
              <a:gd name="connsiteY7" fmla="*/ 2641201 h 5527442"/>
              <a:gd name="connsiteX8" fmla="*/ 351563 w 5804715"/>
              <a:gd name="connsiteY8" fmla="*/ 1356858 h 5527442"/>
              <a:gd name="connsiteX9" fmla="*/ 438856 w 5804715"/>
              <a:gd name="connsiteY9" fmla="*/ 998132 h 5527442"/>
              <a:gd name="connsiteX10" fmla="*/ 11743 w 5804715"/>
              <a:gd name="connsiteY10" fmla="*/ 761373 h 5527442"/>
              <a:gd name="connsiteX11" fmla="*/ 1109868 w 5804715"/>
              <a:gd name="connsiteY11" fmla="*/ 428360 h 5527442"/>
              <a:gd name="connsiteX12" fmla="*/ 1868107 w 5804715"/>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871754 w 5808362"/>
              <a:gd name="connsiteY0" fmla="*/ 209741 h 5527442"/>
              <a:gd name="connsiteX1" fmla="*/ 3598220 w 5808362"/>
              <a:gd name="connsiteY1" fmla="*/ 22614 h 5527442"/>
              <a:gd name="connsiteX2" fmla="*/ 5040273 w 5808362"/>
              <a:gd name="connsiteY2" fmla="*/ 758360 h 5527442"/>
              <a:gd name="connsiteX3" fmla="*/ 5792559 w 5808362"/>
              <a:gd name="connsiteY3" fmla="*/ 3654515 h 5527442"/>
              <a:gd name="connsiteX4" fmla="*/ 4974357 w 5808362"/>
              <a:gd name="connsiteY4" fmla="*/ 5080951 h 5527442"/>
              <a:gd name="connsiteX5" fmla="*/ 2687363 w 5808362"/>
              <a:gd name="connsiteY5" fmla="*/ 5521887 h 5527442"/>
              <a:gd name="connsiteX6" fmla="*/ 846712 w 5808362"/>
              <a:gd name="connsiteY6" fmla="*/ 4846751 h 5527442"/>
              <a:gd name="connsiteX7" fmla="*/ 136297 w 5808362"/>
              <a:gd name="connsiteY7" fmla="*/ 2641201 h 5527442"/>
              <a:gd name="connsiteX8" fmla="*/ 355210 w 5808362"/>
              <a:gd name="connsiteY8" fmla="*/ 1356858 h 5527442"/>
              <a:gd name="connsiteX9" fmla="*/ 442503 w 5808362"/>
              <a:gd name="connsiteY9" fmla="*/ 998132 h 5527442"/>
              <a:gd name="connsiteX10" fmla="*/ 15390 w 5808362"/>
              <a:gd name="connsiteY10" fmla="*/ 761373 h 5527442"/>
              <a:gd name="connsiteX11" fmla="*/ 1113515 w 5808362"/>
              <a:gd name="connsiteY11" fmla="*/ 428360 h 5527442"/>
              <a:gd name="connsiteX12" fmla="*/ 1871754 w 5808362"/>
              <a:gd name="connsiteY12" fmla="*/ 209741 h 5527442"/>
              <a:gd name="connsiteX0" fmla="*/ 1948185 w 5808362"/>
              <a:gd name="connsiteY0" fmla="*/ 196960 h 5529615"/>
              <a:gd name="connsiteX1" fmla="*/ 3598220 w 5808362"/>
              <a:gd name="connsiteY1" fmla="*/ 24787 h 5529615"/>
              <a:gd name="connsiteX2" fmla="*/ 5040273 w 5808362"/>
              <a:gd name="connsiteY2" fmla="*/ 760533 h 5529615"/>
              <a:gd name="connsiteX3" fmla="*/ 5792559 w 5808362"/>
              <a:gd name="connsiteY3" fmla="*/ 3656688 h 5529615"/>
              <a:gd name="connsiteX4" fmla="*/ 4974357 w 5808362"/>
              <a:gd name="connsiteY4" fmla="*/ 5083124 h 5529615"/>
              <a:gd name="connsiteX5" fmla="*/ 2687363 w 5808362"/>
              <a:gd name="connsiteY5" fmla="*/ 5524060 h 5529615"/>
              <a:gd name="connsiteX6" fmla="*/ 846712 w 5808362"/>
              <a:gd name="connsiteY6" fmla="*/ 4848924 h 5529615"/>
              <a:gd name="connsiteX7" fmla="*/ 136297 w 5808362"/>
              <a:gd name="connsiteY7" fmla="*/ 2643374 h 5529615"/>
              <a:gd name="connsiteX8" fmla="*/ 355210 w 5808362"/>
              <a:gd name="connsiteY8" fmla="*/ 1359031 h 5529615"/>
              <a:gd name="connsiteX9" fmla="*/ 442503 w 5808362"/>
              <a:gd name="connsiteY9" fmla="*/ 1000305 h 5529615"/>
              <a:gd name="connsiteX10" fmla="*/ 15390 w 5808362"/>
              <a:gd name="connsiteY10" fmla="*/ 763546 h 5529615"/>
              <a:gd name="connsiteX11" fmla="*/ 1113515 w 5808362"/>
              <a:gd name="connsiteY11" fmla="*/ 430533 h 5529615"/>
              <a:gd name="connsiteX12" fmla="*/ 1948185 w 5808362"/>
              <a:gd name="connsiteY12" fmla="*/ 196960 h 5529615"/>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48185 w 5808362"/>
              <a:gd name="connsiteY0" fmla="*/ 203971 h 5536626"/>
              <a:gd name="connsiteX1" fmla="*/ 3598220 w 5808362"/>
              <a:gd name="connsiteY1" fmla="*/ 31798 h 5536626"/>
              <a:gd name="connsiteX2" fmla="*/ 5040273 w 5808362"/>
              <a:gd name="connsiteY2" fmla="*/ 767544 h 5536626"/>
              <a:gd name="connsiteX3" fmla="*/ 5792559 w 5808362"/>
              <a:gd name="connsiteY3" fmla="*/ 3663699 h 5536626"/>
              <a:gd name="connsiteX4" fmla="*/ 4974357 w 5808362"/>
              <a:gd name="connsiteY4" fmla="*/ 5090135 h 5536626"/>
              <a:gd name="connsiteX5" fmla="*/ 2687363 w 5808362"/>
              <a:gd name="connsiteY5" fmla="*/ 5531071 h 5536626"/>
              <a:gd name="connsiteX6" fmla="*/ 846712 w 5808362"/>
              <a:gd name="connsiteY6" fmla="*/ 4855935 h 5536626"/>
              <a:gd name="connsiteX7" fmla="*/ 136297 w 5808362"/>
              <a:gd name="connsiteY7" fmla="*/ 2650385 h 5536626"/>
              <a:gd name="connsiteX8" fmla="*/ 355210 w 5808362"/>
              <a:gd name="connsiteY8" fmla="*/ 1366042 h 5536626"/>
              <a:gd name="connsiteX9" fmla="*/ 442503 w 5808362"/>
              <a:gd name="connsiteY9" fmla="*/ 1007316 h 5536626"/>
              <a:gd name="connsiteX10" fmla="*/ 15390 w 5808362"/>
              <a:gd name="connsiteY10" fmla="*/ 770557 h 5536626"/>
              <a:gd name="connsiteX11" fmla="*/ 1113515 w 5808362"/>
              <a:gd name="connsiteY11" fmla="*/ 437544 h 5536626"/>
              <a:gd name="connsiteX12" fmla="*/ 1948185 w 5808362"/>
              <a:gd name="connsiteY12" fmla="*/ 203971 h 5536626"/>
              <a:gd name="connsiteX0" fmla="*/ 1956093 w 5816270"/>
              <a:gd name="connsiteY0" fmla="*/ 203971 h 5536626"/>
              <a:gd name="connsiteX1" fmla="*/ 3606128 w 5816270"/>
              <a:gd name="connsiteY1" fmla="*/ 31798 h 5536626"/>
              <a:gd name="connsiteX2" fmla="*/ 5048181 w 5816270"/>
              <a:gd name="connsiteY2" fmla="*/ 767544 h 5536626"/>
              <a:gd name="connsiteX3" fmla="*/ 5800467 w 5816270"/>
              <a:gd name="connsiteY3" fmla="*/ 3663699 h 5536626"/>
              <a:gd name="connsiteX4" fmla="*/ 4982265 w 5816270"/>
              <a:gd name="connsiteY4" fmla="*/ 5090135 h 5536626"/>
              <a:gd name="connsiteX5" fmla="*/ 2695271 w 5816270"/>
              <a:gd name="connsiteY5" fmla="*/ 5531071 h 5536626"/>
              <a:gd name="connsiteX6" fmla="*/ 854620 w 5816270"/>
              <a:gd name="connsiteY6" fmla="*/ 4855935 h 5536626"/>
              <a:gd name="connsiteX7" fmla="*/ 144205 w 5816270"/>
              <a:gd name="connsiteY7" fmla="*/ 2650385 h 5536626"/>
              <a:gd name="connsiteX8" fmla="*/ 363118 w 5816270"/>
              <a:gd name="connsiteY8" fmla="*/ 1366042 h 5536626"/>
              <a:gd name="connsiteX9" fmla="*/ 450411 w 5816270"/>
              <a:gd name="connsiteY9" fmla="*/ 1007316 h 5536626"/>
              <a:gd name="connsiteX10" fmla="*/ 23298 w 5816270"/>
              <a:gd name="connsiteY10" fmla="*/ 770557 h 5536626"/>
              <a:gd name="connsiteX11" fmla="*/ 1090851 w 5816270"/>
              <a:gd name="connsiteY11" fmla="*/ 482410 h 5536626"/>
              <a:gd name="connsiteX12" fmla="*/ 1956093 w 5816270"/>
              <a:gd name="connsiteY12" fmla="*/ 203971 h 5536626"/>
              <a:gd name="connsiteX0" fmla="*/ 1956093 w 5820396"/>
              <a:gd name="connsiteY0" fmla="*/ 203971 h 5536626"/>
              <a:gd name="connsiteX1" fmla="*/ 3606128 w 5820396"/>
              <a:gd name="connsiteY1" fmla="*/ 31798 h 5536626"/>
              <a:gd name="connsiteX2" fmla="*/ 5048181 w 5820396"/>
              <a:gd name="connsiteY2" fmla="*/ 767544 h 5536626"/>
              <a:gd name="connsiteX3" fmla="*/ 5800467 w 5820396"/>
              <a:gd name="connsiteY3" fmla="*/ 3663699 h 5536626"/>
              <a:gd name="connsiteX4" fmla="*/ 4982265 w 5820396"/>
              <a:gd name="connsiteY4" fmla="*/ 5090135 h 5536626"/>
              <a:gd name="connsiteX5" fmla="*/ 2695271 w 5820396"/>
              <a:gd name="connsiteY5" fmla="*/ 5531071 h 5536626"/>
              <a:gd name="connsiteX6" fmla="*/ 854620 w 5820396"/>
              <a:gd name="connsiteY6" fmla="*/ 4855935 h 5536626"/>
              <a:gd name="connsiteX7" fmla="*/ 144205 w 5820396"/>
              <a:gd name="connsiteY7" fmla="*/ 2650385 h 5536626"/>
              <a:gd name="connsiteX8" fmla="*/ 363118 w 5820396"/>
              <a:gd name="connsiteY8" fmla="*/ 1366042 h 5536626"/>
              <a:gd name="connsiteX9" fmla="*/ 450411 w 5820396"/>
              <a:gd name="connsiteY9" fmla="*/ 1007316 h 5536626"/>
              <a:gd name="connsiteX10" fmla="*/ 23298 w 5820396"/>
              <a:gd name="connsiteY10" fmla="*/ 770557 h 5536626"/>
              <a:gd name="connsiteX11" fmla="*/ 1090851 w 5820396"/>
              <a:gd name="connsiteY11" fmla="*/ 482410 h 5536626"/>
              <a:gd name="connsiteX12" fmla="*/ 1956093 w 5820396"/>
              <a:gd name="connsiteY12" fmla="*/ 203971 h 5536626"/>
              <a:gd name="connsiteX0" fmla="*/ 1956093 w 5823792"/>
              <a:gd name="connsiteY0" fmla="*/ 203971 h 5536626"/>
              <a:gd name="connsiteX1" fmla="*/ 3606128 w 5823792"/>
              <a:gd name="connsiteY1" fmla="*/ 31798 h 5536626"/>
              <a:gd name="connsiteX2" fmla="*/ 5122050 w 5823792"/>
              <a:gd name="connsiteY2" fmla="*/ 767544 h 5536626"/>
              <a:gd name="connsiteX3" fmla="*/ 5800467 w 5823792"/>
              <a:gd name="connsiteY3" fmla="*/ 3663699 h 5536626"/>
              <a:gd name="connsiteX4" fmla="*/ 4982265 w 5823792"/>
              <a:gd name="connsiteY4" fmla="*/ 5090135 h 5536626"/>
              <a:gd name="connsiteX5" fmla="*/ 2695271 w 5823792"/>
              <a:gd name="connsiteY5" fmla="*/ 5531071 h 5536626"/>
              <a:gd name="connsiteX6" fmla="*/ 854620 w 5823792"/>
              <a:gd name="connsiteY6" fmla="*/ 4855935 h 5536626"/>
              <a:gd name="connsiteX7" fmla="*/ 144205 w 5823792"/>
              <a:gd name="connsiteY7" fmla="*/ 2650385 h 5536626"/>
              <a:gd name="connsiteX8" fmla="*/ 363118 w 5823792"/>
              <a:gd name="connsiteY8" fmla="*/ 1366042 h 5536626"/>
              <a:gd name="connsiteX9" fmla="*/ 450411 w 5823792"/>
              <a:gd name="connsiteY9" fmla="*/ 1007316 h 5536626"/>
              <a:gd name="connsiteX10" fmla="*/ 23298 w 5823792"/>
              <a:gd name="connsiteY10" fmla="*/ 770557 h 5536626"/>
              <a:gd name="connsiteX11" fmla="*/ 1090851 w 5823792"/>
              <a:gd name="connsiteY11" fmla="*/ 482410 h 5536626"/>
              <a:gd name="connsiteX12" fmla="*/ 1956093 w 5823792"/>
              <a:gd name="connsiteY12" fmla="*/ 203971 h 5536626"/>
              <a:gd name="connsiteX0" fmla="*/ 1956093 w 5824968"/>
              <a:gd name="connsiteY0" fmla="*/ 203971 h 5536626"/>
              <a:gd name="connsiteX1" fmla="*/ 3606128 w 5824968"/>
              <a:gd name="connsiteY1" fmla="*/ 31798 h 5536626"/>
              <a:gd name="connsiteX2" fmla="*/ 5143156 w 5824968"/>
              <a:gd name="connsiteY2" fmla="*/ 767544 h 5536626"/>
              <a:gd name="connsiteX3" fmla="*/ 5800467 w 5824968"/>
              <a:gd name="connsiteY3" fmla="*/ 3663699 h 5536626"/>
              <a:gd name="connsiteX4" fmla="*/ 4982265 w 5824968"/>
              <a:gd name="connsiteY4" fmla="*/ 5090135 h 5536626"/>
              <a:gd name="connsiteX5" fmla="*/ 2695271 w 5824968"/>
              <a:gd name="connsiteY5" fmla="*/ 5531071 h 5536626"/>
              <a:gd name="connsiteX6" fmla="*/ 854620 w 5824968"/>
              <a:gd name="connsiteY6" fmla="*/ 4855935 h 5536626"/>
              <a:gd name="connsiteX7" fmla="*/ 144205 w 5824968"/>
              <a:gd name="connsiteY7" fmla="*/ 2650385 h 5536626"/>
              <a:gd name="connsiteX8" fmla="*/ 363118 w 5824968"/>
              <a:gd name="connsiteY8" fmla="*/ 1366042 h 5536626"/>
              <a:gd name="connsiteX9" fmla="*/ 450411 w 5824968"/>
              <a:gd name="connsiteY9" fmla="*/ 1007316 h 5536626"/>
              <a:gd name="connsiteX10" fmla="*/ 23298 w 5824968"/>
              <a:gd name="connsiteY10" fmla="*/ 770557 h 5536626"/>
              <a:gd name="connsiteX11" fmla="*/ 1090851 w 5824968"/>
              <a:gd name="connsiteY11" fmla="*/ 482410 h 5536626"/>
              <a:gd name="connsiteX12" fmla="*/ 1956093 w 5824968"/>
              <a:gd name="connsiteY12" fmla="*/ 203971 h 55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968" h="5536626">
                <a:moveTo>
                  <a:pt x="1956093" y="203971"/>
                </a:moveTo>
                <a:cubicBezTo>
                  <a:pt x="2416071" y="69049"/>
                  <a:pt x="3074951" y="-62131"/>
                  <a:pt x="3606128" y="31798"/>
                </a:cubicBezTo>
                <a:cubicBezTo>
                  <a:pt x="4137305" y="125727"/>
                  <a:pt x="4839706" y="167149"/>
                  <a:pt x="5143156" y="767544"/>
                </a:cubicBezTo>
                <a:cubicBezTo>
                  <a:pt x="5627086" y="1597283"/>
                  <a:pt x="5913211" y="2337425"/>
                  <a:pt x="5800467" y="3663699"/>
                </a:cubicBezTo>
                <a:cubicBezTo>
                  <a:pt x="5666002" y="4275467"/>
                  <a:pt x="5499798" y="4778906"/>
                  <a:pt x="4982265" y="5090135"/>
                </a:cubicBezTo>
                <a:cubicBezTo>
                  <a:pt x="4464732" y="5401364"/>
                  <a:pt x="3383212" y="5570104"/>
                  <a:pt x="2695271" y="5531071"/>
                </a:cubicBezTo>
                <a:cubicBezTo>
                  <a:pt x="2007330" y="5492038"/>
                  <a:pt x="1608792" y="5694368"/>
                  <a:pt x="854620" y="4855935"/>
                </a:cubicBezTo>
                <a:cubicBezTo>
                  <a:pt x="420570" y="4381493"/>
                  <a:pt x="226122" y="3232034"/>
                  <a:pt x="144205" y="2650385"/>
                </a:cubicBezTo>
                <a:cubicBezTo>
                  <a:pt x="62288" y="2068737"/>
                  <a:pt x="190669" y="1906259"/>
                  <a:pt x="363118" y="1366042"/>
                </a:cubicBezTo>
                <a:cubicBezTo>
                  <a:pt x="405188" y="1271625"/>
                  <a:pt x="414881" y="1073979"/>
                  <a:pt x="450411" y="1007316"/>
                </a:cubicBezTo>
                <a:cubicBezTo>
                  <a:pt x="196957" y="697531"/>
                  <a:pt x="-83442" y="858041"/>
                  <a:pt x="23298" y="770557"/>
                </a:cubicBezTo>
                <a:cubicBezTo>
                  <a:pt x="130038" y="683073"/>
                  <a:pt x="441219" y="545955"/>
                  <a:pt x="1090851" y="482410"/>
                </a:cubicBezTo>
                <a:cubicBezTo>
                  <a:pt x="1390577" y="430872"/>
                  <a:pt x="1631276" y="330982"/>
                  <a:pt x="1956093" y="203971"/>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19705196"/>
      </p:ext>
    </p:extLst>
  </p:cSld>
  <p:clrMapOvr>
    <a:masterClrMapping/>
  </p:clrMapOvr>
</p:sld>
</file>

<file path=ppt/theme/theme1.xml><?xml version="1.0" encoding="utf-8"?>
<a:theme xmlns:a="http://schemas.openxmlformats.org/drawingml/2006/main" name="ChitchatVTI">
  <a:themeElements>
    <a:clrScheme name="Custom 4">
      <a:dk1>
        <a:sysClr val="windowText" lastClr="000000"/>
      </a:dk1>
      <a:lt1>
        <a:sysClr val="window" lastClr="FFFFFF"/>
      </a:lt1>
      <a:dk2>
        <a:srgbClr val="071819"/>
      </a:dk2>
      <a:lt2>
        <a:srgbClr val="DCE7F6"/>
      </a:lt2>
      <a:accent1>
        <a:srgbClr val="ABE5D7"/>
      </a:accent1>
      <a:accent2>
        <a:srgbClr val="80CBDF"/>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2403</Words>
  <Application>Microsoft Office PowerPoint</Application>
  <PresentationFormat>Widescreen</PresentationFormat>
  <Paragraphs>179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Arial,Sans-Serif</vt:lpstr>
      <vt:lpstr>Calibri</vt:lpstr>
      <vt:lpstr>Calibri Light</vt:lpstr>
      <vt:lpstr>The Hand</vt:lpstr>
      <vt:lpstr>The Serif Hand</vt:lpstr>
      <vt:lpstr>Wingdings,Sans-Serif</vt:lpstr>
      <vt:lpstr>ChitchatVTI</vt:lpstr>
      <vt:lpstr>Rebecca Bates Chloe Booth</vt:lpstr>
      <vt:lpstr>PowerPoint Presentation</vt:lpstr>
      <vt:lpstr>Research study Methodology</vt:lpstr>
      <vt:lpstr>KEY Findings</vt:lpstr>
      <vt:lpstr>Mapping of services across Merseyside that offer CAPVA support</vt:lpstr>
      <vt:lpstr>CAPVA specific interventions across Merseyside</vt:lpstr>
      <vt:lpstr>System wide recommendations</vt:lpstr>
      <vt:lpstr>Intervention specific recommendations</vt:lpstr>
      <vt:lpstr>Recommendations currently being actioned</vt:lpstr>
      <vt:lpstr>PhD </vt:lpstr>
      <vt:lpstr>PHd aims and objectives</vt:lpstr>
      <vt:lpstr>PowerPoint Presentation</vt:lpstr>
      <vt:lpstr>PowerPoint Presentation</vt:lpstr>
      <vt:lpstr>What Next?</vt:lpstr>
      <vt:lpstr>Thank you  r.bates@ljmu.ac.uk C.J.Booth@2018.ljmu.ac.uk</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Child/adolescent to parent/caregiver violence and abuse</dc:title>
  <dc:creator>Bates, Rebecca</dc:creator>
  <cp:lastModifiedBy>Bates, Rebecca</cp:lastModifiedBy>
  <cp:revision>2</cp:revision>
  <dcterms:created xsi:type="dcterms:W3CDTF">2024-05-21T13:58:11Z</dcterms:created>
  <dcterms:modified xsi:type="dcterms:W3CDTF">2025-01-10T14:39:34Z</dcterms:modified>
</cp:coreProperties>
</file>