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256" r:id="rId3"/>
    <p:sldId id="274" r:id="rId4"/>
    <p:sldId id="258" r:id="rId5"/>
    <p:sldId id="264" r:id="rId6"/>
    <p:sldId id="265" r:id="rId7"/>
    <p:sldId id="266" r:id="rId8"/>
    <p:sldId id="267" r:id="rId9"/>
    <p:sldId id="270" r:id="rId10"/>
    <p:sldId id="271" r:id="rId11"/>
    <p:sldId id="272" r:id="rId12"/>
    <p:sldId id="268" r:id="rId13"/>
    <p:sldId id="275" r:id="rId14"/>
    <p:sldId id="273"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16ED3C-C410-4BC9-8A30-7182378E980B}" v="6" dt="2024-12-18T13:24:21.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877716-6840-436C-AB68-6DF481459550}"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1B5F426-B693-4C5B-BFD7-7F22B0F2A417}">
      <dgm:prSet/>
      <dgm:spPr/>
      <dgm:t>
        <a:bodyPr/>
        <a:lstStyle/>
        <a:p>
          <a:r>
            <a:rPr lang="en-US" i="1" dirty="0"/>
            <a:t>6 week program for Primary School years 5-6</a:t>
          </a:r>
          <a:endParaRPr lang="en-US" dirty="0"/>
        </a:p>
      </dgm:t>
    </dgm:pt>
    <dgm:pt modelId="{B501A524-6066-4B3B-B3D7-0AEC39ED2AC6}" type="parTrans" cxnId="{6BF6C9ED-6687-4A1A-A149-1650219C2438}">
      <dgm:prSet/>
      <dgm:spPr/>
      <dgm:t>
        <a:bodyPr/>
        <a:lstStyle/>
        <a:p>
          <a:endParaRPr lang="en-US"/>
        </a:p>
      </dgm:t>
    </dgm:pt>
    <dgm:pt modelId="{FE7A5985-7E4E-44CA-9950-55399831CAF3}" type="sibTrans" cxnId="{6BF6C9ED-6687-4A1A-A149-1650219C2438}">
      <dgm:prSet/>
      <dgm:spPr/>
      <dgm:t>
        <a:bodyPr/>
        <a:lstStyle/>
        <a:p>
          <a:endParaRPr lang="en-US"/>
        </a:p>
      </dgm:t>
    </dgm:pt>
    <dgm:pt modelId="{6823C12D-9D1C-4B3B-96CA-52997E0A2CDB}">
      <dgm:prSet/>
      <dgm:spPr/>
      <dgm:t>
        <a:bodyPr/>
        <a:lstStyle/>
        <a:p>
          <a:r>
            <a:rPr lang="en-US" i="1" dirty="0"/>
            <a:t>Education through Exercise</a:t>
          </a:r>
          <a:endParaRPr lang="en-US" dirty="0"/>
        </a:p>
      </dgm:t>
    </dgm:pt>
    <dgm:pt modelId="{66EDC760-8969-48C6-BA8A-72AB5C1BDB86}" type="parTrans" cxnId="{74B2A62A-ECFC-40AB-970D-BC4613527CB3}">
      <dgm:prSet/>
      <dgm:spPr/>
      <dgm:t>
        <a:bodyPr/>
        <a:lstStyle/>
        <a:p>
          <a:endParaRPr lang="en-US"/>
        </a:p>
      </dgm:t>
    </dgm:pt>
    <dgm:pt modelId="{3094137D-A360-4495-AC1B-DADF5FC7E83A}" type="sibTrans" cxnId="{74B2A62A-ECFC-40AB-970D-BC4613527CB3}">
      <dgm:prSet/>
      <dgm:spPr/>
      <dgm:t>
        <a:bodyPr/>
        <a:lstStyle/>
        <a:p>
          <a:endParaRPr lang="en-US"/>
        </a:p>
      </dgm:t>
    </dgm:pt>
    <dgm:pt modelId="{B5FB11D7-2E1D-41DE-9055-F6B94554960F}">
      <dgm:prSet/>
      <dgm:spPr/>
      <dgm:t>
        <a:bodyPr/>
        <a:lstStyle/>
        <a:p>
          <a:r>
            <a:rPr lang="en-US" i="1" dirty="0"/>
            <a:t>Key deliverable message for Young People to walk away with </a:t>
          </a:r>
          <a:endParaRPr lang="en-US" dirty="0"/>
        </a:p>
      </dgm:t>
    </dgm:pt>
    <dgm:pt modelId="{DFBE5D8C-AF1A-4DAC-BD11-A568D63EE109}" type="parTrans" cxnId="{DE3FADE2-D7A5-4C8E-8162-F696B8A3470E}">
      <dgm:prSet/>
      <dgm:spPr/>
      <dgm:t>
        <a:bodyPr/>
        <a:lstStyle/>
        <a:p>
          <a:endParaRPr lang="en-US"/>
        </a:p>
      </dgm:t>
    </dgm:pt>
    <dgm:pt modelId="{46337AAD-5CC4-4398-992B-214725F414AF}" type="sibTrans" cxnId="{DE3FADE2-D7A5-4C8E-8162-F696B8A3470E}">
      <dgm:prSet/>
      <dgm:spPr/>
      <dgm:t>
        <a:bodyPr/>
        <a:lstStyle/>
        <a:p>
          <a:endParaRPr lang="en-US"/>
        </a:p>
      </dgm:t>
    </dgm:pt>
    <dgm:pt modelId="{7C36E1CF-198C-460A-9A68-B30AAC89A1BD}">
      <dgm:prSet/>
      <dgm:spPr/>
      <dgm:t>
        <a:bodyPr/>
        <a:lstStyle/>
        <a:p>
          <a:r>
            <a:rPr lang="en-US" i="1"/>
            <a:t>Message to spread through the school, at home with families, friends and across their communities.</a:t>
          </a:r>
          <a:endParaRPr lang="en-US"/>
        </a:p>
      </dgm:t>
    </dgm:pt>
    <dgm:pt modelId="{0A340C92-D074-4930-B760-4C4A6E49D803}" type="parTrans" cxnId="{5A626AEE-21BC-432B-A6A9-D135EDBD71B6}">
      <dgm:prSet/>
      <dgm:spPr/>
      <dgm:t>
        <a:bodyPr/>
        <a:lstStyle/>
        <a:p>
          <a:endParaRPr lang="en-US"/>
        </a:p>
      </dgm:t>
    </dgm:pt>
    <dgm:pt modelId="{7296B0B7-D334-4914-9AF8-A2D77EAC696D}" type="sibTrans" cxnId="{5A626AEE-21BC-432B-A6A9-D135EDBD71B6}">
      <dgm:prSet/>
      <dgm:spPr/>
      <dgm:t>
        <a:bodyPr/>
        <a:lstStyle/>
        <a:p>
          <a:endParaRPr lang="en-US"/>
        </a:p>
      </dgm:t>
    </dgm:pt>
    <dgm:pt modelId="{0AAA64C0-A8E8-4B21-BC5E-023E38EC1D50}" type="pres">
      <dgm:prSet presAssocID="{BE877716-6840-436C-AB68-6DF481459550}" presName="root" presStyleCnt="0">
        <dgm:presLayoutVars>
          <dgm:dir/>
          <dgm:resizeHandles val="exact"/>
        </dgm:presLayoutVars>
      </dgm:prSet>
      <dgm:spPr/>
    </dgm:pt>
    <dgm:pt modelId="{88267EC2-9FB7-4868-96ED-68B916796F68}" type="pres">
      <dgm:prSet presAssocID="{BE877716-6840-436C-AB68-6DF481459550}" presName="container" presStyleCnt="0">
        <dgm:presLayoutVars>
          <dgm:dir/>
          <dgm:resizeHandles val="exact"/>
        </dgm:presLayoutVars>
      </dgm:prSet>
      <dgm:spPr/>
    </dgm:pt>
    <dgm:pt modelId="{FFA84785-2AFF-4F92-ADB0-DA668DD7DD0B}" type="pres">
      <dgm:prSet presAssocID="{F1B5F426-B693-4C5B-BFD7-7F22B0F2A417}" presName="compNode" presStyleCnt="0"/>
      <dgm:spPr/>
    </dgm:pt>
    <dgm:pt modelId="{E6A6B93F-B755-49E2-B469-57434848B565}" type="pres">
      <dgm:prSet presAssocID="{F1B5F426-B693-4C5B-BFD7-7F22B0F2A417}" presName="iconBgRect" presStyleLbl="bgShp" presStyleIdx="0" presStyleCnt="4"/>
      <dgm:spPr/>
    </dgm:pt>
    <dgm:pt modelId="{BC6C4EEF-D11E-4E48-82F5-9E25D925E176}" type="pres">
      <dgm:prSet presAssocID="{F1B5F426-B693-4C5B-BFD7-7F22B0F2A41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fighter"/>
        </a:ext>
      </dgm:extLst>
    </dgm:pt>
    <dgm:pt modelId="{61BEC14F-3BA4-4723-ABA4-4B33ABFAEE4C}" type="pres">
      <dgm:prSet presAssocID="{F1B5F426-B693-4C5B-BFD7-7F22B0F2A417}" presName="spaceRect" presStyleCnt="0"/>
      <dgm:spPr/>
    </dgm:pt>
    <dgm:pt modelId="{DC9EC16D-30A8-4BFB-9A46-023E8E299E38}" type="pres">
      <dgm:prSet presAssocID="{F1B5F426-B693-4C5B-BFD7-7F22B0F2A417}" presName="textRect" presStyleLbl="revTx" presStyleIdx="0" presStyleCnt="4">
        <dgm:presLayoutVars>
          <dgm:chMax val="1"/>
          <dgm:chPref val="1"/>
        </dgm:presLayoutVars>
      </dgm:prSet>
      <dgm:spPr/>
    </dgm:pt>
    <dgm:pt modelId="{9A3A2CC7-6EDF-4845-877F-47A66E55AB8C}" type="pres">
      <dgm:prSet presAssocID="{FE7A5985-7E4E-44CA-9950-55399831CAF3}" presName="sibTrans" presStyleLbl="sibTrans2D1" presStyleIdx="0" presStyleCnt="0"/>
      <dgm:spPr/>
    </dgm:pt>
    <dgm:pt modelId="{E82D88B2-1DC2-4241-A519-53D068B0A76A}" type="pres">
      <dgm:prSet presAssocID="{6823C12D-9D1C-4B3B-96CA-52997E0A2CDB}" presName="compNode" presStyleCnt="0"/>
      <dgm:spPr/>
    </dgm:pt>
    <dgm:pt modelId="{D6A48AAB-7119-4A40-A7C8-1B5C1FEB67F3}" type="pres">
      <dgm:prSet presAssocID="{6823C12D-9D1C-4B3B-96CA-52997E0A2CDB}" presName="iconBgRect" presStyleLbl="bgShp" presStyleIdx="1" presStyleCnt="4"/>
      <dgm:spPr/>
    </dgm:pt>
    <dgm:pt modelId="{578CB0B4-1C74-4C73-A6E8-4966D16A3CC8}" type="pres">
      <dgm:prSet presAssocID="{6823C12D-9D1C-4B3B-96CA-52997E0A2C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6DDD4164-222C-4AB6-ACF7-0F500B0F697A}" type="pres">
      <dgm:prSet presAssocID="{6823C12D-9D1C-4B3B-96CA-52997E0A2CDB}" presName="spaceRect" presStyleCnt="0"/>
      <dgm:spPr/>
    </dgm:pt>
    <dgm:pt modelId="{40DA8C87-12DB-43F9-891F-6C2BBC2477F1}" type="pres">
      <dgm:prSet presAssocID="{6823C12D-9D1C-4B3B-96CA-52997E0A2CDB}" presName="textRect" presStyleLbl="revTx" presStyleIdx="1" presStyleCnt="4">
        <dgm:presLayoutVars>
          <dgm:chMax val="1"/>
          <dgm:chPref val="1"/>
        </dgm:presLayoutVars>
      </dgm:prSet>
      <dgm:spPr/>
    </dgm:pt>
    <dgm:pt modelId="{4320231F-0FE2-4073-B9C7-88E2351AB6E9}" type="pres">
      <dgm:prSet presAssocID="{3094137D-A360-4495-AC1B-DADF5FC7E83A}" presName="sibTrans" presStyleLbl="sibTrans2D1" presStyleIdx="0" presStyleCnt="0"/>
      <dgm:spPr/>
    </dgm:pt>
    <dgm:pt modelId="{61335AE4-F3AF-49D1-B571-1C4C60FE2ADB}" type="pres">
      <dgm:prSet presAssocID="{B5FB11D7-2E1D-41DE-9055-F6B94554960F}" presName="compNode" presStyleCnt="0"/>
      <dgm:spPr/>
    </dgm:pt>
    <dgm:pt modelId="{D6E0D9DA-82B3-49C9-BEBA-8445A713CC80}" type="pres">
      <dgm:prSet presAssocID="{B5FB11D7-2E1D-41DE-9055-F6B94554960F}" presName="iconBgRect" presStyleLbl="bgShp" presStyleIdx="2" presStyleCnt="4"/>
      <dgm:spPr/>
    </dgm:pt>
    <dgm:pt modelId="{0CF92AE3-5AE0-485C-8563-C97853C04A9B}" type="pres">
      <dgm:prSet presAssocID="{B5FB11D7-2E1D-41DE-9055-F6B9455496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lk"/>
        </a:ext>
      </dgm:extLst>
    </dgm:pt>
    <dgm:pt modelId="{C21F024F-B21F-40A2-9004-1621FF751B21}" type="pres">
      <dgm:prSet presAssocID="{B5FB11D7-2E1D-41DE-9055-F6B94554960F}" presName="spaceRect" presStyleCnt="0"/>
      <dgm:spPr/>
    </dgm:pt>
    <dgm:pt modelId="{D84105CD-C269-4BD8-9621-7EEF49D73ED7}" type="pres">
      <dgm:prSet presAssocID="{B5FB11D7-2E1D-41DE-9055-F6B94554960F}" presName="textRect" presStyleLbl="revTx" presStyleIdx="2" presStyleCnt="4">
        <dgm:presLayoutVars>
          <dgm:chMax val="1"/>
          <dgm:chPref val="1"/>
        </dgm:presLayoutVars>
      </dgm:prSet>
      <dgm:spPr/>
    </dgm:pt>
    <dgm:pt modelId="{E18906F3-4962-4D61-8396-6C75D4C21333}" type="pres">
      <dgm:prSet presAssocID="{46337AAD-5CC4-4398-992B-214725F414AF}" presName="sibTrans" presStyleLbl="sibTrans2D1" presStyleIdx="0" presStyleCnt="0"/>
      <dgm:spPr/>
    </dgm:pt>
    <dgm:pt modelId="{81B51B8E-9C6F-4802-8414-0096EA6F774C}" type="pres">
      <dgm:prSet presAssocID="{7C36E1CF-198C-460A-9A68-B30AAC89A1BD}" presName="compNode" presStyleCnt="0"/>
      <dgm:spPr/>
    </dgm:pt>
    <dgm:pt modelId="{B2B23AAC-D65E-4E49-AEAB-40D29A19AF22}" type="pres">
      <dgm:prSet presAssocID="{7C36E1CF-198C-460A-9A68-B30AAC89A1BD}" presName="iconBgRect" presStyleLbl="bgShp" presStyleIdx="3" presStyleCnt="4"/>
      <dgm:spPr/>
    </dgm:pt>
    <dgm:pt modelId="{C0146A23-8915-4406-A250-3549110EC1AB}" type="pres">
      <dgm:prSet presAssocID="{7C36E1CF-198C-460A-9A68-B30AAC89A1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use"/>
        </a:ext>
      </dgm:extLst>
    </dgm:pt>
    <dgm:pt modelId="{0D3C01C9-E197-4115-AA1F-8EBFDBB09276}" type="pres">
      <dgm:prSet presAssocID="{7C36E1CF-198C-460A-9A68-B30AAC89A1BD}" presName="spaceRect" presStyleCnt="0"/>
      <dgm:spPr/>
    </dgm:pt>
    <dgm:pt modelId="{F903494A-603D-4184-A183-F59EFE8FDFD9}" type="pres">
      <dgm:prSet presAssocID="{7C36E1CF-198C-460A-9A68-B30AAC89A1BD}" presName="textRect" presStyleLbl="revTx" presStyleIdx="3" presStyleCnt="4">
        <dgm:presLayoutVars>
          <dgm:chMax val="1"/>
          <dgm:chPref val="1"/>
        </dgm:presLayoutVars>
      </dgm:prSet>
      <dgm:spPr/>
    </dgm:pt>
  </dgm:ptLst>
  <dgm:cxnLst>
    <dgm:cxn modelId="{74B2A62A-ECFC-40AB-970D-BC4613527CB3}" srcId="{BE877716-6840-436C-AB68-6DF481459550}" destId="{6823C12D-9D1C-4B3B-96CA-52997E0A2CDB}" srcOrd="1" destOrd="0" parTransId="{66EDC760-8969-48C6-BA8A-72AB5C1BDB86}" sibTransId="{3094137D-A360-4495-AC1B-DADF5FC7E83A}"/>
    <dgm:cxn modelId="{68502536-D84F-4F79-9AB0-EF770BF8200D}" type="presOf" srcId="{7C36E1CF-198C-460A-9A68-B30AAC89A1BD}" destId="{F903494A-603D-4184-A183-F59EFE8FDFD9}" srcOrd="0" destOrd="0" presId="urn:microsoft.com/office/officeart/2018/2/layout/IconCircleList"/>
    <dgm:cxn modelId="{C8B32C59-17F4-4D2E-9909-4DE8DCDDC9C2}" type="presOf" srcId="{FE7A5985-7E4E-44CA-9950-55399831CAF3}" destId="{9A3A2CC7-6EDF-4845-877F-47A66E55AB8C}" srcOrd="0" destOrd="0" presId="urn:microsoft.com/office/officeart/2018/2/layout/IconCircleList"/>
    <dgm:cxn modelId="{75861DB0-0920-45A5-8531-8329D7A4BC1D}" type="presOf" srcId="{F1B5F426-B693-4C5B-BFD7-7F22B0F2A417}" destId="{DC9EC16D-30A8-4BFB-9A46-023E8E299E38}" srcOrd="0" destOrd="0" presId="urn:microsoft.com/office/officeart/2018/2/layout/IconCircleList"/>
    <dgm:cxn modelId="{1AF40CC0-F32C-438D-8AAF-0C2944213281}" type="presOf" srcId="{3094137D-A360-4495-AC1B-DADF5FC7E83A}" destId="{4320231F-0FE2-4073-B9C7-88E2351AB6E9}" srcOrd="0" destOrd="0" presId="urn:microsoft.com/office/officeart/2018/2/layout/IconCircleList"/>
    <dgm:cxn modelId="{5D5CC7C0-F5FF-4036-B758-9FE404731FB2}" type="presOf" srcId="{BE877716-6840-436C-AB68-6DF481459550}" destId="{0AAA64C0-A8E8-4B21-BC5E-023E38EC1D50}" srcOrd="0" destOrd="0" presId="urn:microsoft.com/office/officeart/2018/2/layout/IconCircleList"/>
    <dgm:cxn modelId="{159CB8C7-1173-4587-9B10-7E07D2779F99}" type="presOf" srcId="{6823C12D-9D1C-4B3B-96CA-52997E0A2CDB}" destId="{40DA8C87-12DB-43F9-891F-6C2BBC2477F1}" srcOrd="0" destOrd="0" presId="urn:microsoft.com/office/officeart/2018/2/layout/IconCircleList"/>
    <dgm:cxn modelId="{DE3FADE2-D7A5-4C8E-8162-F696B8A3470E}" srcId="{BE877716-6840-436C-AB68-6DF481459550}" destId="{B5FB11D7-2E1D-41DE-9055-F6B94554960F}" srcOrd="2" destOrd="0" parTransId="{DFBE5D8C-AF1A-4DAC-BD11-A568D63EE109}" sibTransId="{46337AAD-5CC4-4398-992B-214725F414AF}"/>
    <dgm:cxn modelId="{6BF6C9ED-6687-4A1A-A149-1650219C2438}" srcId="{BE877716-6840-436C-AB68-6DF481459550}" destId="{F1B5F426-B693-4C5B-BFD7-7F22B0F2A417}" srcOrd="0" destOrd="0" parTransId="{B501A524-6066-4B3B-B3D7-0AEC39ED2AC6}" sibTransId="{FE7A5985-7E4E-44CA-9950-55399831CAF3}"/>
    <dgm:cxn modelId="{5A626AEE-21BC-432B-A6A9-D135EDBD71B6}" srcId="{BE877716-6840-436C-AB68-6DF481459550}" destId="{7C36E1CF-198C-460A-9A68-B30AAC89A1BD}" srcOrd="3" destOrd="0" parTransId="{0A340C92-D074-4930-B760-4C4A6E49D803}" sibTransId="{7296B0B7-D334-4914-9AF8-A2D77EAC696D}"/>
    <dgm:cxn modelId="{7DC81EF7-F839-4B7B-8B5A-70A7B03B7BD4}" type="presOf" srcId="{46337AAD-5CC4-4398-992B-214725F414AF}" destId="{E18906F3-4962-4D61-8396-6C75D4C21333}" srcOrd="0" destOrd="0" presId="urn:microsoft.com/office/officeart/2018/2/layout/IconCircleList"/>
    <dgm:cxn modelId="{EB0E15FF-90BF-4106-8D6D-3748C3EBC463}" type="presOf" srcId="{B5FB11D7-2E1D-41DE-9055-F6B94554960F}" destId="{D84105CD-C269-4BD8-9621-7EEF49D73ED7}" srcOrd="0" destOrd="0" presId="urn:microsoft.com/office/officeart/2018/2/layout/IconCircleList"/>
    <dgm:cxn modelId="{5B6DEF94-0A56-40DB-96C0-C694D6410C83}" type="presParOf" srcId="{0AAA64C0-A8E8-4B21-BC5E-023E38EC1D50}" destId="{88267EC2-9FB7-4868-96ED-68B916796F68}" srcOrd="0" destOrd="0" presId="urn:microsoft.com/office/officeart/2018/2/layout/IconCircleList"/>
    <dgm:cxn modelId="{8FB49603-A4C9-4F9E-9D3E-0FA09DAAD7FD}" type="presParOf" srcId="{88267EC2-9FB7-4868-96ED-68B916796F68}" destId="{FFA84785-2AFF-4F92-ADB0-DA668DD7DD0B}" srcOrd="0" destOrd="0" presId="urn:microsoft.com/office/officeart/2018/2/layout/IconCircleList"/>
    <dgm:cxn modelId="{F501DA5D-6015-469B-A993-7D2D87F05478}" type="presParOf" srcId="{FFA84785-2AFF-4F92-ADB0-DA668DD7DD0B}" destId="{E6A6B93F-B755-49E2-B469-57434848B565}" srcOrd="0" destOrd="0" presId="urn:microsoft.com/office/officeart/2018/2/layout/IconCircleList"/>
    <dgm:cxn modelId="{072CD19A-6C1E-43A2-B558-34D79485CF1E}" type="presParOf" srcId="{FFA84785-2AFF-4F92-ADB0-DA668DD7DD0B}" destId="{BC6C4EEF-D11E-4E48-82F5-9E25D925E176}" srcOrd="1" destOrd="0" presId="urn:microsoft.com/office/officeart/2018/2/layout/IconCircleList"/>
    <dgm:cxn modelId="{EA6FF906-1EEF-452B-8B90-A65D85E92202}" type="presParOf" srcId="{FFA84785-2AFF-4F92-ADB0-DA668DD7DD0B}" destId="{61BEC14F-3BA4-4723-ABA4-4B33ABFAEE4C}" srcOrd="2" destOrd="0" presId="urn:microsoft.com/office/officeart/2018/2/layout/IconCircleList"/>
    <dgm:cxn modelId="{A9F56482-C5F2-46BC-82AB-A70E75F440C9}" type="presParOf" srcId="{FFA84785-2AFF-4F92-ADB0-DA668DD7DD0B}" destId="{DC9EC16D-30A8-4BFB-9A46-023E8E299E38}" srcOrd="3" destOrd="0" presId="urn:microsoft.com/office/officeart/2018/2/layout/IconCircleList"/>
    <dgm:cxn modelId="{C4F9AA4D-78E0-4AA5-91D9-255F86E0A6DF}" type="presParOf" srcId="{88267EC2-9FB7-4868-96ED-68B916796F68}" destId="{9A3A2CC7-6EDF-4845-877F-47A66E55AB8C}" srcOrd="1" destOrd="0" presId="urn:microsoft.com/office/officeart/2018/2/layout/IconCircleList"/>
    <dgm:cxn modelId="{F792F10F-B4DA-482D-BA8B-4EAF20AF303A}" type="presParOf" srcId="{88267EC2-9FB7-4868-96ED-68B916796F68}" destId="{E82D88B2-1DC2-4241-A519-53D068B0A76A}" srcOrd="2" destOrd="0" presId="urn:microsoft.com/office/officeart/2018/2/layout/IconCircleList"/>
    <dgm:cxn modelId="{F076A43F-8FB2-4AD6-91C9-728A550D556A}" type="presParOf" srcId="{E82D88B2-1DC2-4241-A519-53D068B0A76A}" destId="{D6A48AAB-7119-4A40-A7C8-1B5C1FEB67F3}" srcOrd="0" destOrd="0" presId="urn:microsoft.com/office/officeart/2018/2/layout/IconCircleList"/>
    <dgm:cxn modelId="{5EBFC1F1-067D-43C8-AB40-0FC84442E5A5}" type="presParOf" srcId="{E82D88B2-1DC2-4241-A519-53D068B0A76A}" destId="{578CB0B4-1C74-4C73-A6E8-4966D16A3CC8}" srcOrd="1" destOrd="0" presId="urn:microsoft.com/office/officeart/2018/2/layout/IconCircleList"/>
    <dgm:cxn modelId="{F8F6ABC2-E8C6-486E-8471-970EEBCB759B}" type="presParOf" srcId="{E82D88B2-1DC2-4241-A519-53D068B0A76A}" destId="{6DDD4164-222C-4AB6-ACF7-0F500B0F697A}" srcOrd="2" destOrd="0" presId="urn:microsoft.com/office/officeart/2018/2/layout/IconCircleList"/>
    <dgm:cxn modelId="{1493D632-D689-4BAB-A674-F1C98EBA9A7A}" type="presParOf" srcId="{E82D88B2-1DC2-4241-A519-53D068B0A76A}" destId="{40DA8C87-12DB-43F9-891F-6C2BBC2477F1}" srcOrd="3" destOrd="0" presId="urn:microsoft.com/office/officeart/2018/2/layout/IconCircleList"/>
    <dgm:cxn modelId="{255F6CCE-8861-4E5F-BAD4-34AD785E2E74}" type="presParOf" srcId="{88267EC2-9FB7-4868-96ED-68B916796F68}" destId="{4320231F-0FE2-4073-B9C7-88E2351AB6E9}" srcOrd="3" destOrd="0" presId="urn:microsoft.com/office/officeart/2018/2/layout/IconCircleList"/>
    <dgm:cxn modelId="{F61000A4-1E54-4653-ABAC-91F245DD5304}" type="presParOf" srcId="{88267EC2-9FB7-4868-96ED-68B916796F68}" destId="{61335AE4-F3AF-49D1-B571-1C4C60FE2ADB}" srcOrd="4" destOrd="0" presId="urn:microsoft.com/office/officeart/2018/2/layout/IconCircleList"/>
    <dgm:cxn modelId="{465E754D-CB87-4241-A4FB-04DAB474787A}" type="presParOf" srcId="{61335AE4-F3AF-49D1-B571-1C4C60FE2ADB}" destId="{D6E0D9DA-82B3-49C9-BEBA-8445A713CC80}" srcOrd="0" destOrd="0" presId="urn:microsoft.com/office/officeart/2018/2/layout/IconCircleList"/>
    <dgm:cxn modelId="{2E5FB1E1-70AD-4DFD-9B7E-4AC4529EF1F0}" type="presParOf" srcId="{61335AE4-F3AF-49D1-B571-1C4C60FE2ADB}" destId="{0CF92AE3-5AE0-485C-8563-C97853C04A9B}" srcOrd="1" destOrd="0" presId="urn:microsoft.com/office/officeart/2018/2/layout/IconCircleList"/>
    <dgm:cxn modelId="{28412676-BB75-4539-99DB-41BB29069BA1}" type="presParOf" srcId="{61335AE4-F3AF-49D1-B571-1C4C60FE2ADB}" destId="{C21F024F-B21F-40A2-9004-1621FF751B21}" srcOrd="2" destOrd="0" presId="urn:microsoft.com/office/officeart/2018/2/layout/IconCircleList"/>
    <dgm:cxn modelId="{2CC49A95-9BE8-4F0B-B426-E8EC69244307}" type="presParOf" srcId="{61335AE4-F3AF-49D1-B571-1C4C60FE2ADB}" destId="{D84105CD-C269-4BD8-9621-7EEF49D73ED7}" srcOrd="3" destOrd="0" presId="urn:microsoft.com/office/officeart/2018/2/layout/IconCircleList"/>
    <dgm:cxn modelId="{47451335-1050-4421-9BBC-C6719E5B384B}" type="presParOf" srcId="{88267EC2-9FB7-4868-96ED-68B916796F68}" destId="{E18906F3-4962-4D61-8396-6C75D4C21333}" srcOrd="5" destOrd="0" presId="urn:microsoft.com/office/officeart/2018/2/layout/IconCircleList"/>
    <dgm:cxn modelId="{3336B621-EF91-41B5-B14E-9278041373F4}" type="presParOf" srcId="{88267EC2-9FB7-4868-96ED-68B916796F68}" destId="{81B51B8E-9C6F-4802-8414-0096EA6F774C}" srcOrd="6" destOrd="0" presId="urn:microsoft.com/office/officeart/2018/2/layout/IconCircleList"/>
    <dgm:cxn modelId="{4A89A2D7-7908-4F5B-A28D-3CEE516703ED}" type="presParOf" srcId="{81B51B8E-9C6F-4802-8414-0096EA6F774C}" destId="{B2B23AAC-D65E-4E49-AEAB-40D29A19AF22}" srcOrd="0" destOrd="0" presId="urn:microsoft.com/office/officeart/2018/2/layout/IconCircleList"/>
    <dgm:cxn modelId="{A30D98CF-094B-41EF-9368-5BFFEE29B2D4}" type="presParOf" srcId="{81B51B8E-9C6F-4802-8414-0096EA6F774C}" destId="{C0146A23-8915-4406-A250-3549110EC1AB}" srcOrd="1" destOrd="0" presId="urn:microsoft.com/office/officeart/2018/2/layout/IconCircleList"/>
    <dgm:cxn modelId="{EF644808-6F9D-4A58-B7C3-26D47FECE290}" type="presParOf" srcId="{81B51B8E-9C6F-4802-8414-0096EA6F774C}" destId="{0D3C01C9-E197-4115-AA1F-8EBFDBB09276}" srcOrd="2" destOrd="0" presId="urn:microsoft.com/office/officeart/2018/2/layout/IconCircleList"/>
    <dgm:cxn modelId="{5BB58FE8-4265-4804-B7E3-375FD800381A}" type="presParOf" srcId="{81B51B8E-9C6F-4802-8414-0096EA6F774C}" destId="{F903494A-603D-4184-A183-F59EFE8FDFD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6B93F-B755-49E2-B469-57434848B565}">
      <dsp:nvSpPr>
        <dsp:cNvPr id="0" name=""/>
        <dsp:cNvSpPr/>
      </dsp:nvSpPr>
      <dsp:spPr>
        <a:xfrm>
          <a:off x="93476" y="1116027"/>
          <a:ext cx="689777" cy="68977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C4EEF-D11E-4E48-82F5-9E25D925E176}">
      <dsp:nvSpPr>
        <dsp:cNvPr id="0" name=""/>
        <dsp:cNvSpPr/>
      </dsp:nvSpPr>
      <dsp:spPr>
        <a:xfrm>
          <a:off x="238330" y="1260881"/>
          <a:ext cx="400070" cy="4000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EC16D-30A8-4BFB-9A46-023E8E299E38}">
      <dsp:nvSpPr>
        <dsp:cNvPr id="0" name=""/>
        <dsp:cNvSpPr/>
      </dsp:nvSpPr>
      <dsp:spPr>
        <a:xfrm>
          <a:off x="931063" y="1116027"/>
          <a:ext cx="1625904" cy="68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i="1" kern="1200" dirty="0"/>
            <a:t>6 week program for Primary School years 5-6</a:t>
          </a:r>
          <a:endParaRPr lang="en-US" sz="1100" kern="1200" dirty="0"/>
        </a:p>
      </dsp:txBody>
      <dsp:txXfrm>
        <a:off x="931063" y="1116027"/>
        <a:ext cx="1625904" cy="689777"/>
      </dsp:txXfrm>
    </dsp:sp>
    <dsp:sp modelId="{D6A48AAB-7119-4A40-A7C8-1B5C1FEB67F3}">
      <dsp:nvSpPr>
        <dsp:cNvPr id="0" name=""/>
        <dsp:cNvSpPr/>
      </dsp:nvSpPr>
      <dsp:spPr>
        <a:xfrm>
          <a:off x="2840269" y="1116027"/>
          <a:ext cx="689777" cy="68977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8CB0B4-1C74-4C73-A6E8-4966D16A3CC8}">
      <dsp:nvSpPr>
        <dsp:cNvPr id="0" name=""/>
        <dsp:cNvSpPr/>
      </dsp:nvSpPr>
      <dsp:spPr>
        <a:xfrm>
          <a:off x="2985122" y="1260881"/>
          <a:ext cx="400070" cy="4000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DA8C87-12DB-43F9-891F-6C2BBC2477F1}">
      <dsp:nvSpPr>
        <dsp:cNvPr id="0" name=""/>
        <dsp:cNvSpPr/>
      </dsp:nvSpPr>
      <dsp:spPr>
        <a:xfrm>
          <a:off x="3677856" y="1116027"/>
          <a:ext cx="1625904" cy="68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i="1" kern="1200" dirty="0"/>
            <a:t>Education through Exercise</a:t>
          </a:r>
          <a:endParaRPr lang="en-US" sz="1100" kern="1200" dirty="0"/>
        </a:p>
      </dsp:txBody>
      <dsp:txXfrm>
        <a:off x="3677856" y="1116027"/>
        <a:ext cx="1625904" cy="689777"/>
      </dsp:txXfrm>
    </dsp:sp>
    <dsp:sp modelId="{D6E0D9DA-82B3-49C9-BEBA-8445A713CC80}">
      <dsp:nvSpPr>
        <dsp:cNvPr id="0" name=""/>
        <dsp:cNvSpPr/>
      </dsp:nvSpPr>
      <dsp:spPr>
        <a:xfrm>
          <a:off x="93476" y="2545532"/>
          <a:ext cx="689777" cy="68977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92AE3-5AE0-485C-8563-C97853C04A9B}">
      <dsp:nvSpPr>
        <dsp:cNvPr id="0" name=""/>
        <dsp:cNvSpPr/>
      </dsp:nvSpPr>
      <dsp:spPr>
        <a:xfrm>
          <a:off x="238330" y="2690385"/>
          <a:ext cx="400070" cy="4000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4105CD-C269-4BD8-9621-7EEF49D73ED7}">
      <dsp:nvSpPr>
        <dsp:cNvPr id="0" name=""/>
        <dsp:cNvSpPr/>
      </dsp:nvSpPr>
      <dsp:spPr>
        <a:xfrm>
          <a:off x="931063" y="2545532"/>
          <a:ext cx="1625904" cy="68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i="1" kern="1200" dirty="0"/>
            <a:t>Key deliverable message for Young People to walk away with </a:t>
          </a:r>
          <a:endParaRPr lang="en-US" sz="1100" kern="1200" dirty="0"/>
        </a:p>
      </dsp:txBody>
      <dsp:txXfrm>
        <a:off x="931063" y="2545532"/>
        <a:ext cx="1625904" cy="689777"/>
      </dsp:txXfrm>
    </dsp:sp>
    <dsp:sp modelId="{B2B23AAC-D65E-4E49-AEAB-40D29A19AF22}">
      <dsp:nvSpPr>
        <dsp:cNvPr id="0" name=""/>
        <dsp:cNvSpPr/>
      </dsp:nvSpPr>
      <dsp:spPr>
        <a:xfrm>
          <a:off x="2840269" y="2545532"/>
          <a:ext cx="689777" cy="68977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46A23-8915-4406-A250-3549110EC1AB}">
      <dsp:nvSpPr>
        <dsp:cNvPr id="0" name=""/>
        <dsp:cNvSpPr/>
      </dsp:nvSpPr>
      <dsp:spPr>
        <a:xfrm>
          <a:off x="2985122" y="2690385"/>
          <a:ext cx="400070" cy="4000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03494A-603D-4184-A183-F59EFE8FDFD9}">
      <dsp:nvSpPr>
        <dsp:cNvPr id="0" name=""/>
        <dsp:cNvSpPr/>
      </dsp:nvSpPr>
      <dsp:spPr>
        <a:xfrm>
          <a:off x="3677856" y="2545532"/>
          <a:ext cx="1625904" cy="68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i="1" kern="1200"/>
            <a:t>Message to spread through the school, at home with families, friends and across their communities.</a:t>
          </a:r>
          <a:endParaRPr lang="en-US" sz="1100" kern="1200"/>
        </a:p>
      </dsp:txBody>
      <dsp:txXfrm>
        <a:off x="3677856" y="2545532"/>
        <a:ext cx="1625904" cy="68977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737E9-AE66-475D-B564-50D72E4CB9EF}"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2BDB9-B065-4747-A986-D9EC9795578E}" type="slidenum">
              <a:rPr lang="en-GB" smtClean="0"/>
              <a:t>‹#›</a:t>
            </a:fld>
            <a:endParaRPr lang="en-GB"/>
          </a:p>
        </p:txBody>
      </p:sp>
    </p:spTree>
    <p:extLst>
      <p:ext uri="{BB962C8B-B14F-4D97-AF65-F5344CB8AC3E}">
        <p14:creationId xmlns:p14="http://schemas.microsoft.com/office/powerpoint/2010/main" val="64262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I’m sure you’ve guessed, we need a picture</a:t>
            </a:r>
          </a:p>
        </p:txBody>
      </p:sp>
      <p:sp>
        <p:nvSpPr>
          <p:cNvPr id="4" name="Slide Number Placeholder 3"/>
          <p:cNvSpPr>
            <a:spLocks noGrp="1"/>
          </p:cNvSpPr>
          <p:nvPr>
            <p:ph type="sldNum" sz="quarter" idx="5"/>
          </p:nvPr>
        </p:nvSpPr>
        <p:spPr/>
        <p:txBody>
          <a:bodyPr/>
          <a:lstStyle/>
          <a:p>
            <a:fld id="{EA22BDB9-B065-4747-A986-D9EC9795578E}" type="slidenum">
              <a:rPr lang="en-GB" smtClean="0"/>
              <a:t>1</a:t>
            </a:fld>
            <a:endParaRPr lang="en-GB"/>
          </a:p>
        </p:txBody>
      </p:sp>
    </p:spTree>
    <p:extLst>
      <p:ext uri="{BB962C8B-B14F-4D97-AF65-F5344CB8AC3E}">
        <p14:creationId xmlns:p14="http://schemas.microsoft.com/office/powerpoint/2010/main" val="342781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think we have a team photo but it’d be nice</a:t>
            </a:r>
            <a:br>
              <a:rPr lang="en-GB" dirty="0"/>
            </a:br>
            <a:r>
              <a:rPr lang="en-GB" dirty="0"/>
              <a:t>I like the theme of this one but can’t replicate it, so I’ve tried some others…</a:t>
            </a:r>
          </a:p>
        </p:txBody>
      </p:sp>
      <p:sp>
        <p:nvSpPr>
          <p:cNvPr id="4" name="Slide Number Placeholder 3"/>
          <p:cNvSpPr>
            <a:spLocks noGrp="1"/>
          </p:cNvSpPr>
          <p:nvPr>
            <p:ph type="sldNum" sz="quarter" idx="5"/>
          </p:nvPr>
        </p:nvSpPr>
        <p:spPr/>
        <p:txBody>
          <a:bodyPr/>
          <a:lstStyle/>
          <a:p>
            <a:fld id="{EA22BDB9-B065-4747-A986-D9EC9795578E}" type="slidenum">
              <a:rPr lang="en-GB" smtClean="0"/>
              <a:t>2</a:t>
            </a:fld>
            <a:endParaRPr lang="en-GB"/>
          </a:p>
        </p:txBody>
      </p:sp>
    </p:spTree>
    <p:extLst>
      <p:ext uri="{BB962C8B-B14F-4D97-AF65-F5344CB8AC3E}">
        <p14:creationId xmlns:p14="http://schemas.microsoft.com/office/powerpoint/2010/main" val="400706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latin typeface="Roboto" panose="020F0502020204030204" pitchFamily="2" charset="0"/>
              </a:rPr>
              <a:t>Young people and the formation of attitudes towards the police (Sindall, McCarthy, Smith, 2016) published in the European Journal of Criminology</a:t>
            </a:r>
          </a:p>
          <a:p>
            <a:endParaRPr lang="en-GB" dirty="0"/>
          </a:p>
        </p:txBody>
      </p:sp>
      <p:sp>
        <p:nvSpPr>
          <p:cNvPr id="4" name="Slide Number Placeholder 3"/>
          <p:cNvSpPr>
            <a:spLocks noGrp="1"/>
          </p:cNvSpPr>
          <p:nvPr>
            <p:ph type="sldNum" sz="quarter" idx="5"/>
          </p:nvPr>
        </p:nvSpPr>
        <p:spPr/>
        <p:txBody>
          <a:bodyPr/>
          <a:lstStyle/>
          <a:p>
            <a:fld id="{EA22BDB9-B065-4747-A986-D9EC9795578E}" type="slidenum">
              <a:rPr lang="en-GB" smtClean="0"/>
              <a:t>3</a:t>
            </a:fld>
            <a:endParaRPr lang="en-GB"/>
          </a:p>
        </p:txBody>
      </p:sp>
    </p:spTree>
    <p:extLst>
      <p:ext uri="{BB962C8B-B14F-4D97-AF65-F5344CB8AC3E}">
        <p14:creationId xmlns:p14="http://schemas.microsoft.com/office/powerpoint/2010/main" val="13967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dirty="0"/>
              <a:t>Since starting in June 2023 we have targeted  491 children over 15 schools  to date.</a:t>
            </a:r>
          </a:p>
          <a:p>
            <a:pPr marL="285750" indent="-285750">
              <a:buFontTx/>
              <a:buChar char="-"/>
            </a:pPr>
            <a:r>
              <a:rPr lang="en-GB" dirty="0"/>
              <a:t>Strengthening their protection factors, building self-esteem, self –confidence and self-control</a:t>
            </a:r>
          </a:p>
          <a:p>
            <a:pPr marL="285750" indent="-285750">
              <a:buFontTx/>
              <a:buChar char="-"/>
            </a:pPr>
            <a:r>
              <a:rPr lang="en-GB" dirty="0"/>
              <a:t>Deliver Key Messages identified by VRP using a Trauma informed approach to coaching</a:t>
            </a:r>
          </a:p>
          <a:p>
            <a:pPr marL="285750" indent="-285750">
              <a:buFontTx/>
              <a:buChar char="-"/>
            </a:pPr>
            <a:r>
              <a:rPr lang="en-GB" dirty="0"/>
              <a:t>Visits from Fire engines and police cars</a:t>
            </a:r>
          </a:p>
          <a:p>
            <a:pPr marL="285750" indent="-285750">
              <a:buFontTx/>
              <a:buChar char="-"/>
            </a:pPr>
            <a:r>
              <a:rPr lang="en-GB" dirty="0"/>
              <a:t>Contributing to the mitigation of post Covid health and wellbeing inequalities</a:t>
            </a:r>
          </a:p>
          <a:p>
            <a:pPr marL="285750" indent="-285750">
              <a:buFontTx/>
              <a:buChar char="-"/>
            </a:pPr>
            <a:r>
              <a:rPr lang="en-GB" dirty="0"/>
              <a:t>Raising of aspiration levels, reductions in school exclusion and persistent absence</a:t>
            </a:r>
          </a:p>
          <a:p>
            <a:pPr marL="285750" indent="-285750">
              <a:buFontTx/>
              <a:buChar char="-"/>
            </a:pPr>
            <a:r>
              <a:rPr lang="en-GB" dirty="0"/>
              <a:t>Bridging relationships between Children and Blue Light Services</a:t>
            </a:r>
          </a:p>
          <a:p>
            <a:endParaRPr lang="en-GB" dirty="0"/>
          </a:p>
        </p:txBody>
      </p:sp>
      <p:sp>
        <p:nvSpPr>
          <p:cNvPr id="4" name="Slide Number Placeholder 3"/>
          <p:cNvSpPr>
            <a:spLocks noGrp="1"/>
          </p:cNvSpPr>
          <p:nvPr>
            <p:ph type="sldNum" sz="quarter" idx="5"/>
          </p:nvPr>
        </p:nvSpPr>
        <p:spPr/>
        <p:txBody>
          <a:bodyPr/>
          <a:lstStyle/>
          <a:p>
            <a:fld id="{EA22BDB9-B065-4747-A986-D9EC9795578E}" type="slidenum">
              <a:rPr lang="en-GB" smtClean="0"/>
              <a:t>4</a:t>
            </a:fld>
            <a:endParaRPr lang="en-GB"/>
          </a:p>
        </p:txBody>
      </p:sp>
    </p:spTree>
    <p:extLst>
      <p:ext uri="{BB962C8B-B14F-4D97-AF65-F5344CB8AC3E}">
        <p14:creationId xmlns:p14="http://schemas.microsoft.com/office/powerpoint/2010/main" val="94265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Relationships with children will hopefully translate to their families, breaking down barriers that exist and helping us to create safer communities.</a:t>
            </a:r>
          </a:p>
          <a:p>
            <a:pPr marL="171450" indent="-171450">
              <a:buFont typeface="Arial" panose="020B0604020202020204" pitchFamily="34" charset="0"/>
              <a:buChar char="•"/>
            </a:pPr>
            <a:r>
              <a:rPr lang="en-GB" dirty="0"/>
              <a:t>Every session is designed with key safety messages that are reiterated constantly through games so that every child can remember each point at the end of the six-week programme</a:t>
            </a:r>
          </a:p>
          <a:p>
            <a:pPr marL="171450" indent="-171450">
              <a:buFont typeface="Arial" panose="020B0604020202020204" pitchFamily="34" charset="0"/>
              <a:buChar char="•"/>
            </a:pPr>
            <a:r>
              <a:rPr lang="en-GB" dirty="0"/>
              <a:t>Each game is specific to one of the messages to provide a practical element to the learning so if a situation does arise the children will have the confidence and the knowledge to deal with it</a:t>
            </a:r>
          </a:p>
          <a:p>
            <a:pPr marL="171450" indent="-171450">
              <a:buFont typeface="Arial" panose="020B0604020202020204" pitchFamily="34" charset="0"/>
              <a:buChar char="•"/>
            </a:pPr>
            <a:r>
              <a:rPr lang="en-GB" dirty="0"/>
              <a:t>We encourage all of the children to share the messages that they have learned during the fire champions programme with their family and friends and contact the emergency services if they have any questions.</a:t>
            </a:r>
          </a:p>
          <a:p>
            <a:pPr marL="171450" indent="-171450">
              <a:buFont typeface="Arial" panose="020B0604020202020204" pitchFamily="34" charset="0"/>
              <a:buChar char="•"/>
            </a:pPr>
            <a:r>
              <a:rPr lang="en-GB" dirty="0"/>
              <a:t>In its simplest form we get the children to exercise and highlight the importance of making healthy lifestyle choices and the benefits of exercise and good nutrition.</a:t>
            </a:r>
          </a:p>
        </p:txBody>
      </p:sp>
      <p:sp>
        <p:nvSpPr>
          <p:cNvPr id="4" name="Slide Number Placeholder 3"/>
          <p:cNvSpPr>
            <a:spLocks noGrp="1"/>
          </p:cNvSpPr>
          <p:nvPr>
            <p:ph type="sldNum" sz="quarter" idx="5"/>
          </p:nvPr>
        </p:nvSpPr>
        <p:spPr/>
        <p:txBody>
          <a:bodyPr/>
          <a:lstStyle/>
          <a:p>
            <a:fld id="{EA22BDB9-B065-4747-A986-D9EC9795578E}" type="slidenum">
              <a:rPr lang="en-GB" smtClean="0"/>
              <a:t>12</a:t>
            </a:fld>
            <a:endParaRPr lang="en-GB"/>
          </a:p>
        </p:txBody>
      </p:sp>
    </p:spTree>
    <p:extLst>
      <p:ext uri="{BB962C8B-B14F-4D97-AF65-F5344CB8AC3E}">
        <p14:creationId xmlns:p14="http://schemas.microsoft.com/office/powerpoint/2010/main" val="129544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22BDB9-B065-4747-A986-D9EC9795578E}" type="slidenum">
              <a:rPr lang="en-GB" smtClean="0"/>
              <a:t>14</a:t>
            </a:fld>
            <a:endParaRPr lang="en-GB"/>
          </a:p>
        </p:txBody>
      </p:sp>
    </p:spTree>
    <p:extLst>
      <p:ext uri="{BB962C8B-B14F-4D97-AF65-F5344CB8AC3E}">
        <p14:creationId xmlns:p14="http://schemas.microsoft.com/office/powerpoint/2010/main" val="186582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7E1C-7E6B-762E-EFDB-8EAB8EA0E0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79AF365-51EF-F100-F201-3495AD175C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6496B1B-CB78-C76F-7632-1F30D3DBDCFD}"/>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5" name="Footer Placeholder 4">
            <a:extLst>
              <a:ext uri="{FF2B5EF4-FFF2-40B4-BE49-F238E27FC236}">
                <a16:creationId xmlns:a16="http://schemas.microsoft.com/office/drawing/2014/main" id="{F40E79D1-1E85-569F-5829-21C0C5DFB1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18EAA6-7B29-33FE-E358-B96CD258A22C}"/>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339778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D4F5-8D00-E67A-3ED9-903C165B478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FFC3B81-A23A-F16A-D908-204847A9283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A6ACB8-C901-FA94-8121-6D0AFB465465}"/>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5" name="Footer Placeholder 4">
            <a:extLst>
              <a:ext uri="{FF2B5EF4-FFF2-40B4-BE49-F238E27FC236}">
                <a16:creationId xmlns:a16="http://schemas.microsoft.com/office/drawing/2014/main" id="{E0A14BA0-22D7-DB95-C1E8-F235F20F7F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15A187-3630-1ABC-0925-E7493318C78B}"/>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184149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179C6-7BB4-E1DF-60FC-32507A279AC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0E50829-8B0D-28F6-6019-E95FCF7DE73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F7802B-1C97-756D-59EC-CFB7FA192022}"/>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5" name="Footer Placeholder 4">
            <a:extLst>
              <a:ext uri="{FF2B5EF4-FFF2-40B4-BE49-F238E27FC236}">
                <a16:creationId xmlns:a16="http://schemas.microsoft.com/office/drawing/2014/main" id="{8C268844-8410-2C75-FF0D-28F553B46F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A92C42-F3F5-A18B-F27A-D867DA57DCF8}"/>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164738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0587-BF37-9545-4D05-646A19F3230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FE414B8-D31E-7DF8-9BB1-17B8AE8C01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F1512C-9FE5-9B30-417A-C9CD7F947856}"/>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5" name="Footer Placeholder 4">
            <a:extLst>
              <a:ext uri="{FF2B5EF4-FFF2-40B4-BE49-F238E27FC236}">
                <a16:creationId xmlns:a16="http://schemas.microsoft.com/office/drawing/2014/main" id="{690002D7-48A7-12F6-C893-6BB4164951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85E6CF-73D8-118C-56AC-88576D5D31F3}"/>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273054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4FFC-543A-D028-5435-BE3ADF68665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B1791C9-B4FF-B1A7-8179-FA479EAF0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15763D3-2669-6AA9-23FC-C82614826085}"/>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5" name="Footer Placeholder 4">
            <a:extLst>
              <a:ext uri="{FF2B5EF4-FFF2-40B4-BE49-F238E27FC236}">
                <a16:creationId xmlns:a16="http://schemas.microsoft.com/office/drawing/2014/main" id="{C254045B-B032-AB4F-DD3C-7BD059765D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87C206-61B0-3A06-C0AE-F9C72C5EE111}"/>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347937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D23C-99F9-4DBF-BDAA-EC6886FC4A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4811517-7154-613F-046D-7AA88EA0B06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2EDD52F-82FF-D323-1ACE-C3DDAF5436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76B7985-7844-7AB7-97A3-D73F94B67489}"/>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6" name="Footer Placeholder 5">
            <a:extLst>
              <a:ext uri="{FF2B5EF4-FFF2-40B4-BE49-F238E27FC236}">
                <a16:creationId xmlns:a16="http://schemas.microsoft.com/office/drawing/2014/main" id="{43EB05F6-608B-9E69-B07C-04BE5804C8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2C6C43-A09C-0741-5C65-A5BA5F027DF7}"/>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32866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2EE9-6831-1BB4-5265-15D7F595896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601110C-5343-1085-9BD7-58604AD67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E3378E-71E5-F820-CB5A-F2DA605916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E1603FA-5D7D-D382-515F-29D8AF8ED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4FFD06A-D9A5-E027-7244-2F8A6852BE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E4A725F-0A8B-0F30-5EFB-76ABB7CC2D80}"/>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8" name="Footer Placeholder 7">
            <a:extLst>
              <a:ext uri="{FF2B5EF4-FFF2-40B4-BE49-F238E27FC236}">
                <a16:creationId xmlns:a16="http://schemas.microsoft.com/office/drawing/2014/main" id="{C3475CA3-59A1-228C-AB78-57D48AC2CA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27FAF4-657A-9F34-5FF2-9E7D5BD262B4}"/>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271912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2AFE-3787-3FC5-EB4D-D674EFD3AA9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4EF99A5-434E-355F-38FD-44B0495CA624}"/>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4" name="Footer Placeholder 3">
            <a:extLst>
              <a:ext uri="{FF2B5EF4-FFF2-40B4-BE49-F238E27FC236}">
                <a16:creationId xmlns:a16="http://schemas.microsoft.com/office/drawing/2014/main" id="{B0AF6D43-69C2-4000-7175-7D5B63597D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E20238-B643-B6C4-62A7-08428AAD0340}"/>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1010729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6D3AE5-FD8C-B4BB-9292-8EC646C760AA}"/>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3" name="Footer Placeholder 2">
            <a:extLst>
              <a:ext uri="{FF2B5EF4-FFF2-40B4-BE49-F238E27FC236}">
                <a16:creationId xmlns:a16="http://schemas.microsoft.com/office/drawing/2014/main" id="{D91964C4-DD85-E801-F7F5-BC5BDD8B80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37D9D5-E73F-67F4-A329-8D6E41B9D5C8}"/>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283569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82CD-AA91-CCDE-915D-A22CEA408C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7850C40-B01D-7D13-DCB2-800D43C64F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1FE4227-9D36-3D74-FC64-024136C5A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DD80CA-AA27-EFCD-174D-FEC133669722}"/>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6" name="Footer Placeholder 5">
            <a:extLst>
              <a:ext uri="{FF2B5EF4-FFF2-40B4-BE49-F238E27FC236}">
                <a16:creationId xmlns:a16="http://schemas.microsoft.com/office/drawing/2014/main" id="{D1B796CC-96C7-3D83-40F5-945790A6FF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E9E775-3D0B-5018-477C-1D53E53F90BA}"/>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61861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4A9C-A03F-EDFA-039E-E7A3A3A404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0F6670B-17EC-9758-F7F7-368CCCACB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D8FF47-FC26-7BE6-2590-36877F6BF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59DE8F-D1D8-7229-DEDB-165CC177736E}"/>
              </a:ext>
            </a:extLst>
          </p:cNvPr>
          <p:cNvSpPr>
            <a:spLocks noGrp="1"/>
          </p:cNvSpPr>
          <p:nvPr>
            <p:ph type="dt" sz="half" idx="10"/>
          </p:nvPr>
        </p:nvSpPr>
        <p:spPr/>
        <p:txBody>
          <a:bodyPr/>
          <a:lstStyle/>
          <a:p>
            <a:fld id="{7A498A83-5CFC-4CF3-86AE-36C8DF63D566}" type="datetimeFigureOut">
              <a:rPr lang="en-GB" smtClean="0"/>
              <a:t>09/01/2025</a:t>
            </a:fld>
            <a:endParaRPr lang="en-GB"/>
          </a:p>
        </p:txBody>
      </p:sp>
      <p:sp>
        <p:nvSpPr>
          <p:cNvPr id="6" name="Footer Placeholder 5">
            <a:extLst>
              <a:ext uri="{FF2B5EF4-FFF2-40B4-BE49-F238E27FC236}">
                <a16:creationId xmlns:a16="http://schemas.microsoft.com/office/drawing/2014/main" id="{2BDBDE75-6ABA-3D22-AA7B-C0170C5187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BAC042-E6C8-2040-D715-3DFDC2AFB1E6}"/>
              </a:ext>
            </a:extLst>
          </p:cNvPr>
          <p:cNvSpPr>
            <a:spLocks noGrp="1"/>
          </p:cNvSpPr>
          <p:nvPr>
            <p:ph type="sldNum" sz="quarter" idx="12"/>
          </p:nvPr>
        </p:nvSpPr>
        <p:spPr/>
        <p:txBody>
          <a:bodyPr/>
          <a:lstStyle/>
          <a:p>
            <a:fld id="{F83AE724-18D0-40C0-93CF-75495EBEA2B0}" type="slidenum">
              <a:rPr lang="en-GB" smtClean="0"/>
              <a:t>‹#›</a:t>
            </a:fld>
            <a:endParaRPr lang="en-GB"/>
          </a:p>
        </p:txBody>
      </p:sp>
    </p:spTree>
    <p:extLst>
      <p:ext uri="{BB962C8B-B14F-4D97-AF65-F5344CB8AC3E}">
        <p14:creationId xmlns:p14="http://schemas.microsoft.com/office/powerpoint/2010/main" val="1779296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FC302-0999-B2CB-F1D7-117CE194B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59D5126-2193-8DE9-40DB-B8A17E55C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9F8BC82-C68E-A071-5902-CC9734FDC3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98A83-5CFC-4CF3-86AE-36C8DF63D566}" type="datetimeFigureOut">
              <a:rPr lang="en-GB" smtClean="0"/>
              <a:t>09/01/2025</a:t>
            </a:fld>
            <a:endParaRPr lang="en-GB"/>
          </a:p>
        </p:txBody>
      </p:sp>
      <p:sp>
        <p:nvSpPr>
          <p:cNvPr id="5" name="Footer Placeholder 4">
            <a:extLst>
              <a:ext uri="{FF2B5EF4-FFF2-40B4-BE49-F238E27FC236}">
                <a16:creationId xmlns:a16="http://schemas.microsoft.com/office/drawing/2014/main" id="{44863FCE-3184-2E97-21A5-39782C00C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0E7497-7638-57AE-4D64-A2730FBCA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AE724-18D0-40C0-93CF-75495EBEA2B0}" type="slidenum">
              <a:rPr lang="en-GB" smtClean="0"/>
              <a:t>‹#›</a:t>
            </a:fld>
            <a:endParaRPr lang="en-GB"/>
          </a:p>
        </p:txBody>
      </p:sp>
    </p:spTree>
    <p:extLst>
      <p:ext uri="{BB962C8B-B14F-4D97-AF65-F5344CB8AC3E}">
        <p14:creationId xmlns:p14="http://schemas.microsoft.com/office/powerpoint/2010/main" val="787016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6.xml"/><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E5F705A-5E81-4B3A-8EF4-911982DB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D8F92D9-1751-4ABF-9CB7-D198C9A05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9067" y="0"/>
            <a:ext cx="1715241" cy="6858000"/>
          </a:xfrm>
          <a:custGeom>
            <a:avLst/>
            <a:gdLst>
              <a:gd name="connsiteX0" fmla="*/ 1619628 w 1715241"/>
              <a:gd name="connsiteY0" fmla="*/ 0 h 6858000"/>
              <a:gd name="connsiteX1" fmla="*/ 1715241 w 1715241"/>
              <a:gd name="connsiteY1" fmla="*/ 0 h 6858000"/>
              <a:gd name="connsiteX2" fmla="*/ 1711235 w 1715241"/>
              <a:gd name="connsiteY2" fmla="*/ 3148 h 6858000"/>
              <a:gd name="connsiteX3" fmla="*/ 95613 w 1715241"/>
              <a:gd name="connsiteY3" fmla="*/ 3429000 h 6858000"/>
              <a:gd name="connsiteX4" fmla="*/ 1711235 w 1715241"/>
              <a:gd name="connsiteY4" fmla="*/ 6854853 h 6858000"/>
              <a:gd name="connsiteX5" fmla="*/ 1715240 w 1715241"/>
              <a:gd name="connsiteY5" fmla="*/ 6858000 h 6858000"/>
              <a:gd name="connsiteX6" fmla="*/ 1619627 w 1715241"/>
              <a:gd name="connsiteY6" fmla="*/ 6858000 h 6858000"/>
              <a:gd name="connsiteX7" fmla="*/ 1615622 w 1715241"/>
              <a:gd name="connsiteY7" fmla="*/ 6854853 h 6858000"/>
              <a:gd name="connsiteX8" fmla="*/ 0 w 1715241"/>
              <a:gd name="connsiteY8" fmla="*/ 3429000 h 6858000"/>
              <a:gd name="connsiteX9" fmla="*/ 1615622 w 1715241"/>
              <a:gd name="connsiteY9"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41" h="6858000">
                <a:moveTo>
                  <a:pt x="1619628" y="0"/>
                </a:moveTo>
                <a:lnTo>
                  <a:pt x="1715241" y="0"/>
                </a:lnTo>
                <a:lnTo>
                  <a:pt x="1711235" y="3148"/>
                </a:lnTo>
                <a:cubicBezTo>
                  <a:pt x="724534" y="817446"/>
                  <a:pt x="95613" y="2049777"/>
                  <a:pt x="95613" y="3429000"/>
                </a:cubicBezTo>
                <a:cubicBezTo>
                  <a:pt x="95613" y="4808224"/>
                  <a:pt x="724534" y="6040555"/>
                  <a:pt x="1711235" y="6854853"/>
                </a:cubicBezTo>
                <a:lnTo>
                  <a:pt x="1715240"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group of people holding certificates&#10;&#10;Description automatically generated">
            <a:extLst>
              <a:ext uri="{FF2B5EF4-FFF2-40B4-BE49-F238E27FC236}">
                <a16:creationId xmlns:a16="http://schemas.microsoft.com/office/drawing/2014/main" id="{79B805DD-583E-B8A8-FC38-321AB23E2302}"/>
              </a:ext>
            </a:extLst>
          </p:cNvPr>
          <p:cNvPicPr>
            <a:picLocks noChangeAspect="1"/>
          </p:cNvPicPr>
          <p:nvPr/>
        </p:nvPicPr>
        <p:blipFill rotWithShape="1">
          <a:blip r:embed="rId3"/>
          <a:srcRect l="5281" t="18639" r="40194" b="26666"/>
          <a:stretch/>
        </p:blipFill>
        <p:spPr>
          <a:xfrm>
            <a:off x="5569527" y="1390475"/>
            <a:ext cx="5345084" cy="3514034"/>
          </a:xfrm>
          <a:prstGeom prst="rect">
            <a:avLst/>
          </a:prstGeom>
        </p:spPr>
      </p:pic>
      <p:sp>
        <p:nvSpPr>
          <p:cNvPr id="28" name="Freeform: Shape 27">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7816" y="2306119"/>
            <a:ext cx="1164184" cy="2245762"/>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3">
            <a:extLst>
              <a:ext uri="{FF2B5EF4-FFF2-40B4-BE49-F238E27FC236}">
                <a16:creationId xmlns:a16="http://schemas.microsoft.com/office/drawing/2014/main" id="{7012BCF5-426E-BC52-462F-1FB14AA19283}"/>
              </a:ext>
            </a:extLst>
          </p:cNvPr>
          <p:cNvPicPr>
            <a:picLocks noChangeAspect="1"/>
          </p:cNvPicPr>
          <p:nvPr/>
        </p:nvPicPr>
        <p:blipFill>
          <a:blip r:embed="rId4"/>
          <a:stretch>
            <a:fillRect/>
          </a:stretch>
        </p:blipFill>
        <p:spPr>
          <a:xfrm>
            <a:off x="254115" y="2461694"/>
            <a:ext cx="4555700" cy="193461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pic>
        <p:nvPicPr>
          <p:cNvPr id="2" name="Picture 1">
            <a:extLst>
              <a:ext uri="{FF2B5EF4-FFF2-40B4-BE49-F238E27FC236}">
                <a16:creationId xmlns:a16="http://schemas.microsoft.com/office/drawing/2014/main" id="{E885C251-6B57-6E87-553F-7644D2FC5009}"/>
              </a:ext>
            </a:extLst>
          </p:cNvPr>
          <p:cNvPicPr>
            <a:picLocks noChangeAspect="1"/>
          </p:cNvPicPr>
          <p:nvPr/>
        </p:nvPicPr>
        <p:blipFill>
          <a:blip r:embed="rId5"/>
          <a:stretch>
            <a:fillRect/>
          </a:stretch>
        </p:blipFill>
        <p:spPr>
          <a:xfrm>
            <a:off x="54534" y="-1"/>
            <a:ext cx="2400000" cy="1390476"/>
          </a:xfrm>
          <a:prstGeom prst="rect">
            <a:avLst/>
          </a:prstGeom>
        </p:spPr>
      </p:pic>
      <p:pic>
        <p:nvPicPr>
          <p:cNvPr id="3" name="Picture 2">
            <a:extLst>
              <a:ext uri="{FF2B5EF4-FFF2-40B4-BE49-F238E27FC236}">
                <a16:creationId xmlns:a16="http://schemas.microsoft.com/office/drawing/2014/main" id="{A23FB7DE-D848-011D-12DB-F27B2BBB3374}"/>
              </a:ext>
            </a:extLst>
          </p:cNvPr>
          <p:cNvPicPr>
            <a:picLocks noChangeAspect="1"/>
          </p:cNvPicPr>
          <p:nvPr/>
        </p:nvPicPr>
        <p:blipFill>
          <a:blip r:embed="rId6"/>
          <a:stretch>
            <a:fillRect/>
          </a:stretch>
        </p:blipFill>
        <p:spPr>
          <a:xfrm>
            <a:off x="361843" y="5777469"/>
            <a:ext cx="2295238" cy="952381"/>
          </a:xfrm>
          <a:prstGeom prst="rect">
            <a:avLst/>
          </a:prstGeom>
        </p:spPr>
      </p:pic>
      <p:pic>
        <p:nvPicPr>
          <p:cNvPr id="4" name="Picture 3">
            <a:extLst>
              <a:ext uri="{FF2B5EF4-FFF2-40B4-BE49-F238E27FC236}">
                <a16:creationId xmlns:a16="http://schemas.microsoft.com/office/drawing/2014/main" id="{F716EB75-ECE1-5F93-7AEF-06D64CCF7A6B}"/>
              </a:ext>
            </a:extLst>
          </p:cNvPr>
          <p:cNvPicPr>
            <a:picLocks noChangeAspect="1"/>
          </p:cNvPicPr>
          <p:nvPr/>
        </p:nvPicPr>
        <p:blipFill>
          <a:blip r:embed="rId7"/>
          <a:stretch>
            <a:fillRect/>
          </a:stretch>
        </p:blipFill>
        <p:spPr>
          <a:xfrm>
            <a:off x="2739300" y="5729200"/>
            <a:ext cx="4007874" cy="1048918"/>
          </a:xfrm>
          <a:prstGeom prst="rect">
            <a:avLst/>
          </a:prstGeom>
        </p:spPr>
      </p:pic>
      <p:pic>
        <p:nvPicPr>
          <p:cNvPr id="5" name="Picture 4">
            <a:extLst>
              <a:ext uri="{FF2B5EF4-FFF2-40B4-BE49-F238E27FC236}">
                <a16:creationId xmlns:a16="http://schemas.microsoft.com/office/drawing/2014/main" id="{27CFD5B9-03A4-1B46-1AB4-A1E318490FE8}"/>
              </a:ext>
            </a:extLst>
          </p:cNvPr>
          <p:cNvPicPr>
            <a:picLocks noChangeAspect="1"/>
          </p:cNvPicPr>
          <p:nvPr/>
        </p:nvPicPr>
        <p:blipFill>
          <a:blip r:embed="rId8"/>
          <a:stretch>
            <a:fillRect/>
          </a:stretch>
        </p:blipFill>
        <p:spPr>
          <a:xfrm>
            <a:off x="9997796" y="5814379"/>
            <a:ext cx="1885950" cy="666750"/>
          </a:xfrm>
          <a:prstGeom prst="rect">
            <a:avLst/>
          </a:prstGeom>
        </p:spPr>
      </p:pic>
      <p:pic>
        <p:nvPicPr>
          <p:cNvPr id="7" name="Picture 6">
            <a:extLst>
              <a:ext uri="{FF2B5EF4-FFF2-40B4-BE49-F238E27FC236}">
                <a16:creationId xmlns:a16="http://schemas.microsoft.com/office/drawing/2014/main" id="{95F61EF5-77C3-8E12-DB77-927F50E2F6A0}"/>
              </a:ext>
            </a:extLst>
          </p:cNvPr>
          <p:cNvPicPr>
            <a:picLocks noChangeAspect="1"/>
          </p:cNvPicPr>
          <p:nvPr/>
        </p:nvPicPr>
        <p:blipFill>
          <a:blip r:embed="rId9"/>
          <a:stretch>
            <a:fillRect/>
          </a:stretch>
        </p:blipFill>
        <p:spPr>
          <a:xfrm>
            <a:off x="6661393" y="5437509"/>
            <a:ext cx="3231160" cy="1420491"/>
          </a:xfrm>
          <a:prstGeom prst="rect">
            <a:avLst/>
          </a:prstGeom>
        </p:spPr>
      </p:pic>
    </p:spTree>
    <p:extLst>
      <p:ext uri="{BB962C8B-B14F-4D97-AF65-F5344CB8AC3E}">
        <p14:creationId xmlns:p14="http://schemas.microsoft.com/office/powerpoint/2010/main" val="93630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A2B8C4-39AE-C7E6-5C91-C55A917D942B}"/>
              </a:ext>
            </a:extLst>
          </p:cNvPr>
          <p:cNvSpPr txBox="1"/>
          <p:nvPr/>
        </p:nvSpPr>
        <p:spPr>
          <a:xfrm>
            <a:off x="1223882" y="1716981"/>
            <a:ext cx="6097554" cy="2831544"/>
          </a:xfrm>
          <a:prstGeom prst="rect">
            <a:avLst/>
          </a:prstGeom>
          <a:noFill/>
        </p:spPr>
        <p:txBody>
          <a:bodyPr wrap="square">
            <a:spAutoFit/>
          </a:bodyPr>
          <a:lstStyle/>
          <a:p>
            <a:pPr>
              <a:spcAft>
                <a:spcPts val="600"/>
              </a:spcAft>
            </a:pPr>
            <a:r>
              <a:rPr lang="en-GB" sz="4000" b="1" dirty="0">
                <a:solidFill>
                  <a:schemeClr val="accent6"/>
                </a:solidFill>
              </a:rPr>
              <a:t>Casualty Care</a:t>
            </a:r>
          </a:p>
          <a:p>
            <a:pPr>
              <a:spcAft>
                <a:spcPts val="600"/>
              </a:spcAft>
            </a:pPr>
            <a:r>
              <a:rPr lang="en-GB" sz="1800" dirty="0">
                <a:solidFill>
                  <a:schemeClr val="accent6"/>
                </a:solidFill>
              </a:rPr>
              <a:t>1 – CPR</a:t>
            </a:r>
          </a:p>
          <a:p>
            <a:pPr>
              <a:spcAft>
                <a:spcPts val="600"/>
              </a:spcAft>
            </a:pPr>
            <a:r>
              <a:rPr lang="en-GB" sz="1800" dirty="0">
                <a:solidFill>
                  <a:schemeClr val="accent6"/>
                </a:solidFill>
              </a:rPr>
              <a:t>2 – Recovery Position</a:t>
            </a:r>
          </a:p>
          <a:p>
            <a:pPr>
              <a:spcAft>
                <a:spcPts val="600"/>
              </a:spcAft>
            </a:pPr>
            <a:r>
              <a:rPr lang="en-GB" sz="1800" dirty="0">
                <a:solidFill>
                  <a:schemeClr val="accent6"/>
                </a:solidFill>
              </a:rPr>
              <a:t>3 – Bandages</a:t>
            </a:r>
          </a:p>
          <a:p>
            <a:pPr>
              <a:spcAft>
                <a:spcPts val="600"/>
              </a:spcAft>
            </a:pPr>
            <a:r>
              <a:rPr lang="en-GB" dirty="0">
                <a:solidFill>
                  <a:schemeClr val="accent6"/>
                </a:solidFill>
              </a:rPr>
              <a:t>4 – Call for help</a:t>
            </a:r>
          </a:p>
          <a:p>
            <a:pPr>
              <a:spcAft>
                <a:spcPts val="600"/>
              </a:spcAft>
            </a:pPr>
            <a:r>
              <a:rPr lang="en-GB" sz="1800" dirty="0">
                <a:solidFill>
                  <a:schemeClr val="accent6"/>
                </a:solidFill>
              </a:rPr>
              <a:t>5 – Check </a:t>
            </a:r>
            <a:r>
              <a:rPr lang="en-GB" dirty="0">
                <a:solidFill>
                  <a:schemeClr val="accent6"/>
                </a:solidFill>
              </a:rPr>
              <a:t>for danger</a:t>
            </a:r>
            <a:endParaRPr lang="en-GB" sz="1800" dirty="0">
              <a:solidFill>
                <a:schemeClr val="accent6"/>
              </a:solidFill>
            </a:endParaRPr>
          </a:p>
          <a:p>
            <a:pPr>
              <a:spcAft>
                <a:spcPts val="600"/>
              </a:spcAft>
            </a:pPr>
            <a:endParaRPr lang="en-GB" sz="1800" dirty="0">
              <a:solidFill>
                <a:schemeClr val="accent6"/>
              </a:solidFill>
            </a:endParaRPr>
          </a:p>
        </p:txBody>
      </p:sp>
      <p:pic>
        <p:nvPicPr>
          <p:cNvPr id="3" name="Picture 2">
            <a:extLst>
              <a:ext uri="{FF2B5EF4-FFF2-40B4-BE49-F238E27FC236}">
                <a16:creationId xmlns:a16="http://schemas.microsoft.com/office/drawing/2014/main" id="{8A5ED962-B2FE-F66C-5912-176B3F316DED}"/>
              </a:ext>
            </a:extLst>
          </p:cNvPr>
          <p:cNvPicPr>
            <a:picLocks noChangeAspect="1"/>
          </p:cNvPicPr>
          <p:nvPr/>
        </p:nvPicPr>
        <p:blipFill>
          <a:blip r:embed="rId2"/>
          <a:stretch>
            <a:fillRect/>
          </a:stretch>
        </p:blipFill>
        <p:spPr>
          <a:xfrm>
            <a:off x="7534653" y="610857"/>
            <a:ext cx="4012173" cy="5925410"/>
          </a:xfrm>
          <a:prstGeom prst="rect">
            <a:avLst/>
          </a:prstGeom>
        </p:spPr>
      </p:pic>
    </p:spTree>
    <p:extLst>
      <p:ext uri="{BB962C8B-B14F-4D97-AF65-F5344CB8AC3E}">
        <p14:creationId xmlns:p14="http://schemas.microsoft.com/office/powerpoint/2010/main" val="826569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8" name="Rectangle 1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17879-DBA7-C830-3B3C-62E40BB26101}"/>
              </a:ext>
            </a:extLst>
          </p:cNvPr>
          <p:cNvSpPr>
            <a:spLocks noGrp="1"/>
          </p:cNvSpPr>
          <p:nvPr>
            <p:ph type="title"/>
          </p:nvPr>
        </p:nvSpPr>
        <p:spPr>
          <a:xfrm>
            <a:off x="1153618" y="1239927"/>
            <a:ext cx="4008586" cy="4680583"/>
          </a:xfrm>
        </p:spPr>
        <p:txBody>
          <a:bodyPr anchor="ctr">
            <a:normAutofit/>
          </a:bodyPr>
          <a:lstStyle/>
          <a:p>
            <a:r>
              <a:rPr lang="en-GB" sz="5200" b="1" dirty="0"/>
              <a:t>What did they learn</a:t>
            </a:r>
          </a:p>
        </p:txBody>
      </p:sp>
      <p:pic>
        <p:nvPicPr>
          <p:cNvPr id="4" name="Childrens Testrimony">
            <a:hlinkClick r:id="" action="ppaction://media"/>
            <a:extLst>
              <a:ext uri="{FF2B5EF4-FFF2-40B4-BE49-F238E27FC236}">
                <a16:creationId xmlns:a16="http://schemas.microsoft.com/office/drawing/2014/main" id="{10EA746A-3218-0827-0FBD-80E6085E28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71699" y="1004732"/>
            <a:ext cx="2624138" cy="4679950"/>
          </a:xfrm>
        </p:spPr>
      </p:pic>
    </p:spTree>
    <p:extLst>
      <p:ext uri="{BB962C8B-B14F-4D97-AF65-F5344CB8AC3E}">
        <p14:creationId xmlns:p14="http://schemas.microsoft.com/office/powerpoint/2010/main" val="391616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BF46D-7B5F-22F5-8437-775AEB399FFE}"/>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b="1" kern="1200" dirty="0">
                <a:solidFill>
                  <a:schemeClr val="tx1"/>
                </a:solidFill>
                <a:latin typeface="+mj-lt"/>
                <a:ea typeface="+mj-ea"/>
                <a:cs typeface="+mj-cs"/>
              </a:rPr>
              <a:t>Our Impact </a:t>
            </a:r>
          </a:p>
        </p:txBody>
      </p:sp>
      <p:sp>
        <p:nvSpPr>
          <p:cNvPr id="41" name="Rectangle 4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09A328-E973-9046-E183-072C0EF5CC8F}"/>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500" dirty="0"/>
              <a:t>Build positive relationships with children</a:t>
            </a:r>
          </a:p>
          <a:p>
            <a:pPr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Improve safety knowledge </a:t>
            </a:r>
          </a:p>
          <a:p>
            <a:pPr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Promote confidence in potential lifesaving scenarios</a:t>
            </a:r>
          </a:p>
          <a:p>
            <a:pPr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Empowering the children to pass on the message</a:t>
            </a:r>
          </a:p>
          <a:p>
            <a:pPr marL="285750"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Encourage healthy lifestyle choices through exercise and nutrition</a:t>
            </a:r>
          </a:p>
          <a:p>
            <a:pPr marL="285750"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endParaRPr lang="en-US" sz="1500" dirty="0"/>
          </a:p>
        </p:txBody>
      </p:sp>
      <p:sp>
        <p:nvSpPr>
          <p:cNvPr id="42" name="Rectangle 4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70E4A35-C945-4C1C-979D-6BE3E32FD656" descr="IMG_9281.jpg">
            <a:extLst>
              <a:ext uri="{FF2B5EF4-FFF2-40B4-BE49-F238E27FC236}">
                <a16:creationId xmlns:a16="http://schemas.microsoft.com/office/drawing/2014/main" id="{B45EF157-A8C5-96E3-1EE9-8A91286542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8111"/>
          <a:stretch/>
        </p:blipFill>
        <p:spPr bwMode="auto">
          <a:xfrm rot="5400000">
            <a:off x="6139676" y="1139777"/>
            <a:ext cx="5324142" cy="43455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994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462E96-FD43-A0F9-C8A2-B0323ACBED16}"/>
              </a:ext>
            </a:extLst>
          </p:cNvPr>
          <p:cNvSpPr txBox="1"/>
          <p:nvPr/>
        </p:nvSpPr>
        <p:spPr>
          <a:xfrm>
            <a:off x="213064" y="692458"/>
            <a:ext cx="5211192" cy="5619565"/>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DF0B6D85-F521-5722-88CD-A5BDC6FC44AA}"/>
              </a:ext>
            </a:extLst>
          </p:cNvPr>
          <p:cNvSpPr txBox="1"/>
          <p:nvPr/>
        </p:nvSpPr>
        <p:spPr>
          <a:xfrm>
            <a:off x="213064" y="545977"/>
            <a:ext cx="5211192" cy="5016758"/>
          </a:xfrm>
          <a:prstGeom prst="rect">
            <a:avLst/>
          </a:prstGeom>
          <a:noFill/>
        </p:spPr>
        <p:txBody>
          <a:bodyPr wrap="square" rtlCol="0">
            <a:spAutoFit/>
          </a:bodyPr>
          <a:lstStyle/>
          <a:p>
            <a:r>
              <a:rPr lang="en-GB" dirty="0"/>
              <a:t>Comments from Teachers</a:t>
            </a:r>
          </a:p>
          <a:p>
            <a:endParaRPr lang="en-GB" dirty="0"/>
          </a:p>
          <a:p>
            <a:pPr marL="285750" indent="-285750">
              <a:buFont typeface="Wingdings" panose="05000000000000000000" pitchFamily="2" charset="2"/>
              <a:buChar char="v"/>
            </a:pPr>
            <a:r>
              <a:rPr lang="en-GB" sz="1400" dirty="0"/>
              <a:t>The Fire Champions programme has been fantastic. It has left a positive impact on all of the children, who have thoroughly enjoyed working with the different emergency services and learning key skills.</a:t>
            </a:r>
          </a:p>
          <a:p>
            <a:r>
              <a:rPr lang="en-GB" sz="1400" dirty="0"/>
              <a:t> </a:t>
            </a:r>
          </a:p>
          <a:p>
            <a:pPr marL="285750" indent="-285750">
              <a:buFont typeface="Wingdings" panose="05000000000000000000" pitchFamily="2" charset="2"/>
              <a:buChar char="v"/>
            </a:pPr>
            <a:r>
              <a:rPr lang="en-GB" sz="1400" dirty="0"/>
              <a:t>The incorporation of games not only made the programme enjoyable but also taught the children some important life skills. </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The blindfold exercise, simulating a smoke-filled house, proved to be a particularly engaging and educational session for the children. </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Additionally, the inclusion of a CPR session and first aid with bandages was another highlight. </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The children wanted to thank the fire champions for all of their work during the programme. We couldn’t recommend the sessions highly enough to other schools and would love to work with you again!</a:t>
            </a:r>
          </a:p>
          <a:p>
            <a:endParaRPr lang="en-GB" dirty="0"/>
          </a:p>
        </p:txBody>
      </p:sp>
      <p:sp>
        <p:nvSpPr>
          <p:cNvPr id="7" name="TextBox 6">
            <a:extLst>
              <a:ext uri="{FF2B5EF4-FFF2-40B4-BE49-F238E27FC236}">
                <a16:creationId xmlns:a16="http://schemas.microsoft.com/office/drawing/2014/main" id="{07AA1C5B-79D1-90D4-C212-C523298D7A0B}"/>
              </a:ext>
            </a:extLst>
          </p:cNvPr>
          <p:cNvSpPr txBox="1"/>
          <p:nvPr/>
        </p:nvSpPr>
        <p:spPr>
          <a:xfrm>
            <a:off x="6096000" y="692458"/>
            <a:ext cx="4992210" cy="6032421"/>
          </a:xfrm>
          <a:prstGeom prst="rect">
            <a:avLst/>
          </a:prstGeom>
          <a:noFill/>
        </p:spPr>
        <p:txBody>
          <a:bodyPr wrap="square" rtlCol="0">
            <a:spAutoFit/>
          </a:bodyPr>
          <a:lstStyle/>
          <a:p>
            <a:r>
              <a:rPr lang="en-GB" dirty="0"/>
              <a:t>Comments from Children</a:t>
            </a:r>
          </a:p>
          <a:p>
            <a:endParaRPr lang="en-GB" sz="1400" dirty="0"/>
          </a:p>
          <a:p>
            <a:pPr marL="285750" indent="-285750">
              <a:buFont typeface="Wingdings" panose="05000000000000000000" pitchFamily="2" charset="2"/>
              <a:buChar char="v"/>
            </a:pPr>
            <a:r>
              <a:rPr lang="en-GB" sz="1400" dirty="0"/>
              <a:t>“It was fun because the games were exciting but we also learnt a lot”</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“Brilliant and I get excited each Thursday morning. I enjoyed the games and learnt lots of new information”</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 We learnt about fire safety and how to test smoke alarms.”</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“I enjoyed it because it was fun. My favourite part was seeing the Fire Engine and meeting more fire fighters ”</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“We  learnt not to take bribes from strangers”</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“After every lesson </a:t>
            </a:r>
            <a:r>
              <a:rPr lang="en-GB" sz="1400" dirty="0" err="1"/>
              <a:t>im</a:t>
            </a:r>
            <a:r>
              <a:rPr lang="en-GB" sz="1400" dirty="0"/>
              <a:t> so excited for the next one”</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“I didn’t know what the fire service was , I didn’t know what they did”</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Games were great they teach us how to save people and how to help people out water safely” </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“Very unique”</a:t>
            </a:r>
          </a:p>
          <a:p>
            <a:pPr marL="285750" indent="-285750">
              <a:buFont typeface="Wingdings" panose="05000000000000000000" pitchFamily="2" charset="2"/>
              <a:buChar char="v"/>
            </a:pPr>
            <a:endParaRPr lang="en-GB" sz="1400" dirty="0"/>
          </a:p>
          <a:p>
            <a:pPr marL="285750" indent="-285750">
              <a:buFont typeface="Wingdings" panose="05000000000000000000" pitchFamily="2" charset="2"/>
              <a:buChar char="v"/>
            </a:pPr>
            <a:r>
              <a:rPr lang="en-GB" sz="1400" dirty="0"/>
              <a:t>“My mum is going to be so proud of me because I done CPR”</a:t>
            </a:r>
          </a:p>
          <a:p>
            <a:endParaRPr lang="en-GB" dirty="0"/>
          </a:p>
        </p:txBody>
      </p:sp>
      <p:sp>
        <p:nvSpPr>
          <p:cNvPr id="9" name="Half Frame 8">
            <a:extLst>
              <a:ext uri="{FF2B5EF4-FFF2-40B4-BE49-F238E27FC236}">
                <a16:creationId xmlns:a16="http://schemas.microsoft.com/office/drawing/2014/main" id="{30DAFA13-9433-347B-7315-4B968D9AED10}"/>
              </a:ext>
            </a:extLst>
          </p:cNvPr>
          <p:cNvSpPr/>
          <p:nvPr/>
        </p:nvSpPr>
        <p:spPr>
          <a:xfrm>
            <a:off x="-482354" y="-266331"/>
            <a:ext cx="2228295" cy="2112886"/>
          </a:xfrm>
          <a:prstGeom prst="halfFra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0" name="Half Frame 9">
            <a:extLst>
              <a:ext uri="{FF2B5EF4-FFF2-40B4-BE49-F238E27FC236}">
                <a16:creationId xmlns:a16="http://schemas.microsoft.com/office/drawing/2014/main" id="{F2F7DE99-9BCE-A4BD-A3CA-BB8F0C6C4771}"/>
              </a:ext>
            </a:extLst>
          </p:cNvPr>
          <p:cNvSpPr/>
          <p:nvPr/>
        </p:nvSpPr>
        <p:spPr>
          <a:xfrm rot="10800000">
            <a:off x="10312893" y="4884197"/>
            <a:ext cx="2228295" cy="2112886"/>
          </a:xfrm>
          <a:prstGeom prst="halfFra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58125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CEB20D6E-EC26-3F35-8395-2DE2033DBB51}"/>
              </a:ext>
            </a:extLst>
          </p:cNvPr>
          <p:cNvSpPr/>
          <p:nvPr/>
        </p:nvSpPr>
        <p:spPr>
          <a:xfrm>
            <a:off x="-1864311" y="-1127209"/>
            <a:ext cx="4823927" cy="4665306"/>
          </a:xfrm>
          <a:prstGeom prst="flowChartConnector">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7" name="Picture 6" descr="A group of children in a room&#10;&#10;Description automatically generated">
            <a:extLst>
              <a:ext uri="{FF2B5EF4-FFF2-40B4-BE49-F238E27FC236}">
                <a16:creationId xmlns:a16="http://schemas.microsoft.com/office/drawing/2014/main" id="{B6D5FFB2-D578-D93E-8537-19E60772E7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24" t="12658" r="24683" b="-1"/>
          <a:stretch/>
        </p:blipFill>
        <p:spPr>
          <a:xfrm>
            <a:off x="1353204" y="643466"/>
            <a:ext cx="1858817" cy="2624663"/>
          </a:xfrm>
          <a:prstGeom prst="rect">
            <a:avLst/>
          </a:prstGeom>
        </p:spPr>
      </p:pic>
      <p:pic>
        <p:nvPicPr>
          <p:cNvPr id="4" name="6e673f48-4307-42ee-8165-2cd0c3e77813" descr="A group of people running on a playground&#10;&#10;Description automatically generated">
            <a:hlinkClick r:id="" action="ppaction://media"/>
            <a:extLst>
              <a:ext uri="{FF2B5EF4-FFF2-40B4-BE49-F238E27FC236}">
                <a16:creationId xmlns:a16="http://schemas.microsoft.com/office/drawing/2014/main" id="{2872EA62-3DA3-F1E5-2728-9F8347E5E5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41437" y="643466"/>
            <a:ext cx="3147649" cy="5571062"/>
          </a:xfrm>
          <a:prstGeom prst="rect">
            <a:avLst/>
          </a:prstGeom>
        </p:spPr>
      </p:pic>
      <p:pic>
        <p:nvPicPr>
          <p:cNvPr id="8" name="Picture 7" descr="A group of people sitting on a mat&#10;&#10;Description automatically generated">
            <a:extLst>
              <a:ext uri="{FF2B5EF4-FFF2-40B4-BE49-F238E27FC236}">
                <a16:creationId xmlns:a16="http://schemas.microsoft.com/office/drawing/2014/main" id="{4480FD8F-9607-E2FC-8C9D-FCD6665490D2}"/>
              </a:ext>
            </a:extLst>
          </p:cNvPr>
          <p:cNvPicPr>
            <a:picLocks noChangeAspect="1"/>
          </p:cNvPicPr>
          <p:nvPr/>
        </p:nvPicPr>
        <p:blipFill rotWithShape="1">
          <a:blip r:embed="rId7"/>
          <a:srcRect l="9926" t="9355"/>
          <a:stretch/>
        </p:blipFill>
        <p:spPr>
          <a:xfrm rot="5400000">
            <a:off x="8616317" y="965309"/>
            <a:ext cx="2624662" cy="1980975"/>
          </a:xfrm>
          <a:prstGeom prst="rect">
            <a:avLst/>
          </a:prstGeom>
        </p:spPr>
      </p:pic>
      <p:pic>
        <p:nvPicPr>
          <p:cNvPr id="9" name="Picture 8" descr="A person wearing a mask and gloves&#10;&#10;Description automatically generated">
            <a:extLst>
              <a:ext uri="{FF2B5EF4-FFF2-40B4-BE49-F238E27FC236}">
                <a16:creationId xmlns:a16="http://schemas.microsoft.com/office/drawing/2014/main" id="{1F9548F8-D78F-DC89-A01A-90583B548D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467" y="3808065"/>
            <a:ext cx="3278292" cy="2188260"/>
          </a:xfrm>
          <a:prstGeom prst="rect">
            <a:avLst/>
          </a:prstGeom>
        </p:spPr>
      </p:pic>
      <p:pic>
        <p:nvPicPr>
          <p:cNvPr id="6" name="Picture 5" descr="A group of firefighters standing next to a fire truck&#10;&#10;Description automatically generated">
            <a:extLst>
              <a:ext uri="{FF2B5EF4-FFF2-40B4-BE49-F238E27FC236}">
                <a16:creationId xmlns:a16="http://schemas.microsoft.com/office/drawing/2014/main" id="{D436908D-2010-24CB-EC15-BE3B2AC23CE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34" t="9132"/>
          <a:stretch/>
        </p:blipFill>
        <p:spPr>
          <a:xfrm rot="5400000">
            <a:off x="8606651" y="3987958"/>
            <a:ext cx="2643992" cy="1847801"/>
          </a:xfrm>
          <a:prstGeom prst="rect">
            <a:avLst/>
          </a:prstGeom>
        </p:spPr>
      </p:pic>
      <p:sp>
        <p:nvSpPr>
          <p:cNvPr id="11" name="Rectangle: Rounded Corners 10">
            <a:extLst>
              <a:ext uri="{FF2B5EF4-FFF2-40B4-BE49-F238E27FC236}">
                <a16:creationId xmlns:a16="http://schemas.microsoft.com/office/drawing/2014/main" id="{B9BDD20E-1CBB-EFC8-308C-A755D4699BF9}"/>
              </a:ext>
            </a:extLst>
          </p:cNvPr>
          <p:cNvSpPr/>
          <p:nvPr/>
        </p:nvSpPr>
        <p:spPr>
          <a:xfrm>
            <a:off x="11525061" y="0"/>
            <a:ext cx="709735" cy="6214528"/>
          </a:xfrm>
          <a:prstGeom prst="round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1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045DB-DFE3-0BC1-3193-34607B54E80C}"/>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b="1" kern="1200" dirty="0">
                <a:solidFill>
                  <a:schemeClr val="tx1"/>
                </a:solidFill>
                <a:latin typeface="+mj-lt"/>
                <a:ea typeface="+mj-ea"/>
                <a:cs typeface="+mj-cs"/>
              </a:rPr>
              <a:t>Any Questions?</a:t>
            </a:r>
          </a:p>
        </p:txBody>
      </p:sp>
      <p:sp>
        <p:nvSpPr>
          <p:cNvPr id="15" name="Rectangle 14">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779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18339C-C187-2F74-380F-CE8B0DB7FCFC}"/>
              </a:ext>
            </a:extLst>
          </p:cNvPr>
          <p:cNvSpPr/>
          <p:nvPr/>
        </p:nvSpPr>
        <p:spPr>
          <a:xfrm>
            <a:off x="6151294" y="486184"/>
            <a:ext cx="5397237" cy="1325563"/>
          </a:xfrm>
          <a:prstGeom prst="rect">
            <a:avLst/>
          </a:prstGeom>
        </p:spPr>
        <p:txBody>
          <a:bodyPr vert="horz" lIns="91440" tIns="45720" rIns="91440" bIns="45720" rtlCol="0" anchor="ctr">
            <a:normAutofit/>
          </a:bodyPr>
          <a:lstStyle/>
          <a:p>
            <a:r>
              <a:rPr lang="en-GB" sz="3200" dirty="0"/>
              <a:t>What do we do?</a:t>
            </a:r>
          </a:p>
          <a:p>
            <a:pPr>
              <a:lnSpc>
                <a:spcPct val="90000"/>
              </a:lnSpc>
              <a:spcBef>
                <a:spcPct val="0"/>
              </a:spcBef>
              <a:spcAft>
                <a:spcPts val="600"/>
              </a:spcAft>
            </a:pPr>
            <a:endParaRPr lang="en-US" sz="4100" b="0" cap="none" spc="0" dirty="0">
              <a:ln w="0"/>
              <a:effectLst>
                <a:outerShdw blurRad="38100" dist="25400" dir="5400000" algn="ctr" rotWithShape="0">
                  <a:srgbClr val="6E747A">
                    <a:alpha val="43000"/>
                  </a:srgbClr>
                </a:outerShdw>
              </a:effectLst>
              <a:latin typeface="+mj-lt"/>
              <a:ea typeface="+mj-ea"/>
              <a:cs typeface="+mj-cs"/>
            </a:endParaRPr>
          </a:p>
        </p:txBody>
      </p:sp>
      <p:sp>
        <p:nvSpPr>
          <p:cNvPr id="52" name="Freeform: Shape 47">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Arc 49">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41" name="TextBox 16">
            <a:extLst>
              <a:ext uri="{FF2B5EF4-FFF2-40B4-BE49-F238E27FC236}">
                <a16:creationId xmlns:a16="http://schemas.microsoft.com/office/drawing/2014/main" id="{3AB420E0-4AB0-47DE-CC07-04332DA06BB9}"/>
              </a:ext>
            </a:extLst>
          </p:cNvPr>
          <p:cNvGraphicFramePr/>
          <p:nvPr>
            <p:extLst>
              <p:ext uri="{D42A27DB-BD31-4B8C-83A1-F6EECF244321}">
                <p14:modId xmlns:p14="http://schemas.microsoft.com/office/powerpoint/2010/main" val="3442907362"/>
              </p:ext>
            </p:extLst>
          </p:nvPr>
        </p:nvGraphicFramePr>
        <p:xfrm>
          <a:off x="5911024" y="486184"/>
          <a:ext cx="539723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3760AA9-D8DC-B5F2-4C99-2D8551477AFB}"/>
              </a:ext>
            </a:extLst>
          </p:cNvPr>
          <p:cNvSpPr txBox="1"/>
          <p:nvPr/>
        </p:nvSpPr>
        <p:spPr>
          <a:xfrm>
            <a:off x="633758" y="587495"/>
            <a:ext cx="3897297" cy="584775"/>
          </a:xfrm>
          <a:prstGeom prst="rect">
            <a:avLst/>
          </a:prstGeom>
          <a:noFill/>
        </p:spPr>
        <p:txBody>
          <a:bodyPr wrap="square" rtlCol="0">
            <a:spAutoFit/>
          </a:bodyPr>
          <a:lstStyle/>
          <a:p>
            <a:r>
              <a:rPr lang="en-GB" sz="3200" dirty="0"/>
              <a:t>Who Are we?</a:t>
            </a:r>
          </a:p>
        </p:txBody>
      </p:sp>
      <p:sp>
        <p:nvSpPr>
          <p:cNvPr id="6" name="TextBox 5">
            <a:extLst>
              <a:ext uri="{FF2B5EF4-FFF2-40B4-BE49-F238E27FC236}">
                <a16:creationId xmlns:a16="http://schemas.microsoft.com/office/drawing/2014/main" id="{FC2931E5-E33E-4229-945F-203CBCC8C172}"/>
              </a:ext>
            </a:extLst>
          </p:cNvPr>
          <p:cNvSpPr txBox="1"/>
          <p:nvPr/>
        </p:nvSpPr>
        <p:spPr>
          <a:xfrm>
            <a:off x="406966" y="1500245"/>
            <a:ext cx="3915053"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FF0000"/>
                </a:solidFill>
              </a:rPr>
              <a:t>Merseyside Fire and Rescue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chemeClr val="accent1"/>
                </a:solidFill>
              </a:rPr>
              <a:t>Merseyside Police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chemeClr val="accent6">
                    <a:lumMod val="75000"/>
                  </a:schemeClr>
                </a:solidFill>
              </a:rPr>
              <a:t>NWAS &amp; St John’s Ambulance</a:t>
            </a:r>
          </a:p>
        </p:txBody>
      </p:sp>
      <p:pic>
        <p:nvPicPr>
          <p:cNvPr id="2" name="Picture 2" descr="World Firefighter Games | specialevent">
            <a:extLst>
              <a:ext uri="{FF2B5EF4-FFF2-40B4-BE49-F238E27FC236}">
                <a16:creationId xmlns:a16="http://schemas.microsoft.com/office/drawing/2014/main" id="{1F1FCD09-0D8F-40A5-830D-78D3941B203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073354" y="4617185"/>
            <a:ext cx="3217333" cy="17695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786AE0C-8A3F-560A-3A15-2C14F617FCBE}"/>
              </a:ext>
            </a:extLst>
          </p:cNvPr>
          <p:cNvGrpSpPr/>
          <p:nvPr/>
        </p:nvGrpSpPr>
        <p:grpSpPr>
          <a:xfrm>
            <a:off x="6455724" y="4763911"/>
            <a:ext cx="4796966" cy="2094089"/>
            <a:chOff x="241024" y="-101144"/>
            <a:chExt cx="7790398" cy="4779111"/>
          </a:xfrm>
        </p:grpSpPr>
        <p:sp>
          <p:nvSpPr>
            <p:cNvPr id="7" name="Title 1">
              <a:extLst>
                <a:ext uri="{FF2B5EF4-FFF2-40B4-BE49-F238E27FC236}">
                  <a16:creationId xmlns:a16="http://schemas.microsoft.com/office/drawing/2014/main" id="{43EE02CD-0FF8-4CD3-2B1C-AB74193990B8}"/>
                </a:ext>
              </a:extLst>
            </p:cNvPr>
            <p:cNvSpPr txBox="1">
              <a:spLocks/>
            </p:cNvSpPr>
            <p:nvPr/>
          </p:nvSpPr>
          <p:spPr>
            <a:xfrm>
              <a:off x="259022" y="-101144"/>
              <a:ext cx="7772400" cy="1470025"/>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75488">
                <a:spcAft>
                  <a:spcPts val="600"/>
                </a:spcAft>
              </a:pPr>
              <a:r>
                <a:rPr lang="en-US" sz="1040" kern="1200">
                  <a:solidFill>
                    <a:schemeClr val="tx1"/>
                  </a:solidFill>
                  <a:effectLst>
                    <a:outerShdw blurRad="50800" dist="50800" dir="5400000" sx="94000" sy="94000" algn="ctr" rotWithShape="0">
                      <a:schemeClr val="bg1">
                        <a:lumMod val="50000"/>
                        <a:alpha val="43000"/>
                      </a:schemeClr>
                    </a:outerShdw>
                  </a:effectLst>
                  <a:latin typeface="BankGothic Md BT" panose="020B0807020203060204" pitchFamily="34" charset="0"/>
                  <a:ea typeface="+mj-ea"/>
                  <a:cs typeface="+mj-cs"/>
                </a:rPr>
                <a:t>HISTORY</a:t>
              </a:r>
              <a:endParaRPr lang="en-US" sz="2000">
                <a:effectLst>
                  <a:outerShdw blurRad="50800" dist="50800" dir="5400000" sx="94000" sy="94000" algn="ctr" rotWithShape="0">
                    <a:schemeClr val="bg1">
                      <a:lumMod val="50000"/>
                      <a:alpha val="43000"/>
                    </a:schemeClr>
                  </a:outerShdw>
                </a:effectLst>
                <a:latin typeface="BankGothic Md BT" panose="020B0807020203060204" pitchFamily="34" charset="0"/>
              </a:endParaRPr>
            </a:p>
          </p:txBody>
        </p:sp>
        <p:sp>
          <p:nvSpPr>
            <p:cNvPr id="8" name="TextBox 7">
              <a:extLst>
                <a:ext uri="{FF2B5EF4-FFF2-40B4-BE49-F238E27FC236}">
                  <a16:creationId xmlns:a16="http://schemas.microsoft.com/office/drawing/2014/main" id="{CB78A035-2F63-410B-7FD4-8045B750A2F2}"/>
                </a:ext>
              </a:extLst>
            </p:cNvPr>
            <p:cNvSpPr txBox="1"/>
            <p:nvPr/>
          </p:nvSpPr>
          <p:spPr>
            <a:xfrm>
              <a:off x="241024" y="828787"/>
              <a:ext cx="7646766" cy="3849180"/>
            </a:xfrm>
            <a:prstGeom prst="rect">
              <a:avLst/>
            </a:prstGeom>
            <a:noFill/>
          </p:spPr>
          <p:txBody>
            <a:bodyPr wrap="square" rtlCol="0">
              <a:spAutoFit/>
            </a:bodyPr>
            <a:lstStyle/>
            <a:p>
              <a:pPr defTabSz="475488">
                <a:spcAft>
                  <a:spcPts val="600"/>
                </a:spcAft>
              </a:pPr>
              <a:r>
                <a:rPr lang="en-GB" sz="1040" kern="1200" dirty="0">
                  <a:solidFill>
                    <a:schemeClr val="tx1"/>
                  </a:solidFill>
                  <a:latin typeface="+mn-lt"/>
                  <a:ea typeface="+mn-ea"/>
                  <a:cs typeface="+mn-cs"/>
                </a:rPr>
                <a:t>Community Focused approach beginning from World Fire Fighter Games 2008</a:t>
              </a:r>
              <a:br>
                <a:rPr lang="en-GB" sz="1040" kern="1200" dirty="0">
                  <a:solidFill>
                    <a:schemeClr val="tx1"/>
                  </a:solidFill>
                  <a:latin typeface="+mn-lt"/>
                  <a:ea typeface="+mn-ea"/>
                  <a:cs typeface="+mn-cs"/>
                </a:rPr>
              </a:br>
              <a:r>
                <a:rPr lang="en-GB" sz="1040" kern="1200" dirty="0">
                  <a:solidFill>
                    <a:schemeClr val="tx1"/>
                  </a:solidFill>
                  <a:latin typeface="+mn-lt"/>
                  <a:ea typeface="+mn-ea"/>
                  <a:cs typeface="+mn-cs"/>
                </a:rPr>
                <a:t>Leading on to London Olympics 2012 Legacy and Inspire Program</a:t>
              </a:r>
              <a:br>
                <a:rPr lang="en-GB" sz="1040" kern="1200" dirty="0">
                  <a:solidFill>
                    <a:schemeClr val="tx1"/>
                  </a:solidFill>
                  <a:latin typeface="+mn-lt"/>
                  <a:ea typeface="+mn-ea"/>
                  <a:cs typeface="+mn-cs"/>
                </a:rPr>
              </a:br>
              <a:r>
                <a:rPr lang="en-GB" sz="1040" kern="1200" dirty="0">
                  <a:solidFill>
                    <a:schemeClr val="tx1"/>
                  </a:solidFill>
                  <a:latin typeface="+mn-lt"/>
                  <a:ea typeface="+mn-ea"/>
                  <a:cs typeface="+mn-cs"/>
                </a:rPr>
                <a:t>Establish Grass Roots Sport, Cultural and Healthy Eating Activities</a:t>
              </a:r>
            </a:p>
            <a:p>
              <a:pPr defTabSz="475488">
                <a:spcAft>
                  <a:spcPts val="600"/>
                </a:spcAft>
              </a:pPr>
              <a:r>
                <a:rPr lang="en-GB" sz="1040" kern="1200" dirty="0">
                  <a:solidFill>
                    <a:schemeClr val="tx1"/>
                  </a:solidFill>
                  <a:latin typeface="+mn-lt"/>
                  <a:ea typeface="+mn-ea"/>
                  <a:cs typeface="+mn-cs"/>
                </a:rPr>
                <a:t>Develop Partnerships to Promote Sport, Health and Well-Being</a:t>
              </a:r>
              <a:endParaRPr lang="en-GB" sz="1040" b="1" kern="1200" dirty="0">
                <a:solidFill>
                  <a:schemeClr val="tx1"/>
                </a:solidFill>
                <a:latin typeface="+mn-lt"/>
                <a:ea typeface="+mn-ea"/>
                <a:cs typeface="+mn-cs"/>
              </a:endParaRPr>
            </a:p>
            <a:p>
              <a:pPr defTabSz="475488">
                <a:spcAft>
                  <a:spcPts val="600"/>
                </a:spcAft>
              </a:pPr>
              <a:r>
                <a:rPr lang="en-GB" sz="1040" kern="1200" dirty="0">
                  <a:solidFill>
                    <a:schemeClr val="tx1"/>
                  </a:solidFill>
                  <a:latin typeface="+mn-lt"/>
                  <a:ea typeface="+mn-ea"/>
                  <a:cs typeface="+mn-cs"/>
                </a:rPr>
                <a:t>Thus, </a:t>
              </a:r>
              <a:r>
                <a:rPr lang="en-GB" sz="1040" kern="1200" dirty="0">
                  <a:solidFill>
                    <a:schemeClr val="tx1"/>
                  </a:solidFill>
                  <a:highlight>
                    <a:srgbClr val="FFFF00"/>
                  </a:highlight>
                  <a:latin typeface="+mn-lt"/>
                  <a:ea typeface="+mn-ea"/>
                  <a:cs typeface="+mn-cs"/>
                </a:rPr>
                <a:t>Fire Fit </a:t>
              </a:r>
              <a:r>
                <a:rPr lang="en-GB" sz="1040" kern="1200" dirty="0">
                  <a:solidFill>
                    <a:schemeClr val="tx1"/>
                  </a:solidFill>
                  <a:latin typeface="+mn-lt"/>
                  <a:ea typeface="+mn-ea"/>
                  <a:cs typeface="+mn-cs"/>
                </a:rPr>
                <a:t>was born!</a:t>
              </a:r>
              <a:endParaRPr lang="en-GB" sz="2000" dirty="0"/>
            </a:p>
          </p:txBody>
        </p:sp>
      </p:grpSp>
    </p:spTree>
    <p:extLst>
      <p:ext uri="{BB962C8B-B14F-4D97-AF65-F5344CB8AC3E}">
        <p14:creationId xmlns:p14="http://schemas.microsoft.com/office/powerpoint/2010/main" val="162700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9" name="Rectangle 3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C229B-8016-B7A0-EE7B-5CDA6E9AF85B}"/>
              </a:ext>
            </a:extLst>
          </p:cNvPr>
          <p:cNvSpPr>
            <a:spLocks noGrp="1"/>
          </p:cNvSpPr>
          <p:nvPr>
            <p:ph type="title"/>
          </p:nvPr>
        </p:nvSpPr>
        <p:spPr>
          <a:xfrm>
            <a:off x="1043631" y="809898"/>
            <a:ext cx="9942716" cy="1554480"/>
          </a:xfrm>
        </p:spPr>
        <p:txBody>
          <a:bodyPr anchor="ctr">
            <a:normAutofit/>
          </a:bodyPr>
          <a:lstStyle/>
          <a:p>
            <a:r>
              <a:rPr lang="en-GB" sz="4800" b="1"/>
              <a:t>Statistics</a:t>
            </a:r>
          </a:p>
        </p:txBody>
      </p:sp>
      <p:sp>
        <p:nvSpPr>
          <p:cNvPr id="31" name="Content Placeholder 2">
            <a:extLst>
              <a:ext uri="{FF2B5EF4-FFF2-40B4-BE49-F238E27FC236}">
                <a16:creationId xmlns:a16="http://schemas.microsoft.com/office/drawing/2014/main" id="{3E12D6C7-F8E7-80EB-ABB7-06EFD0B93E79}"/>
              </a:ext>
            </a:extLst>
          </p:cNvPr>
          <p:cNvSpPr>
            <a:spLocks noGrp="1"/>
          </p:cNvSpPr>
          <p:nvPr>
            <p:ph idx="1"/>
          </p:nvPr>
        </p:nvSpPr>
        <p:spPr>
          <a:xfrm>
            <a:off x="1045028" y="3017522"/>
            <a:ext cx="9941319" cy="3124658"/>
          </a:xfrm>
        </p:spPr>
        <p:txBody>
          <a:bodyPr anchor="ctr">
            <a:normAutofit/>
          </a:bodyPr>
          <a:lstStyle/>
          <a:p>
            <a:r>
              <a:rPr lang="en-GB" sz="2200" dirty="0"/>
              <a:t>In 2022 27% of children aged 2-15 were overweight or obese </a:t>
            </a:r>
            <a:r>
              <a:rPr lang="en-GB" sz="2200" dirty="0">
                <a:solidFill>
                  <a:schemeClr val="accent1"/>
                </a:solidFill>
              </a:rPr>
              <a:t>(NHS England)</a:t>
            </a:r>
          </a:p>
          <a:p>
            <a:r>
              <a:rPr lang="en-GB" sz="2200" dirty="0"/>
              <a:t>Knowsley, currently has the highest rate of obese and overweight 10-11 </a:t>
            </a:r>
            <a:r>
              <a:rPr lang="en-GB" sz="2200" dirty="0" err="1"/>
              <a:t>yr</a:t>
            </a:r>
            <a:r>
              <a:rPr lang="en-GB" sz="2200" dirty="0"/>
              <a:t> olds (45.6%) in the UK</a:t>
            </a:r>
          </a:p>
          <a:p>
            <a:r>
              <a:rPr lang="en-GB" sz="2200" dirty="0"/>
              <a:t>Child attitudes towards police are determined by their interactions, but more so through their parent’s views. Its estimated confidence falls in policing by 20% for each annual age increment </a:t>
            </a:r>
            <a:r>
              <a:rPr lang="en-GB" sz="2200" dirty="0">
                <a:solidFill>
                  <a:schemeClr val="accent1"/>
                </a:solidFill>
              </a:rPr>
              <a:t>(Sindall et al., 2016)</a:t>
            </a:r>
          </a:p>
          <a:p>
            <a:r>
              <a:rPr lang="en-GB" sz="2200" dirty="0"/>
              <a:t>Home office figures show Merseyside police recorded 298 assaults on emergency workers between March 2020 and the end of 2022, not including attacks on Police.</a:t>
            </a:r>
          </a:p>
          <a:p>
            <a:pPr marL="0" indent="0">
              <a:buNone/>
            </a:pPr>
            <a:endParaRPr lang="en-GB" sz="2200" dirty="0"/>
          </a:p>
          <a:p>
            <a:endParaRPr lang="en-GB" sz="2200" dirty="0"/>
          </a:p>
        </p:txBody>
      </p:sp>
      <p:cxnSp>
        <p:nvCxnSpPr>
          <p:cNvPr id="45" name="Straight Connector 4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98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EF25F3-8219-F898-A797-EFB8F8DD1E28}"/>
              </a:ext>
            </a:extLst>
          </p:cNvPr>
          <p:cNvSpPr txBox="1"/>
          <p:nvPr/>
        </p:nvSpPr>
        <p:spPr>
          <a:xfrm>
            <a:off x="366164" y="4296433"/>
            <a:ext cx="9031463" cy="923330"/>
          </a:xfrm>
          <a:prstGeom prst="rect">
            <a:avLst/>
          </a:prstGeom>
          <a:noFill/>
        </p:spPr>
        <p:txBody>
          <a:bodyPr wrap="square" rtlCol="0">
            <a:spAutoFit/>
          </a:bodyPr>
          <a:lstStyle/>
          <a:p>
            <a:endParaRPr lang="en-GB" dirty="0"/>
          </a:p>
          <a:p>
            <a:pPr marL="285750" indent="-285750">
              <a:buFontTx/>
              <a:buChar char="-"/>
            </a:pPr>
            <a:endParaRPr lang="en-GB" dirty="0"/>
          </a:p>
          <a:p>
            <a:endParaRPr lang="en-GB" dirty="0"/>
          </a:p>
        </p:txBody>
      </p:sp>
      <p:pic>
        <p:nvPicPr>
          <p:cNvPr id="16" name="Content Placeholder 3">
            <a:extLst>
              <a:ext uri="{FF2B5EF4-FFF2-40B4-BE49-F238E27FC236}">
                <a16:creationId xmlns:a16="http://schemas.microsoft.com/office/drawing/2014/main" id="{ED47B151-D3B4-DF3D-0BE1-83F915651F29}"/>
              </a:ext>
            </a:extLst>
          </p:cNvPr>
          <p:cNvPicPr>
            <a:picLocks noChangeAspect="1"/>
          </p:cNvPicPr>
          <p:nvPr/>
        </p:nvPicPr>
        <p:blipFill>
          <a:blip r:embed="rId3"/>
          <a:stretch>
            <a:fillRect/>
          </a:stretch>
        </p:blipFill>
        <p:spPr>
          <a:xfrm>
            <a:off x="4137202" y="251525"/>
            <a:ext cx="2692684" cy="1143468"/>
          </a:xfrm>
          <a:prstGeom prst="rect">
            <a:avLst/>
          </a:prstGeom>
        </p:spPr>
      </p:pic>
      <p:sp>
        <p:nvSpPr>
          <p:cNvPr id="3" name="TextBox 2">
            <a:extLst>
              <a:ext uri="{FF2B5EF4-FFF2-40B4-BE49-F238E27FC236}">
                <a16:creationId xmlns:a16="http://schemas.microsoft.com/office/drawing/2014/main" id="{29D4A56C-D48D-FA4C-C5E1-479556AE6DE2}"/>
              </a:ext>
            </a:extLst>
          </p:cNvPr>
          <p:cNvSpPr txBox="1"/>
          <p:nvPr/>
        </p:nvSpPr>
        <p:spPr>
          <a:xfrm>
            <a:off x="3700337" y="2239086"/>
            <a:ext cx="5228947" cy="923330"/>
          </a:xfrm>
          <a:prstGeom prst="rect">
            <a:avLst/>
          </a:prstGeom>
          <a:noFill/>
        </p:spPr>
        <p:txBody>
          <a:bodyPr wrap="square" rtlCol="0">
            <a:spAutoFit/>
          </a:bodyPr>
          <a:lstStyle/>
          <a:p>
            <a:pPr marL="285750" indent="-285750">
              <a:buFontTx/>
              <a:buChar char="-"/>
            </a:pPr>
            <a:r>
              <a:rPr lang="en-GB" dirty="0"/>
              <a:t>6 Week Programme</a:t>
            </a:r>
          </a:p>
          <a:p>
            <a:pPr marL="285750" indent="-285750">
              <a:buFontTx/>
              <a:buChar char="-"/>
            </a:pPr>
            <a:r>
              <a:rPr lang="en-GB" dirty="0"/>
              <a:t>90 Minute sessions</a:t>
            </a:r>
          </a:p>
          <a:p>
            <a:pPr marL="285750" indent="-285750">
              <a:buFontTx/>
              <a:buChar char="-"/>
            </a:pPr>
            <a:r>
              <a:rPr lang="en-GB" dirty="0"/>
              <a:t>1 topic per week, 3 safety messages</a:t>
            </a:r>
          </a:p>
        </p:txBody>
      </p:sp>
      <p:pic>
        <p:nvPicPr>
          <p:cNvPr id="2" name="Picture 1">
            <a:extLst>
              <a:ext uri="{FF2B5EF4-FFF2-40B4-BE49-F238E27FC236}">
                <a16:creationId xmlns:a16="http://schemas.microsoft.com/office/drawing/2014/main" id="{DAFFEA00-9CE0-0867-4D3D-481F95C48F7D}"/>
              </a:ext>
            </a:extLst>
          </p:cNvPr>
          <p:cNvPicPr>
            <a:picLocks noChangeAspect="1"/>
          </p:cNvPicPr>
          <p:nvPr/>
        </p:nvPicPr>
        <p:blipFill>
          <a:blip r:embed="rId4"/>
          <a:stretch>
            <a:fillRect/>
          </a:stretch>
        </p:blipFill>
        <p:spPr>
          <a:xfrm>
            <a:off x="297885" y="1460683"/>
            <a:ext cx="3104567" cy="2326528"/>
          </a:xfrm>
          <a:prstGeom prst="rect">
            <a:avLst/>
          </a:prstGeom>
        </p:spPr>
      </p:pic>
      <p:pic>
        <p:nvPicPr>
          <p:cNvPr id="6" name="Picture 5">
            <a:extLst>
              <a:ext uri="{FF2B5EF4-FFF2-40B4-BE49-F238E27FC236}">
                <a16:creationId xmlns:a16="http://schemas.microsoft.com/office/drawing/2014/main" id="{FDBFE460-D67C-9645-B9EC-F187CF3059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3400" y="1369057"/>
            <a:ext cx="3489792" cy="232652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885" y="4388167"/>
            <a:ext cx="3489792" cy="2326528"/>
          </a:xfrm>
          <a:prstGeom prst="rect">
            <a:avLst/>
          </a:prstGeom>
        </p:spPr>
      </p:pic>
      <p:pic>
        <p:nvPicPr>
          <p:cNvPr id="8" name="Picture 7">
            <a:extLst>
              <a:ext uri="{FF2B5EF4-FFF2-40B4-BE49-F238E27FC236}">
                <a16:creationId xmlns:a16="http://schemas.microsoft.com/office/drawing/2014/main" id="{B30A0BD7-0DA3-52E8-8ED8-CA66C54C045F}"/>
              </a:ext>
            </a:extLst>
          </p:cNvPr>
          <p:cNvPicPr>
            <a:picLocks noChangeAspect="1"/>
          </p:cNvPicPr>
          <p:nvPr/>
        </p:nvPicPr>
        <p:blipFill>
          <a:blip r:embed="rId7"/>
          <a:stretch>
            <a:fillRect/>
          </a:stretch>
        </p:blipFill>
        <p:spPr>
          <a:xfrm>
            <a:off x="4208248" y="4037101"/>
            <a:ext cx="3566629" cy="2677594"/>
          </a:xfrm>
          <a:prstGeom prst="rect">
            <a:avLst/>
          </a:prstGeom>
        </p:spPr>
      </p:pic>
      <p:pic>
        <p:nvPicPr>
          <p:cNvPr id="9" name="Picture 8">
            <a:extLst>
              <a:ext uri="{FF2B5EF4-FFF2-40B4-BE49-F238E27FC236}">
                <a16:creationId xmlns:a16="http://schemas.microsoft.com/office/drawing/2014/main" id="{C07F5CCA-2347-DB8A-DFCE-92335D3AF2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920" y="4215089"/>
            <a:ext cx="3630752" cy="2420501"/>
          </a:xfrm>
          <a:prstGeom prst="rect">
            <a:avLst/>
          </a:prstGeom>
        </p:spPr>
      </p:pic>
    </p:spTree>
    <p:extLst>
      <p:ext uri="{BB962C8B-B14F-4D97-AF65-F5344CB8AC3E}">
        <p14:creationId xmlns:p14="http://schemas.microsoft.com/office/powerpoint/2010/main" val="295360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3" name="Straight Connector 12">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550D2-D4BF-F621-2929-61BFEF86C671}"/>
              </a:ext>
            </a:extLst>
          </p:cNvPr>
          <p:cNvSpPr>
            <a:spLocks noGrp="1"/>
          </p:cNvSpPr>
          <p:nvPr>
            <p:ph type="title"/>
          </p:nvPr>
        </p:nvSpPr>
        <p:spPr>
          <a:xfrm>
            <a:off x="1060232" y="3941205"/>
            <a:ext cx="10071536" cy="929750"/>
          </a:xfrm>
        </p:spPr>
        <p:txBody>
          <a:bodyPr vert="horz" lIns="91440" tIns="45720" rIns="91440" bIns="45720" rtlCol="0" anchor="b">
            <a:normAutofit/>
          </a:bodyPr>
          <a:lstStyle/>
          <a:p>
            <a:pPr algn="ctr"/>
            <a:r>
              <a:rPr lang="en-US" sz="5200" dirty="0">
                <a:solidFill>
                  <a:srgbClr val="FF0000"/>
                </a:solidFill>
              </a:rPr>
              <a:t>Key Messages </a:t>
            </a:r>
          </a:p>
        </p:txBody>
      </p:sp>
      <p:pic>
        <p:nvPicPr>
          <p:cNvPr id="4" name="Picture 2" descr="image001">
            <a:extLst>
              <a:ext uri="{FF2B5EF4-FFF2-40B4-BE49-F238E27FC236}">
                <a16:creationId xmlns:a16="http://schemas.microsoft.com/office/drawing/2014/main" id="{52DC7AB6-E09C-9CCE-092D-96540F3745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7717" y="1128735"/>
            <a:ext cx="5069590" cy="20841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73F3C0-3E43-A9C9-D159-3252E1314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664" y="820145"/>
            <a:ext cx="4275708" cy="2850472"/>
          </a:xfrm>
          <a:prstGeom prst="rect">
            <a:avLst/>
          </a:prstGeom>
        </p:spPr>
      </p:pic>
    </p:spTree>
    <p:extLst>
      <p:ext uri="{BB962C8B-B14F-4D97-AF65-F5344CB8AC3E}">
        <p14:creationId xmlns:p14="http://schemas.microsoft.com/office/powerpoint/2010/main" val="3979904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ECB0CC-2604-6460-DC69-ED6933CF0467}"/>
              </a:ext>
            </a:extLst>
          </p:cNvPr>
          <p:cNvSpPr txBox="1"/>
          <p:nvPr/>
        </p:nvSpPr>
        <p:spPr>
          <a:xfrm>
            <a:off x="99873" y="618124"/>
            <a:ext cx="6094520" cy="1769715"/>
          </a:xfrm>
          <a:prstGeom prst="rect">
            <a:avLst/>
          </a:prstGeom>
          <a:noFill/>
        </p:spPr>
        <p:txBody>
          <a:bodyPr wrap="square">
            <a:spAutoFit/>
          </a:bodyPr>
          <a:lstStyle/>
          <a:p>
            <a:pPr>
              <a:spcAft>
                <a:spcPts val="600"/>
              </a:spcAft>
            </a:pPr>
            <a:r>
              <a:rPr lang="en-GB" sz="4000" b="1" dirty="0">
                <a:solidFill>
                  <a:srgbClr val="FF0000"/>
                </a:solidFill>
                <a:latin typeface="Calibri" panose="020F0502020204030204" pitchFamily="34" charset="0"/>
                <a:ea typeface="Calibri" panose="020F0502020204030204" pitchFamily="34" charset="0"/>
              </a:rPr>
              <a:t>    FIRE SAFETY</a:t>
            </a:r>
            <a:endParaRPr lang="en-GB" sz="4000" dirty="0">
              <a:solidFill>
                <a:srgbClr val="FF0000"/>
              </a:solidFill>
              <a:latin typeface="Calibri" panose="020F0502020204030204" pitchFamily="34" charset="0"/>
              <a:ea typeface="Calibri" panose="020F0502020204030204" pitchFamily="34" charset="0"/>
            </a:endParaRPr>
          </a:p>
          <a:p>
            <a:pPr>
              <a:spcAft>
                <a:spcPts val="600"/>
              </a:spcAft>
            </a:pPr>
            <a:r>
              <a:rPr lang="en-GB" dirty="0">
                <a:solidFill>
                  <a:srgbClr val="FF0000"/>
                </a:solidFill>
                <a:latin typeface="Calibri" panose="020F0502020204030204" pitchFamily="34" charset="0"/>
                <a:ea typeface="Calibri" panose="020F0502020204030204" pitchFamily="34" charset="0"/>
              </a:rPr>
              <a:t>      </a:t>
            </a:r>
            <a:r>
              <a:rPr lang="en-GB" sz="1800" dirty="0">
                <a:solidFill>
                  <a:srgbClr val="FF0000"/>
                </a:solidFill>
                <a:latin typeface="Calibri" panose="020F0502020204030204" pitchFamily="34" charset="0"/>
                <a:ea typeface="Calibri" panose="020F0502020204030204" pitchFamily="34" charset="0"/>
              </a:rPr>
              <a:t>  1 – Check Smoke Alarms </a:t>
            </a:r>
          </a:p>
          <a:p>
            <a:pPr>
              <a:spcAft>
                <a:spcPts val="600"/>
              </a:spcAft>
            </a:pPr>
            <a:r>
              <a:rPr lang="en-GB" sz="1800" dirty="0">
                <a:solidFill>
                  <a:srgbClr val="FF0000"/>
                </a:solidFill>
                <a:latin typeface="Calibri" panose="020F0502020204030204" pitchFamily="34" charset="0"/>
                <a:ea typeface="Calibri" panose="020F0502020204030204" pitchFamily="34" charset="0"/>
              </a:rPr>
              <a:t>        2 – Shut Doors </a:t>
            </a:r>
          </a:p>
          <a:p>
            <a:pPr>
              <a:spcAft>
                <a:spcPts val="600"/>
              </a:spcAft>
            </a:pPr>
            <a:r>
              <a:rPr lang="en-GB" sz="1800" dirty="0">
                <a:solidFill>
                  <a:srgbClr val="FF0000"/>
                </a:solidFill>
                <a:latin typeface="Calibri" panose="020F0502020204030204" pitchFamily="34" charset="0"/>
                <a:ea typeface="Calibri" panose="020F0502020204030204" pitchFamily="34" charset="0"/>
              </a:rPr>
              <a:t>        3 – Call 999</a:t>
            </a:r>
            <a:endParaRPr lang="en-GB" sz="1800" dirty="0"/>
          </a:p>
        </p:txBody>
      </p:sp>
      <p:sp>
        <p:nvSpPr>
          <p:cNvPr id="9" name="TextBox 8">
            <a:extLst>
              <a:ext uri="{FF2B5EF4-FFF2-40B4-BE49-F238E27FC236}">
                <a16:creationId xmlns:a16="http://schemas.microsoft.com/office/drawing/2014/main" id="{475B7DA9-AB55-F137-06C8-73CD0D073597}"/>
              </a:ext>
            </a:extLst>
          </p:cNvPr>
          <p:cNvSpPr txBox="1"/>
          <p:nvPr/>
        </p:nvSpPr>
        <p:spPr>
          <a:xfrm>
            <a:off x="479655" y="4384927"/>
            <a:ext cx="6409824" cy="1769715"/>
          </a:xfrm>
          <a:prstGeom prst="rect">
            <a:avLst/>
          </a:prstGeom>
          <a:noFill/>
        </p:spPr>
        <p:txBody>
          <a:bodyPr wrap="square">
            <a:spAutoFit/>
          </a:bodyPr>
          <a:lstStyle/>
          <a:p>
            <a:pPr>
              <a:spcAft>
                <a:spcPts val="600"/>
              </a:spcAft>
            </a:pPr>
            <a:r>
              <a:rPr lang="en-GB" sz="4000" b="1" dirty="0">
                <a:solidFill>
                  <a:srgbClr val="FF0000"/>
                </a:solidFill>
                <a:latin typeface="Calibri" panose="020F0502020204030204" pitchFamily="34" charset="0"/>
                <a:ea typeface="Calibri" panose="020F0502020204030204" pitchFamily="34" charset="0"/>
              </a:rPr>
              <a:t>WATER SAFETY </a:t>
            </a:r>
          </a:p>
          <a:p>
            <a:pPr>
              <a:spcAft>
                <a:spcPts val="600"/>
              </a:spcAft>
            </a:pPr>
            <a:r>
              <a:rPr lang="en-GB" sz="1800" dirty="0">
                <a:solidFill>
                  <a:srgbClr val="FF0000"/>
                </a:solidFill>
                <a:latin typeface="Calibri" panose="020F0502020204030204" pitchFamily="34" charset="0"/>
                <a:ea typeface="Calibri" panose="020F0502020204030204" pitchFamily="34" charset="0"/>
              </a:rPr>
              <a:t>1 – Call 999 </a:t>
            </a:r>
          </a:p>
          <a:p>
            <a:pPr>
              <a:spcAft>
                <a:spcPts val="600"/>
              </a:spcAft>
            </a:pPr>
            <a:r>
              <a:rPr lang="en-GB" sz="1800" dirty="0">
                <a:solidFill>
                  <a:srgbClr val="FF0000"/>
                </a:solidFill>
                <a:latin typeface="Calibri" panose="020F0502020204030204" pitchFamily="34" charset="0"/>
                <a:ea typeface="Calibri" panose="020F0502020204030204" pitchFamily="34" charset="0"/>
              </a:rPr>
              <a:t>2 – Lay Like a star </a:t>
            </a:r>
          </a:p>
          <a:p>
            <a:pPr>
              <a:spcAft>
                <a:spcPts val="600"/>
              </a:spcAft>
            </a:pPr>
            <a:r>
              <a:rPr lang="en-GB" sz="1800" dirty="0">
                <a:solidFill>
                  <a:srgbClr val="FF0000"/>
                </a:solidFill>
                <a:latin typeface="Calibri" panose="020F0502020204030204" pitchFamily="34" charset="0"/>
                <a:ea typeface="Calibri" panose="020F0502020204030204" pitchFamily="34" charset="0"/>
              </a:rPr>
              <a:t>3 – Throw a line</a:t>
            </a:r>
            <a:endParaRPr lang="en-GB" sz="1800" dirty="0"/>
          </a:p>
        </p:txBody>
      </p:sp>
      <p:sp>
        <p:nvSpPr>
          <p:cNvPr id="11" name="TextBox 10">
            <a:extLst>
              <a:ext uri="{FF2B5EF4-FFF2-40B4-BE49-F238E27FC236}">
                <a16:creationId xmlns:a16="http://schemas.microsoft.com/office/drawing/2014/main" id="{3B189798-3DBB-480B-7D27-18249B78A5EF}"/>
              </a:ext>
            </a:extLst>
          </p:cNvPr>
          <p:cNvSpPr txBox="1"/>
          <p:nvPr/>
        </p:nvSpPr>
        <p:spPr>
          <a:xfrm>
            <a:off x="472736" y="2526339"/>
            <a:ext cx="6094520" cy="153888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ROAD SAFETY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1 – Cross</a:t>
            </a:r>
            <a:r>
              <a:rPr kumimoji="0" lang="en-GB" sz="18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mn-cs"/>
              </a:rPr>
              <a:t> on green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2 – </a:t>
            </a:r>
            <a:r>
              <a:rPr lang="en-GB" sz="1800" dirty="0">
                <a:solidFill>
                  <a:srgbClr val="FF0000"/>
                </a:solidFill>
                <a:latin typeface="Calibri" panose="020F0502020204030204" pitchFamily="34" charset="0"/>
                <a:ea typeface="Calibri" panose="020F0502020204030204" pitchFamily="34" charset="0"/>
              </a:rPr>
              <a:t>Fasten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3 – </a:t>
            </a:r>
            <a:r>
              <a:rPr lang="en-GB" sz="1800" dirty="0">
                <a:solidFill>
                  <a:srgbClr val="FF0000"/>
                </a:solidFill>
                <a:latin typeface="Calibri" panose="020F0502020204030204" pitchFamily="34" charset="0"/>
                <a:ea typeface="Calibri" panose="020F0502020204030204" pitchFamily="34" charset="0"/>
              </a:rPr>
              <a:t>Don’t get distracted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CF6A10E-5C7E-185E-58EE-1DD26C92F445}"/>
              </a:ext>
            </a:extLst>
          </p:cNvPr>
          <p:cNvPicPr>
            <a:picLocks noChangeAspect="1"/>
          </p:cNvPicPr>
          <p:nvPr/>
        </p:nvPicPr>
        <p:blipFill>
          <a:blip r:embed="rId2"/>
          <a:stretch>
            <a:fillRect/>
          </a:stretch>
        </p:blipFill>
        <p:spPr>
          <a:xfrm rot="5400000">
            <a:off x="6733337" y="1412520"/>
            <a:ext cx="5607883" cy="4019092"/>
          </a:xfrm>
          <a:prstGeom prst="rect">
            <a:avLst/>
          </a:prstGeom>
        </p:spPr>
      </p:pic>
    </p:spTree>
    <p:extLst>
      <p:ext uri="{BB962C8B-B14F-4D97-AF65-F5344CB8AC3E}">
        <p14:creationId xmlns:p14="http://schemas.microsoft.com/office/powerpoint/2010/main" val="1057662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3" name="Straight Connector 12">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550D2-D4BF-F621-2929-61BFEF86C671}"/>
              </a:ext>
            </a:extLst>
          </p:cNvPr>
          <p:cNvSpPr>
            <a:spLocks noGrp="1"/>
          </p:cNvSpPr>
          <p:nvPr>
            <p:ph type="title"/>
          </p:nvPr>
        </p:nvSpPr>
        <p:spPr>
          <a:xfrm>
            <a:off x="1060232" y="3941205"/>
            <a:ext cx="10071536" cy="929750"/>
          </a:xfrm>
        </p:spPr>
        <p:txBody>
          <a:bodyPr vert="horz" lIns="91440" tIns="45720" rIns="91440" bIns="45720" rtlCol="0" anchor="b">
            <a:normAutofit/>
          </a:bodyPr>
          <a:lstStyle/>
          <a:p>
            <a:pPr algn="ctr"/>
            <a:r>
              <a:rPr lang="en-US" sz="5200" dirty="0">
                <a:solidFill>
                  <a:schemeClr val="accent1"/>
                </a:solidFill>
              </a:rPr>
              <a:t>Key Messages </a:t>
            </a:r>
          </a:p>
        </p:txBody>
      </p:sp>
      <p:pic>
        <p:nvPicPr>
          <p:cNvPr id="3" name="Picture 2">
            <a:extLst>
              <a:ext uri="{FF2B5EF4-FFF2-40B4-BE49-F238E27FC236}">
                <a16:creationId xmlns:a16="http://schemas.microsoft.com/office/drawing/2014/main" id="{997906D3-B01B-3BA6-2E03-17038A981BDB}"/>
              </a:ext>
            </a:extLst>
          </p:cNvPr>
          <p:cNvPicPr>
            <a:picLocks noChangeAspect="1"/>
          </p:cNvPicPr>
          <p:nvPr/>
        </p:nvPicPr>
        <p:blipFill>
          <a:blip r:embed="rId2"/>
          <a:stretch>
            <a:fillRect/>
          </a:stretch>
        </p:blipFill>
        <p:spPr>
          <a:xfrm>
            <a:off x="748878" y="1516537"/>
            <a:ext cx="5334317" cy="1400258"/>
          </a:xfrm>
          <a:prstGeom prst="rect">
            <a:avLst/>
          </a:prstGeom>
        </p:spPr>
      </p:pic>
      <p:pic>
        <p:nvPicPr>
          <p:cNvPr id="6" name="Picture 5">
            <a:extLst>
              <a:ext uri="{FF2B5EF4-FFF2-40B4-BE49-F238E27FC236}">
                <a16:creationId xmlns:a16="http://schemas.microsoft.com/office/drawing/2014/main" id="{A2863CFF-4F67-63E5-2E2B-65120E0F901E}"/>
              </a:ext>
            </a:extLst>
          </p:cNvPr>
          <p:cNvPicPr>
            <a:picLocks noChangeAspect="1"/>
          </p:cNvPicPr>
          <p:nvPr/>
        </p:nvPicPr>
        <p:blipFill>
          <a:blip r:embed="rId3"/>
          <a:stretch>
            <a:fillRect/>
          </a:stretch>
        </p:blipFill>
        <p:spPr>
          <a:xfrm>
            <a:off x="6235609" y="673853"/>
            <a:ext cx="4396089" cy="3108329"/>
          </a:xfrm>
          <a:prstGeom prst="rect">
            <a:avLst/>
          </a:prstGeom>
        </p:spPr>
      </p:pic>
    </p:spTree>
    <p:extLst>
      <p:ext uri="{BB962C8B-B14F-4D97-AF65-F5344CB8AC3E}">
        <p14:creationId xmlns:p14="http://schemas.microsoft.com/office/powerpoint/2010/main" val="1210051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A2B8C4-39AE-C7E6-5C91-C55A917D942B}"/>
              </a:ext>
            </a:extLst>
          </p:cNvPr>
          <p:cNvSpPr txBox="1"/>
          <p:nvPr/>
        </p:nvSpPr>
        <p:spPr>
          <a:xfrm>
            <a:off x="92514" y="102142"/>
            <a:ext cx="6097554" cy="1769715"/>
          </a:xfrm>
          <a:prstGeom prst="rect">
            <a:avLst/>
          </a:prstGeom>
          <a:noFill/>
        </p:spPr>
        <p:txBody>
          <a:bodyPr wrap="square">
            <a:spAutoFit/>
          </a:bodyPr>
          <a:lstStyle/>
          <a:p>
            <a:pPr>
              <a:spcAft>
                <a:spcPts val="600"/>
              </a:spcAft>
            </a:pPr>
            <a:r>
              <a:rPr lang="en-GB" sz="4000" b="1" dirty="0">
                <a:solidFill>
                  <a:schemeClr val="accent1"/>
                </a:solidFill>
              </a:rPr>
              <a:t>GANG EXPLOITATION</a:t>
            </a:r>
          </a:p>
          <a:p>
            <a:pPr>
              <a:spcAft>
                <a:spcPts val="600"/>
              </a:spcAft>
            </a:pPr>
            <a:r>
              <a:rPr lang="en-GB" sz="1800" dirty="0">
                <a:solidFill>
                  <a:schemeClr val="accent1"/>
                </a:solidFill>
              </a:rPr>
              <a:t>1 – Don’t accept gifts </a:t>
            </a:r>
          </a:p>
          <a:p>
            <a:pPr>
              <a:spcAft>
                <a:spcPts val="600"/>
              </a:spcAft>
            </a:pPr>
            <a:r>
              <a:rPr lang="en-GB" sz="1800" dirty="0">
                <a:solidFill>
                  <a:schemeClr val="accent1"/>
                </a:solidFill>
              </a:rPr>
              <a:t>2 – Tell someone you trust</a:t>
            </a:r>
          </a:p>
          <a:p>
            <a:pPr>
              <a:spcAft>
                <a:spcPts val="600"/>
              </a:spcAft>
            </a:pPr>
            <a:r>
              <a:rPr lang="en-GB" sz="1800" dirty="0">
                <a:solidFill>
                  <a:schemeClr val="accent1"/>
                </a:solidFill>
              </a:rPr>
              <a:t>3 – Don’t follow the crowd</a:t>
            </a:r>
          </a:p>
        </p:txBody>
      </p:sp>
      <p:sp>
        <p:nvSpPr>
          <p:cNvPr id="9" name="TextBox 8">
            <a:extLst>
              <a:ext uri="{FF2B5EF4-FFF2-40B4-BE49-F238E27FC236}">
                <a16:creationId xmlns:a16="http://schemas.microsoft.com/office/drawing/2014/main" id="{B81F0581-1ED2-AAD1-E576-133B0ACFDAA6}"/>
              </a:ext>
            </a:extLst>
          </p:cNvPr>
          <p:cNvSpPr txBox="1"/>
          <p:nvPr/>
        </p:nvSpPr>
        <p:spPr>
          <a:xfrm>
            <a:off x="24859" y="3363136"/>
            <a:ext cx="6147786" cy="1769715"/>
          </a:xfrm>
          <a:prstGeom prst="rect">
            <a:avLst/>
          </a:prstGeom>
          <a:noFill/>
        </p:spPr>
        <p:txBody>
          <a:bodyPr wrap="square">
            <a:spAutoFit/>
          </a:bodyPr>
          <a:lstStyle/>
          <a:p>
            <a:pPr>
              <a:spcAft>
                <a:spcPts val="600"/>
              </a:spcAft>
            </a:pPr>
            <a:r>
              <a:rPr lang="en-GB" sz="4000" b="1" dirty="0">
                <a:solidFill>
                  <a:schemeClr val="accent1"/>
                </a:solidFill>
              </a:rPr>
              <a:t>HATE CRIME</a:t>
            </a:r>
          </a:p>
          <a:p>
            <a:pPr>
              <a:spcAft>
                <a:spcPts val="600"/>
              </a:spcAft>
            </a:pPr>
            <a:r>
              <a:rPr lang="en-GB" sz="1800" dirty="0">
                <a:solidFill>
                  <a:schemeClr val="accent1"/>
                </a:solidFill>
              </a:rPr>
              <a:t>1 – Don’t discriminate</a:t>
            </a:r>
          </a:p>
          <a:p>
            <a:pPr>
              <a:spcAft>
                <a:spcPts val="600"/>
              </a:spcAft>
            </a:pPr>
            <a:r>
              <a:rPr lang="en-GB" sz="1800" dirty="0">
                <a:solidFill>
                  <a:schemeClr val="accent1"/>
                </a:solidFill>
              </a:rPr>
              <a:t>2 – What makes us different?</a:t>
            </a:r>
          </a:p>
          <a:p>
            <a:pPr>
              <a:spcAft>
                <a:spcPts val="600"/>
              </a:spcAft>
            </a:pPr>
            <a:r>
              <a:rPr lang="en-GB" sz="1800" dirty="0">
                <a:solidFill>
                  <a:schemeClr val="accent1"/>
                </a:solidFill>
              </a:rPr>
              <a:t>3 – Hate crime is a crime!</a:t>
            </a:r>
          </a:p>
        </p:txBody>
      </p:sp>
      <p:sp>
        <p:nvSpPr>
          <p:cNvPr id="10" name="TextBox 9">
            <a:extLst>
              <a:ext uri="{FF2B5EF4-FFF2-40B4-BE49-F238E27FC236}">
                <a16:creationId xmlns:a16="http://schemas.microsoft.com/office/drawing/2014/main" id="{093A89E5-8858-AD55-0524-E1B8797459CF}"/>
              </a:ext>
            </a:extLst>
          </p:cNvPr>
          <p:cNvSpPr txBox="1"/>
          <p:nvPr/>
        </p:nvSpPr>
        <p:spPr>
          <a:xfrm>
            <a:off x="42597" y="1796984"/>
            <a:ext cx="6098958" cy="1538883"/>
          </a:xfrm>
          <a:prstGeom prst="rect">
            <a:avLst/>
          </a:prstGeom>
          <a:noFill/>
        </p:spPr>
        <p:txBody>
          <a:bodyPr wrap="square">
            <a:spAutoFit/>
          </a:bodyPr>
          <a:lstStyle/>
          <a:p>
            <a:r>
              <a:rPr lang="en-GB" sz="4000" b="1" dirty="0">
                <a:solidFill>
                  <a:schemeClr val="accent1"/>
                </a:solidFill>
              </a:rPr>
              <a:t>ANTI SOCIAL BEHAVIOUR</a:t>
            </a:r>
          </a:p>
          <a:p>
            <a:r>
              <a:rPr lang="en-GB" sz="1800" dirty="0">
                <a:solidFill>
                  <a:schemeClr val="accent1"/>
                </a:solidFill>
              </a:rPr>
              <a:t>1 – Arson is a crime</a:t>
            </a:r>
          </a:p>
          <a:p>
            <a:r>
              <a:rPr lang="en-GB" sz="1800" dirty="0">
                <a:solidFill>
                  <a:schemeClr val="accent1"/>
                </a:solidFill>
              </a:rPr>
              <a:t>2 – Hoax Calls cost lives</a:t>
            </a:r>
          </a:p>
          <a:p>
            <a:r>
              <a:rPr lang="en-GB" sz="1800" dirty="0">
                <a:solidFill>
                  <a:schemeClr val="accent1"/>
                </a:solidFill>
              </a:rPr>
              <a:t>3 – Don’t Trespass</a:t>
            </a:r>
          </a:p>
        </p:txBody>
      </p:sp>
      <p:sp>
        <p:nvSpPr>
          <p:cNvPr id="12" name="TextBox 11">
            <a:extLst>
              <a:ext uri="{FF2B5EF4-FFF2-40B4-BE49-F238E27FC236}">
                <a16:creationId xmlns:a16="http://schemas.microsoft.com/office/drawing/2014/main" id="{75E422FD-C286-B876-8EB2-0E118AADCD45}"/>
              </a:ext>
            </a:extLst>
          </p:cNvPr>
          <p:cNvSpPr txBox="1"/>
          <p:nvPr/>
        </p:nvSpPr>
        <p:spPr>
          <a:xfrm>
            <a:off x="42597" y="5166068"/>
            <a:ext cx="6192174" cy="1538883"/>
          </a:xfrm>
          <a:prstGeom prst="rect">
            <a:avLst/>
          </a:prstGeom>
          <a:noFill/>
        </p:spPr>
        <p:txBody>
          <a:bodyPr wrap="square">
            <a:spAutoFit/>
          </a:bodyPr>
          <a:lstStyle/>
          <a:p>
            <a:r>
              <a:rPr lang="en-GB" sz="4000" b="1" dirty="0">
                <a:solidFill>
                  <a:schemeClr val="accent1"/>
                </a:solidFill>
              </a:rPr>
              <a:t>CYBER SAFETY </a:t>
            </a:r>
          </a:p>
          <a:p>
            <a:r>
              <a:rPr lang="en-GB" sz="1800" dirty="0">
                <a:solidFill>
                  <a:schemeClr val="accent1"/>
                </a:solidFill>
              </a:rPr>
              <a:t>1 – Don’t Share Details</a:t>
            </a:r>
          </a:p>
          <a:p>
            <a:r>
              <a:rPr lang="en-GB" sz="1800" dirty="0">
                <a:solidFill>
                  <a:schemeClr val="accent1"/>
                </a:solidFill>
              </a:rPr>
              <a:t>2 – Bullying is Bullying</a:t>
            </a:r>
          </a:p>
          <a:p>
            <a:r>
              <a:rPr lang="en-GB" sz="1800" dirty="0">
                <a:solidFill>
                  <a:schemeClr val="accent1"/>
                </a:solidFill>
              </a:rPr>
              <a:t>3 – Might Not Be Who You Think</a:t>
            </a:r>
          </a:p>
        </p:txBody>
      </p:sp>
      <p:pic>
        <p:nvPicPr>
          <p:cNvPr id="2" name="Picture 1">
            <a:extLst>
              <a:ext uri="{FF2B5EF4-FFF2-40B4-BE49-F238E27FC236}">
                <a16:creationId xmlns:a16="http://schemas.microsoft.com/office/drawing/2014/main" id="{19BBC153-BBFD-A446-5120-A3566F04A618}"/>
              </a:ext>
            </a:extLst>
          </p:cNvPr>
          <p:cNvPicPr>
            <a:picLocks noChangeAspect="1"/>
          </p:cNvPicPr>
          <p:nvPr/>
        </p:nvPicPr>
        <p:blipFill>
          <a:blip r:embed="rId2"/>
          <a:stretch>
            <a:fillRect/>
          </a:stretch>
        </p:blipFill>
        <p:spPr>
          <a:xfrm>
            <a:off x="7534652" y="623275"/>
            <a:ext cx="4210901" cy="5607882"/>
          </a:xfrm>
          <a:prstGeom prst="rect">
            <a:avLst/>
          </a:prstGeom>
        </p:spPr>
      </p:pic>
    </p:spTree>
    <p:extLst>
      <p:ext uri="{BB962C8B-B14F-4D97-AF65-F5344CB8AC3E}">
        <p14:creationId xmlns:p14="http://schemas.microsoft.com/office/powerpoint/2010/main" val="1940300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3" name="Straight Connector 12">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550D2-D4BF-F621-2929-61BFEF86C671}"/>
              </a:ext>
            </a:extLst>
          </p:cNvPr>
          <p:cNvSpPr>
            <a:spLocks noGrp="1"/>
          </p:cNvSpPr>
          <p:nvPr>
            <p:ph type="title"/>
          </p:nvPr>
        </p:nvSpPr>
        <p:spPr>
          <a:xfrm>
            <a:off x="1060232" y="3941205"/>
            <a:ext cx="10071536" cy="929750"/>
          </a:xfrm>
        </p:spPr>
        <p:txBody>
          <a:bodyPr vert="horz" lIns="91440" tIns="45720" rIns="91440" bIns="45720" rtlCol="0" anchor="b">
            <a:normAutofit/>
          </a:bodyPr>
          <a:lstStyle/>
          <a:p>
            <a:pPr algn="ctr"/>
            <a:r>
              <a:rPr lang="en-US" sz="5200" dirty="0">
                <a:solidFill>
                  <a:schemeClr val="accent6"/>
                </a:solidFill>
              </a:rPr>
              <a:t>Key Messages </a:t>
            </a:r>
          </a:p>
        </p:txBody>
      </p:sp>
      <p:pic>
        <p:nvPicPr>
          <p:cNvPr id="4" name="Picture 3">
            <a:extLst>
              <a:ext uri="{FF2B5EF4-FFF2-40B4-BE49-F238E27FC236}">
                <a16:creationId xmlns:a16="http://schemas.microsoft.com/office/drawing/2014/main" id="{E786BDC6-3B18-40AE-4BC9-73926FD7EAFC}"/>
              </a:ext>
            </a:extLst>
          </p:cNvPr>
          <p:cNvPicPr>
            <a:picLocks noChangeAspect="1"/>
          </p:cNvPicPr>
          <p:nvPr/>
        </p:nvPicPr>
        <p:blipFill>
          <a:blip r:embed="rId2"/>
          <a:stretch>
            <a:fillRect/>
          </a:stretch>
        </p:blipFill>
        <p:spPr>
          <a:xfrm>
            <a:off x="1404534" y="1653345"/>
            <a:ext cx="3228975" cy="1419225"/>
          </a:xfrm>
          <a:prstGeom prst="rect">
            <a:avLst/>
          </a:prstGeom>
        </p:spPr>
      </p:pic>
      <p:pic>
        <p:nvPicPr>
          <p:cNvPr id="5" name="Picture 4">
            <a:extLst>
              <a:ext uri="{FF2B5EF4-FFF2-40B4-BE49-F238E27FC236}">
                <a16:creationId xmlns:a16="http://schemas.microsoft.com/office/drawing/2014/main" id="{C7EAC13C-3123-207D-2428-08DB07A52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031" y="693983"/>
            <a:ext cx="4134615" cy="3088200"/>
          </a:xfrm>
          <a:prstGeom prst="rect">
            <a:avLst/>
          </a:prstGeom>
        </p:spPr>
      </p:pic>
      <p:pic>
        <p:nvPicPr>
          <p:cNvPr id="3" name="Picture 2">
            <a:extLst>
              <a:ext uri="{FF2B5EF4-FFF2-40B4-BE49-F238E27FC236}">
                <a16:creationId xmlns:a16="http://schemas.microsoft.com/office/drawing/2014/main" id="{8E10C224-1E5C-BE5E-E86D-C4DC3C9F7D09}"/>
              </a:ext>
            </a:extLst>
          </p:cNvPr>
          <p:cNvPicPr>
            <a:picLocks noChangeAspect="1"/>
          </p:cNvPicPr>
          <p:nvPr/>
        </p:nvPicPr>
        <p:blipFill>
          <a:blip r:embed="rId4"/>
          <a:stretch>
            <a:fillRect/>
          </a:stretch>
        </p:blipFill>
        <p:spPr>
          <a:xfrm>
            <a:off x="1604552" y="3529433"/>
            <a:ext cx="1883827" cy="664522"/>
          </a:xfrm>
          <a:prstGeom prst="rect">
            <a:avLst/>
          </a:prstGeom>
        </p:spPr>
      </p:pic>
    </p:spTree>
    <p:extLst>
      <p:ext uri="{BB962C8B-B14F-4D97-AF65-F5344CB8AC3E}">
        <p14:creationId xmlns:p14="http://schemas.microsoft.com/office/powerpoint/2010/main" val="2474020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TotalTime>
  <Words>1014</Words>
  <Application>Microsoft Office PowerPoint</Application>
  <PresentationFormat>Widescreen</PresentationFormat>
  <Paragraphs>126</Paragraphs>
  <Slides>15</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BankGothic Md BT</vt:lpstr>
      <vt:lpstr>Calibri</vt:lpstr>
      <vt:lpstr>Calibri Light</vt:lpstr>
      <vt:lpstr>Roboto</vt:lpstr>
      <vt:lpstr>Wingdings</vt:lpstr>
      <vt:lpstr>Office Theme</vt:lpstr>
      <vt:lpstr>PowerPoint Presentation</vt:lpstr>
      <vt:lpstr>PowerPoint Presentation</vt:lpstr>
      <vt:lpstr>Statistics</vt:lpstr>
      <vt:lpstr>PowerPoint Presentation</vt:lpstr>
      <vt:lpstr>Key Messages </vt:lpstr>
      <vt:lpstr>PowerPoint Presentation</vt:lpstr>
      <vt:lpstr>Key Messages </vt:lpstr>
      <vt:lpstr>PowerPoint Presentation</vt:lpstr>
      <vt:lpstr>Key Messages </vt:lpstr>
      <vt:lpstr>PowerPoint Presentation</vt:lpstr>
      <vt:lpstr>What did they learn</vt:lpstr>
      <vt:lpstr>Our Impact </vt:lpstr>
      <vt:lpstr>PowerPoint Presentation</vt:lpstr>
      <vt:lpstr>PowerPoint Presentation</vt:lpstr>
      <vt:lpstr>Any Questions?</vt:lpstr>
    </vt:vector>
  </TitlesOfParts>
  <Company>Merseyside Fire &amp; Rescue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Costain, Lucy</dc:creator>
  <cp:lastModifiedBy>O'Driscoll Geraldine Anne</cp:lastModifiedBy>
  <cp:revision>19</cp:revision>
  <dcterms:created xsi:type="dcterms:W3CDTF">2024-11-13T11:43:12Z</dcterms:created>
  <dcterms:modified xsi:type="dcterms:W3CDTF">2025-01-09T14:42:13Z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215e5-6892-44c5-bd87-118363e84c39_Enabled">
    <vt:lpwstr>true</vt:lpwstr>
  </property>
  <property fmtid="{D5CDD505-2E9C-101B-9397-08002B2CF9AE}" pid="3" name="MSIP_Label_fe7215e5-6892-44c5-bd87-118363e84c39_SetDate">
    <vt:lpwstr>2024-12-18T15:46:41Z</vt:lpwstr>
  </property>
  <property fmtid="{D5CDD505-2E9C-101B-9397-08002B2CF9AE}" pid="4" name="MSIP_Label_fe7215e5-6892-44c5-bd87-118363e84c39_Method">
    <vt:lpwstr>Standard</vt:lpwstr>
  </property>
  <property fmtid="{D5CDD505-2E9C-101B-9397-08002B2CF9AE}" pid="5" name="MSIP_Label_fe7215e5-6892-44c5-bd87-118363e84c39_Name">
    <vt:lpwstr>OFFICIAL</vt:lpwstr>
  </property>
  <property fmtid="{D5CDD505-2E9C-101B-9397-08002B2CF9AE}" pid="6" name="MSIP_Label_fe7215e5-6892-44c5-bd87-118363e84c39_SiteId">
    <vt:lpwstr>f3955ea2-4c5d-4e27-ab8d-f6f577fa122d</vt:lpwstr>
  </property>
  <property fmtid="{D5CDD505-2E9C-101B-9397-08002B2CF9AE}" pid="7" name="MSIP_Label_fe7215e5-6892-44c5-bd87-118363e84c39_ActionId">
    <vt:lpwstr>52152578-6c69-40f8-9b33-9f7c7c44f291</vt:lpwstr>
  </property>
  <property fmtid="{D5CDD505-2E9C-101B-9397-08002B2CF9AE}" pid="8" name="MSIP_Label_fe7215e5-6892-44c5-bd87-118363e84c39_ContentBits">
    <vt:lpwstr>0</vt:lpwstr>
  </property>
</Properties>
</file>