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2" r:id="rId4"/>
    <p:sldMasterId id="2147483768" r:id="rId5"/>
    <p:sldMasterId id="2147483756" r:id="rId6"/>
    <p:sldMasterId id="2147483684" r:id="rId7"/>
    <p:sldMasterId id="2147483696" r:id="rId8"/>
    <p:sldMasterId id="2147483708" r:id="rId9"/>
    <p:sldMasterId id="2147483720" r:id="rId10"/>
    <p:sldMasterId id="2147483732" r:id="rId11"/>
    <p:sldMasterId id="2147483744" r:id="rId12"/>
  </p:sldMasterIdLst>
  <p:notesMasterIdLst>
    <p:notesMasterId r:id="rId34"/>
  </p:notesMasterIdLst>
  <p:sldIdLst>
    <p:sldId id="270" r:id="rId13"/>
    <p:sldId id="259" r:id="rId14"/>
    <p:sldId id="308" r:id="rId15"/>
    <p:sldId id="303" r:id="rId16"/>
    <p:sldId id="305" r:id="rId17"/>
    <p:sldId id="302" r:id="rId18"/>
    <p:sldId id="304" r:id="rId19"/>
    <p:sldId id="266" r:id="rId20"/>
    <p:sldId id="272" r:id="rId21"/>
    <p:sldId id="267" r:id="rId22"/>
    <p:sldId id="309" r:id="rId23"/>
    <p:sldId id="283" r:id="rId24"/>
    <p:sldId id="310" r:id="rId25"/>
    <p:sldId id="295" r:id="rId26"/>
    <p:sldId id="269" r:id="rId27"/>
    <p:sldId id="298" r:id="rId28"/>
    <p:sldId id="306" r:id="rId29"/>
    <p:sldId id="307" r:id="rId30"/>
    <p:sldId id="311" r:id="rId31"/>
    <p:sldId id="289" r:id="rId32"/>
    <p:sldId id="263" r:id="rId33"/>
  </p:sldIdLst>
  <p:sldSz cx="12192000" cy="6858000"/>
  <p:notesSz cx="6858000" cy="9144000"/>
  <p:embeddedFontLst>
    <p:embeddedFont>
      <p:font typeface="Proxima Soft" panose="020B0604020202020204" charset="0"/>
      <p:regular r:id="rId35"/>
      <p:bold r:id="rId36"/>
      <p:italic r:id="rId37"/>
      <p:boldItalic r:id="rId38"/>
    </p:embeddedFont>
    <p:embeddedFont>
      <p:font typeface="Red Hat Display Medium" panose="020B060402020202020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A93"/>
    <a:srgbClr val="009DBF"/>
    <a:srgbClr val="EB5B56"/>
    <a:srgbClr val="E0951E"/>
    <a:srgbClr val="157094"/>
    <a:srgbClr val="0F6D93"/>
    <a:srgbClr val="226784"/>
    <a:srgbClr val="137DAA"/>
    <a:srgbClr val="6BB52D"/>
    <a:srgbClr val="5D27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AB9B0A-913C-47BE-B75B-BE4A6779C75C}" v="82" dt="2024-12-09T14:33:37.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2" autoAdjust="0"/>
    <p:restoredTop sz="73856" autoAdjust="0"/>
  </p:normalViewPr>
  <p:slideViewPr>
    <p:cSldViewPr snapToGrid="0">
      <p:cViewPr varScale="1">
        <p:scale>
          <a:sx n="54" d="100"/>
          <a:sy n="54" d="100"/>
        </p:scale>
        <p:origin x="14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5.fntdata"/><Relationship Id="rId21" Type="http://schemas.openxmlformats.org/officeDocument/2006/relationships/slide" Target="slides/slide9.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font" Target="fonts/font3.fntdata"/><Relationship Id="rId40" Type="http://schemas.openxmlformats.org/officeDocument/2006/relationships/font" Target="fonts/font6.fntdata"/><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font" Target="fonts/font2.fntdata"/><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font" Target="fonts/font4.fntdata"/><Relationship Id="rId20" Type="http://schemas.openxmlformats.org/officeDocument/2006/relationships/slide" Target="slides/slide8.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5EB85C-A820-419C-81F0-3D65FA30AFB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D38AA106-8C34-4B3D-A5D0-8DDCD14A8045}">
      <dgm:prSet/>
      <dgm:spPr/>
      <dgm:t>
        <a:bodyPr/>
        <a:lstStyle/>
        <a:p>
          <a:r>
            <a:rPr lang="en-GB" b="1" dirty="0"/>
            <a:t>Gender Stereotypes and The Bystander Approach</a:t>
          </a:r>
          <a:r>
            <a:rPr lang="en-GB" dirty="0"/>
            <a:t>
To enhance mentees understanding of the MVP programme and why preventing violence is important
To explore what we mean by gender stereotypes and the impact these can have on people’s behaviours
To explore the relationship between gender stereotypes and violence
To increase mentees understanding of what a bystander is and the role they can play in preventing violence</a:t>
          </a:r>
        </a:p>
      </dgm:t>
    </dgm:pt>
    <dgm:pt modelId="{0725032A-BF19-4AAE-9CA8-F8DE9DE07E3E}" type="parTrans" cxnId="{34C02064-8A6D-4900-B085-B68F7BACDFDB}">
      <dgm:prSet/>
      <dgm:spPr/>
      <dgm:t>
        <a:bodyPr/>
        <a:lstStyle/>
        <a:p>
          <a:endParaRPr lang="en-GB"/>
        </a:p>
      </dgm:t>
    </dgm:pt>
    <dgm:pt modelId="{4EA3A246-F2CF-4918-AFB9-ED8111B6AB27}" type="sibTrans" cxnId="{34C02064-8A6D-4900-B085-B68F7BACDFDB}">
      <dgm:prSet/>
      <dgm:spPr/>
      <dgm:t>
        <a:bodyPr/>
        <a:lstStyle/>
        <a:p>
          <a:endParaRPr lang="en-GB"/>
        </a:p>
      </dgm:t>
    </dgm:pt>
    <dgm:pt modelId="{847D161F-9A56-4305-AF2A-C86C3EFCE22E}">
      <dgm:prSet/>
      <dgm:spPr/>
      <dgm:t>
        <a:bodyPr/>
        <a:lstStyle/>
        <a:p>
          <a:r>
            <a:rPr lang="en-GB" b="1" dirty="0"/>
            <a:t>Leadership, Recognising Violent Behaviour and Challenging Victim Blaming</a:t>
          </a:r>
          <a:r>
            <a:rPr lang="en-GB" dirty="0"/>
            <a:t>
To increase mentees confidence in being a leader when it comes to violence prevention and ways in which they can lead
To understand the different types of violence and the forms it comes in (violence pyramid)
To understand how we can better respect other’s and what does ‘respect’ look like
To explore what victim blaming is and enhance mentee understanding of the impact of language</a:t>
          </a:r>
        </a:p>
      </dgm:t>
    </dgm:pt>
    <dgm:pt modelId="{1B783569-8476-4783-94C1-C2C4A681819E}" type="parTrans" cxnId="{B4F96283-3197-4FF1-95AD-16B53A0550B8}">
      <dgm:prSet/>
      <dgm:spPr/>
      <dgm:t>
        <a:bodyPr/>
        <a:lstStyle/>
        <a:p>
          <a:endParaRPr lang="en-GB"/>
        </a:p>
      </dgm:t>
    </dgm:pt>
    <dgm:pt modelId="{25B90FF4-865E-4A5B-BA3B-1FB35C0CC9A8}" type="sibTrans" cxnId="{B4F96283-3197-4FF1-95AD-16B53A0550B8}">
      <dgm:prSet/>
      <dgm:spPr/>
      <dgm:t>
        <a:bodyPr/>
        <a:lstStyle/>
        <a:p>
          <a:endParaRPr lang="en-GB"/>
        </a:p>
      </dgm:t>
    </dgm:pt>
    <dgm:pt modelId="{E87BD249-9CFA-4229-A3D7-6420796EC74B}">
      <dgm:prSet/>
      <dgm:spPr/>
      <dgm:t>
        <a:bodyPr/>
        <a:lstStyle/>
        <a:p>
          <a:r>
            <a:rPr lang="en-GB" b="1" dirty="0"/>
            <a:t>Weapons / Hate Crime / Relationships </a:t>
          </a:r>
          <a:r>
            <a:rPr lang="en-GB" dirty="0"/>
            <a:t>
To explore what we mean by weapons in various form, hate crime, and behaviours in relationships from a violence prevention point of view
To reflect on the judgements we make as bystanders to an incident involving ‘weapons’/ ‘hate crime’ / ‘behaviours in relationships’
To be able to recognise the red flags in a situation
To feel more confident to know what to do as a bystander in these situations</a:t>
          </a:r>
        </a:p>
      </dgm:t>
    </dgm:pt>
    <dgm:pt modelId="{9E653FEB-49D6-4868-BA5E-A36355A7A671}" type="parTrans" cxnId="{78C6AB99-D32C-4EAB-95A3-14EE41880685}">
      <dgm:prSet/>
      <dgm:spPr/>
      <dgm:t>
        <a:bodyPr/>
        <a:lstStyle/>
        <a:p>
          <a:endParaRPr lang="en-GB"/>
        </a:p>
      </dgm:t>
    </dgm:pt>
    <dgm:pt modelId="{BB0ABA9A-4101-4D78-9ECF-F37BCAAD4A23}" type="sibTrans" cxnId="{78C6AB99-D32C-4EAB-95A3-14EE41880685}">
      <dgm:prSet/>
      <dgm:spPr/>
      <dgm:t>
        <a:bodyPr/>
        <a:lstStyle/>
        <a:p>
          <a:endParaRPr lang="en-GB"/>
        </a:p>
      </dgm:t>
    </dgm:pt>
    <dgm:pt modelId="{33DDDCD5-01C9-4365-B4A1-1375E524F769}" type="pres">
      <dgm:prSet presAssocID="{E65EB85C-A820-419C-81F0-3D65FA30AFB9}" presName="diagram" presStyleCnt="0">
        <dgm:presLayoutVars>
          <dgm:dir/>
          <dgm:resizeHandles val="exact"/>
        </dgm:presLayoutVars>
      </dgm:prSet>
      <dgm:spPr/>
    </dgm:pt>
    <dgm:pt modelId="{38713FAC-78B9-42FD-AF9E-1C18F9BAB475}" type="pres">
      <dgm:prSet presAssocID="{D38AA106-8C34-4B3D-A5D0-8DDCD14A8045}" presName="node" presStyleLbl="node1" presStyleIdx="0" presStyleCnt="3">
        <dgm:presLayoutVars>
          <dgm:bulletEnabled val="1"/>
        </dgm:presLayoutVars>
      </dgm:prSet>
      <dgm:spPr/>
    </dgm:pt>
    <dgm:pt modelId="{722A15AF-1808-4C2A-9DE7-3F38492514BA}" type="pres">
      <dgm:prSet presAssocID="{4EA3A246-F2CF-4918-AFB9-ED8111B6AB27}" presName="sibTrans" presStyleCnt="0"/>
      <dgm:spPr/>
    </dgm:pt>
    <dgm:pt modelId="{4539BBA8-C873-4DA3-885B-405407C214D0}" type="pres">
      <dgm:prSet presAssocID="{847D161F-9A56-4305-AF2A-C86C3EFCE22E}" presName="node" presStyleLbl="node1" presStyleIdx="1" presStyleCnt="3">
        <dgm:presLayoutVars>
          <dgm:bulletEnabled val="1"/>
        </dgm:presLayoutVars>
      </dgm:prSet>
      <dgm:spPr/>
    </dgm:pt>
    <dgm:pt modelId="{C9F3F7D8-1375-4671-AE2C-9EB451F5EE33}" type="pres">
      <dgm:prSet presAssocID="{25B90FF4-865E-4A5B-BA3B-1FB35C0CC9A8}" presName="sibTrans" presStyleCnt="0"/>
      <dgm:spPr/>
    </dgm:pt>
    <dgm:pt modelId="{5860BCB9-0212-4FC9-A50E-FC2A2014715A}" type="pres">
      <dgm:prSet presAssocID="{E87BD249-9CFA-4229-A3D7-6420796EC74B}" presName="node" presStyleLbl="node1" presStyleIdx="2" presStyleCnt="3" custScaleX="139280">
        <dgm:presLayoutVars>
          <dgm:bulletEnabled val="1"/>
        </dgm:presLayoutVars>
      </dgm:prSet>
      <dgm:spPr/>
    </dgm:pt>
  </dgm:ptLst>
  <dgm:cxnLst>
    <dgm:cxn modelId="{15873A0E-970B-4D11-BF6D-9E4A841451C4}" type="presOf" srcId="{E65EB85C-A820-419C-81F0-3D65FA30AFB9}" destId="{33DDDCD5-01C9-4365-B4A1-1375E524F769}" srcOrd="0" destOrd="0" presId="urn:microsoft.com/office/officeart/2005/8/layout/default"/>
    <dgm:cxn modelId="{934BEE32-0E80-4C68-8CBD-42509FBB2A3A}" type="presOf" srcId="{E87BD249-9CFA-4229-A3D7-6420796EC74B}" destId="{5860BCB9-0212-4FC9-A50E-FC2A2014715A}" srcOrd="0" destOrd="0" presId="urn:microsoft.com/office/officeart/2005/8/layout/default"/>
    <dgm:cxn modelId="{34C02064-8A6D-4900-B085-B68F7BACDFDB}" srcId="{E65EB85C-A820-419C-81F0-3D65FA30AFB9}" destId="{D38AA106-8C34-4B3D-A5D0-8DDCD14A8045}" srcOrd="0" destOrd="0" parTransId="{0725032A-BF19-4AAE-9CA8-F8DE9DE07E3E}" sibTransId="{4EA3A246-F2CF-4918-AFB9-ED8111B6AB27}"/>
    <dgm:cxn modelId="{B4F96283-3197-4FF1-95AD-16B53A0550B8}" srcId="{E65EB85C-A820-419C-81F0-3D65FA30AFB9}" destId="{847D161F-9A56-4305-AF2A-C86C3EFCE22E}" srcOrd="1" destOrd="0" parTransId="{1B783569-8476-4783-94C1-C2C4A681819E}" sibTransId="{25B90FF4-865E-4A5B-BA3B-1FB35C0CC9A8}"/>
    <dgm:cxn modelId="{78C6AB99-D32C-4EAB-95A3-14EE41880685}" srcId="{E65EB85C-A820-419C-81F0-3D65FA30AFB9}" destId="{E87BD249-9CFA-4229-A3D7-6420796EC74B}" srcOrd="2" destOrd="0" parTransId="{9E653FEB-49D6-4868-BA5E-A36355A7A671}" sibTransId="{BB0ABA9A-4101-4D78-9ECF-F37BCAAD4A23}"/>
    <dgm:cxn modelId="{8C2DF3BD-FED3-44B8-9588-0A88F1BA3512}" type="presOf" srcId="{D38AA106-8C34-4B3D-A5D0-8DDCD14A8045}" destId="{38713FAC-78B9-42FD-AF9E-1C18F9BAB475}" srcOrd="0" destOrd="0" presId="urn:microsoft.com/office/officeart/2005/8/layout/default"/>
    <dgm:cxn modelId="{A80957E4-DF7F-460B-973C-AF5BEFA6D849}" type="presOf" srcId="{847D161F-9A56-4305-AF2A-C86C3EFCE22E}" destId="{4539BBA8-C873-4DA3-885B-405407C214D0}" srcOrd="0" destOrd="0" presId="urn:microsoft.com/office/officeart/2005/8/layout/default"/>
    <dgm:cxn modelId="{1BE75E56-0060-4E79-901C-46E621EE4744}" type="presParOf" srcId="{33DDDCD5-01C9-4365-B4A1-1375E524F769}" destId="{38713FAC-78B9-42FD-AF9E-1C18F9BAB475}" srcOrd="0" destOrd="0" presId="urn:microsoft.com/office/officeart/2005/8/layout/default"/>
    <dgm:cxn modelId="{947BA444-7088-4E10-8440-E63A7EE88137}" type="presParOf" srcId="{33DDDCD5-01C9-4365-B4A1-1375E524F769}" destId="{722A15AF-1808-4C2A-9DE7-3F38492514BA}" srcOrd="1" destOrd="0" presId="urn:microsoft.com/office/officeart/2005/8/layout/default"/>
    <dgm:cxn modelId="{C8995528-561A-460E-A316-803045048E1D}" type="presParOf" srcId="{33DDDCD5-01C9-4365-B4A1-1375E524F769}" destId="{4539BBA8-C873-4DA3-885B-405407C214D0}" srcOrd="2" destOrd="0" presId="urn:microsoft.com/office/officeart/2005/8/layout/default"/>
    <dgm:cxn modelId="{3D81AA6D-030D-4B16-A34B-67D3D00CCA07}" type="presParOf" srcId="{33DDDCD5-01C9-4365-B4A1-1375E524F769}" destId="{C9F3F7D8-1375-4671-AE2C-9EB451F5EE33}" srcOrd="3" destOrd="0" presId="urn:microsoft.com/office/officeart/2005/8/layout/default"/>
    <dgm:cxn modelId="{EBAD18AA-3B4B-474F-9F28-C23D9F80B5D8}" type="presParOf" srcId="{33DDDCD5-01C9-4365-B4A1-1375E524F769}" destId="{5860BCB9-0212-4FC9-A50E-FC2A2014715A}"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13FAC-78B9-42FD-AF9E-1C18F9BAB475}">
      <dsp:nvSpPr>
        <dsp:cNvPr id="0" name=""/>
        <dsp:cNvSpPr/>
      </dsp:nvSpPr>
      <dsp:spPr>
        <a:xfrm>
          <a:off x="1684412" y="3332"/>
          <a:ext cx="4121497" cy="2472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Gender Stereotypes and The Bystander Approach</a:t>
          </a:r>
          <a:r>
            <a:rPr lang="en-GB" sz="1300" kern="1200" dirty="0"/>
            <a:t>
To enhance mentees understanding of the MVP programme and why preventing violence is important
To explore what we mean by gender stereotypes and the impact these can have on people’s behaviours
To explore the relationship between gender stereotypes and violence
To increase mentees understanding of what a bystander is and the role they can play in preventing violence</a:t>
          </a:r>
        </a:p>
      </dsp:txBody>
      <dsp:txXfrm>
        <a:off x="1684412" y="3332"/>
        <a:ext cx="4121497" cy="2472898"/>
      </dsp:txXfrm>
    </dsp:sp>
    <dsp:sp modelId="{4539BBA8-C873-4DA3-885B-405407C214D0}">
      <dsp:nvSpPr>
        <dsp:cNvPr id="0" name=""/>
        <dsp:cNvSpPr/>
      </dsp:nvSpPr>
      <dsp:spPr>
        <a:xfrm>
          <a:off x="6218059" y="3332"/>
          <a:ext cx="4121497" cy="2472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Leadership, Recognising Violent Behaviour and Challenging Victim Blaming</a:t>
          </a:r>
          <a:r>
            <a:rPr lang="en-GB" sz="1300" kern="1200" dirty="0"/>
            <a:t>
To increase mentees confidence in being a leader when it comes to violence prevention and ways in which they can lead
To understand the different types of violence and the forms it comes in (violence pyramid)
To understand how we can better respect other’s and what does ‘respect’ look like
To explore what victim blaming is and enhance mentee understanding of the impact of language</a:t>
          </a:r>
        </a:p>
      </dsp:txBody>
      <dsp:txXfrm>
        <a:off x="6218059" y="3332"/>
        <a:ext cx="4121497" cy="2472898"/>
      </dsp:txXfrm>
    </dsp:sp>
    <dsp:sp modelId="{5860BCB9-0212-4FC9-A50E-FC2A2014715A}">
      <dsp:nvSpPr>
        <dsp:cNvPr id="0" name=""/>
        <dsp:cNvSpPr/>
      </dsp:nvSpPr>
      <dsp:spPr>
        <a:xfrm>
          <a:off x="3141773" y="2888380"/>
          <a:ext cx="5740421" cy="2472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Weapons / Hate Crime / Relationships </a:t>
          </a:r>
          <a:r>
            <a:rPr lang="en-GB" sz="1300" kern="1200" dirty="0"/>
            <a:t>
To explore what we mean by weapons in various form, hate crime, and behaviours in relationships from a violence prevention point of view
To reflect on the judgements we make as bystanders to an incident involving ‘weapons’/ ‘hate crime’ / ‘behaviours in relationships’
To be able to recognise the red flags in a situation
To feel more confident to know what to do as a bystander in these situations</a:t>
          </a:r>
        </a:p>
      </dsp:txBody>
      <dsp:txXfrm>
        <a:off x="3141773" y="2888380"/>
        <a:ext cx="5740421" cy="24728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484B7-D294-4939-8A2C-C8854729F1DB}" type="datetimeFigureOut">
              <a:rPr lang="en-GB" smtClean="0"/>
              <a:t>05/02/2025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23083D-F5F6-4051-9ADA-333CED25B65C}" type="slidenum">
              <a:rPr lang="en-GB" smtClean="0"/>
              <a:t>‹#›</a:t>
            </a:fld>
            <a:endParaRPr lang="en-GB"/>
          </a:p>
        </p:txBody>
      </p:sp>
    </p:spTree>
    <p:extLst>
      <p:ext uri="{BB962C8B-B14F-4D97-AF65-F5344CB8AC3E}">
        <p14:creationId xmlns:p14="http://schemas.microsoft.com/office/powerpoint/2010/main" val="1730776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6623083D-F5F6-4051-9ADA-333CED25B65C}" type="slidenum">
              <a:rPr lang="en-GB" smtClean="0"/>
              <a:t>1</a:t>
            </a:fld>
            <a:endParaRPr lang="en-GB"/>
          </a:p>
        </p:txBody>
      </p:sp>
    </p:spTree>
    <p:extLst>
      <p:ext uri="{BB962C8B-B14F-4D97-AF65-F5344CB8AC3E}">
        <p14:creationId xmlns:p14="http://schemas.microsoft.com/office/powerpoint/2010/main" val="3867250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21C2D-7A60-6031-1F23-D5D16D895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F29C2-1A3A-D1A9-DC5B-08818C2679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AECEF-2026-B842-8E36-9F3D1FC279C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B0DB5F-FE88-BA11-ABCB-5DEEDC198524}"/>
              </a:ext>
            </a:extLst>
          </p:cNvPr>
          <p:cNvSpPr>
            <a:spLocks noGrp="1"/>
          </p:cNvSpPr>
          <p:nvPr>
            <p:ph type="sldNum" sz="quarter" idx="5"/>
          </p:nvPr>
        </p:nvSpPr>
        <p:spPr/>
        <p:txBody>
          <a:bodyPr/>
          <a:lstStyle/>
          <a:p>
            <a:fld id="{6623083D-F5F6-4051-9ADA-333CED25B65C}" type="slidenum">
              <a:rPr lang="en-GB" smtClean="0"/>
              <a:t>11</a:t>
            </a:fld>
            <a:endParaRPr lang="en-GB"/>
          </a:p>
        </p:txBody>
      </p:sp>
    </p:spTree>
    <p:extLst>
      <p:ext uri="{BB962C8B-B14F-4D97-AF65-F5344CB8AC3E}">
        <p14:creationId xmlns:p14="http://schemas.microsoft.com/office/powerpoint/2010/main" val="676436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23083D-F5F6-4051-9ADA-333CED25B65C}" type="slidenum">
              <a:rPr lang="en-GB" smtClean="0"/>
              <a:t>12</a:t>
            </a:fld>
            <a:endParaRPr lang="en-GB"/>
          </a:p>
        </p:txBody>
      </p:sp>
    </p:spTree>
    <p:extLst>
      <p:ext uri="{BB962C8B-B14F-4D97-AF65-F5344CB8AC3E}">
        <p14:creationId xmlns:p14="http://schemas.microsoft.com/office/powerpoint/2010/main" val="341409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55055-2BCE-DD08-0C6B-CCCE68C72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E29EE-7D52-8862-B1CE-B2888E378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B72ED-3559-691D-06EE-D51FB602897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B7D60AC-9315-BEDA-CDFA-E41ED6C4D9A8}"/>
              </a:ext>
            </a:extLst>
          </p:cNvPr>
          <p:cNvSpPr>
            <a:spLocks noGrp="1"/>
          </p:cNvSpPr>
          <p:nvPr>
            <p:ph type="sldNum" sz="quarter" idx="5"/>
          </p:nvPr>
        </p:nvSpPr>
        <p:spPr/>
        <p:txBody>
          <a:bodyPr/>
          <a:lstStyle/>
          <a:p>
            <a:fld id="{6623083D-F5F6-4051-9ADA-333CED25B65C}" type="slidenum">
              <a:rPr lang="en-GB" smtClean="0"/>
              <a:t>13</a:t>
            </a:fld>
            <a:endParaRPr lang="en-GB"/>
          </a:p>
        </p:txBody>
      </p:sp>
    </p:spTree>
    <p:extLst>
      <p:ext uri="{BB962C8B-B14F-4D97-AF65-F5344CB8AC3E}">
        <p14:creationId xmlns:p14="http://schemas.microsoft.com/office/powerpoint/2010/main" val="4210278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0F7C7-A6ED-0CC4-D587-67C0AEA30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272E2-C5E2-9BFC-0AE5-8FC9072CB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40CE5-3B6F-9D82-81A5-08E3A6935B96}"/>
              </a:ext>
            </a:extLst>
          </p:cNvPr>
          <p:cNvSpPr>
            <a:spLocks noGrp="1"/>
          </p:cNvSpPr>
          <p:nvPr>
            <p:ph type="body" idx="1"/>
          </p:nvPr>
        </p:nvSpPr>
        <p:spPr/>
        <p:txBody>
          <a:bodyPr/>
          <a:lstStyle/>
          <a:p>
            <a:r>
              <a:rPr lang="en-GB" dirty="0"/>
              <a:t>Left image shows the impact of MVP that was highlighted in the journal on the right which was published in the BMC</a:t>
            </a:r>
          </a:p>
        </p:txBody>
      </p:sp>
      <p:sp>
        <p:nvSpPr>
          <p:cNvPr id="4" name="Slide Number Placeholder 3">
            <a:extLst>
              <a:ext uri="{FF2B5EF4-FFF2-40B4-BE49-F238E27FC236}">
                <a16:creationId xmlns:a16="http://schemas.microsoft.com/office/drawing/2014/main" id="{F830DE6E-A53E-0285-9DBA-61BAE7FCA6F5}"/>
              </a:ext>
            </a:extLst>
          </p:cNvPr>
          <p:cNvSpPr>
            <a:spLocks noGrp="1"/>
          </p:cNvSpPr>
          <p:nvPr>
            <p:ph type="sldNum" sz="quarter" idx="5"/>
          </p:nvPr>
        </p:nvSpPr>
        <p:spPr/>
        <p:txBody>
          <a:bodyPr/>
          <a:lstStyle/>
          <a:p>
            <a:fld id="{6623083D-F5F6-4051-9ADA-333CED25B65C}" type="slidenum">
              <a:rPr lang="en-GB" smtClean="0"/>
              <a:t>14</a:t>
            </a:fld>
            <a:endParaRPr lang="en-GB"/>
          </a:p>
        </p:txBody>
      </p:sp>
    </p:spTree>
    <p:extLst>
      <p:ext uri="{BB962C8B-B14F-4D97-AF65-F5344CB8AC3E}">
        <p14:creationId xmlns:p14="http://schemas.microsoft.com/office/powerpoint/2010/main" val="3494687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23083D-F5F6-4051-9ADA-333CED25B65C}" type="slidenum">
              <a:rPr lang="en-GB" smtClean="0"/>
              <a:t>15</a:t>
            </a:fld>
            <a:endParaRPr lang="en-GB"/>
          </a:p>
        </p:txBody>
      </p:sp>
    </p:spTree>
    <p:extLst>
      <p:ext uri="{BB962C8B-B14F-4D97-AF65-F5344CB8AC3E}">
        <p14:creationId xmlns:p14="http://schemas.microsoft.com/office/powerpoint/2010/main" val="38499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59C7E-B683-3A37-E8FA-69DD0889D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486F6-D0E6-0760-43FE-ACB021C05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91239-E201-57A4-F8C5-E52A6DE14FB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85B4C4C-D4C9-2658-2635-BBF33FFD4F62}"/>
              </a:ext>
            </a:extLst>
          </p:cNvPr>
          <p:cNvSpPr>
            <a:spLocks noGrp="1"/>
          </p:cNvSpPr>
          <p:nvPr>
            <p:ph type="sldNum" sz="quarter" idx="5"/>
          </p:nvPr>
        </p:nvSpPr>
        <p:spPr/>
        <p:txBody>
          <a:bodyPr/>
          <a:lstStyle/>
          <a:p>
            <a:fld id="{6623083D-F5F6-4051-9ADA-333CED25B65C}" type="slidenum">
              <a:rPr lang="en-GB" smtClean="0"/>
              <a:t>16</a:t>
            </a:fld>
            <a:endParaRPr lang="en-GB"/>
          </a:p>
        </p:txBody>
      </p:sp>
    </p:spTree>
    <p:extLst>
      <p:ext uri="{BB962C8B-B14F-4D97-AF65-F5344CB8AC3E}">
        <p14:creationId xmlns:p14="http://schemas.microsoft.com/office/powerpoint/2010/main" val="604208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881F-C417-A7C7-12CB-819E1F6C2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CC1D9-36A9-07C0-C69E-B2BC91B71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9A974-B5AC-F6E5-B80E-EDC2C407605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871677-B156-1C48-76FD-703FBF9964C5}"/>
              </a:ext>
            </a:extLst>
          </p:cNvPr>
          <p:cNvSpPr>
            <a:spLocks noGrp="1"/>
          </p:cNvSpPr>
          <p:nvPr>
            <p:ph type="sldNum" sz="quarter" idx="5"/>
          </p:nvPr>
        </p:nvSpPr>
        <p:spPr/>
        <p:txBody>
          <a:bodyPr/>
          <a:lstStyle/>
          <a:p>
            <a:fld id="{6623083D-F5F6-4051-9ADA-333CED25B65C}" type="slidenum">
              <a:rPr lang="en-GB" smtClean="0"/>
              <a:t>17</a:t>
            </a:fld>
            <a:endParaRPr lang="en-GB"/>
          </a:p>
        </p:txBody>
      </p:sp>
    </p:spTree>
    <p:extLst>
      <p:ext uri="{BB962C8B-B14F-4D97-AF65-F5344CB8AC3E}">
        <p14:creationId xmlns:p14="http://schemas.microsoft.com/office/powerpoint/2010/main" val="3096593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6D448-1B7B-6D1E-2956-95EA2C2EF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CAA4F-5AFA-2EC5-8910-4418F97B2E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F94AB4-E77E-1F33-9377-9FAA3CB098D3}"/>
              </a:ext>
            </a:extLst>
          </p:cNvPr>
          <p:cNvSpPr>
            <a:spLocks noGrp="1"/>
          </p:cNvSpPr>
          <p:nvPr>
            <p:ph type="body" idx="1"/>
          </p:nvPr>
        </p:nvSpPr>
        <p:spPr/>
        <p:txBody>
          <a:bodyPr/>
          <a:lstStyle/>
          <a:p>
            <a:r>
              <a:rPr lang="en-GB" dirty="0"/>
              <a:t>The MVP website hosts information about:</a:t>
            </a:r>
          </a:p>
          <a:p>
            <a:pPr marL="171450" indent="-171450">
              <a:buFontTx/>
              <a:buChar char="-"/>
            </a:pPr>
            <a:r>
              <a:rPr lang="en-GB" dirty="0"/>
              <a:t>The origin of MVP and its background</a:t>
            </a:r>
          </a:p>
          <a:p>
            <a:pPr marL="171450" indent="-171450">
              <a:buFontTx/>
              <a:buChar char="-"/>
            </a:pPr>
            <a:r>
              <a:rPr lang="en-GB" dirty="0"/>
              <a:t>How the programme works in schools including key information about the core components</a:t>
            </a:r>
          </a:p>
          <a:p>
            <a:pPr marL="171450" indent="-171450">
              <a:buFontTx/>
              <a:buChar char="-"/>
            </a:pPr>
            <a:r>
              <a:rPr lang="en-GB" dirty="0"/>
              <a:t>The benefits of the programme including impact reports and graduation films</a:t>
            </a:r>
          </a:p>
          <a:p>
            <a:pPr marL="171450" indent="-171450">
              <a:buFontTx/>
              <a:buChar char="-"/>
            </a:pPr>
            <a:r>
              <a:rPr lang="en-GB" dirty="0"/>
              <a:t>Resources for schools to use in their delivery</a:t>
            </a:r>
          </a:p>
        </p:txBody>
      </p:sp>
      <p:sp>
        <p:nvSpPr>
          <p:cNvPr id="4" name="Slide Number Placeholder 3">
            <a:extLst>
              <a:ext uri="{FF2B5EF4-FFF2-40B4-BE49-F238E27FC236}">
                <a16:creationId xmlns:a16="http://schemas.microsoft.com/office/drawing/2014/main" id="{70F6CAC6-42F3-2385-3643-7C6092CE547C}"/>
              </a:ext>
            </a:extLst>
          </p:cNvPr>
          <p:cNvSpPr>
            <a:spLocks noGrp="1"/>
          </p:cNvSpPr>
          <p:nvPr>
            <p:ph type="sldNum" sz="quarter" idx="5"/>
          </p:nvPr>
        </p:nvSpPr>
        <p:spPr/>
        <p:txBody>
          <a:bodyPr/>
          <a:lstStyle/>
          <a:p>
            <a:fld id="{6623083D-F5F6-4051-9ADA-333CED25B65C}" type="slidenum">
              <a:rPr lang="en-GB" smtClean="0"/>
              <a:t>18</a:t>
            </a:fld>
            <a:endParaRPr lang="en-GB"/>
          </a:p>
        </p:txBody>
      </p:sp>
    </p:spTree>
    <p:extLst>
      <p:ext uri="{BB962C8B-B14F-4D97-AF65-F5344CB8AC3E}">
        <p14:creationId xmlns:p14="http://schemas.microsoft.com/office/powerpoint/2010/main" val="4022808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FC52D-15D7-863D-5A3F-9F783B80B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A0F2A-88C5-AD56-7DD4-1F519BD3A8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9B82D-4ADB-3776-4BF7-9A15C13A91EC}"/>
              </a:ext>
            </a:extLst>
          </p:cNvPr>
          <p:cNvSpPr>
            <a:spLocks noGrp="1"/>
          </p:cNvSpPr>
          <p:nvPr>
            <p:ph type="body" idx="1"/>
          </p:nvPr>
        </p:nvSpPr>
        <p:spPr/>
        <p:txBody>
          <a:bodyPr/>
          <a:lstStyle/>
          <a:p>
            <a:r>
              <a:rPr lang="en-GB" dirty="0"/>
              <a:t>As part of the programme – we have also been able to offer Mentors the opportunity to create and produce a film about key MVP topics that they have learnt about throughout their training and journey as a Mentor</a:t>
            </a:r>
          </a:p>
          <a:p>
            <a:endParaRPr lang="en-GB" dirty="0"/>
          </a:p>
          <a:p>
            <a:r>
              <a:rPr lang="en-GB" dirty="0"/>
              <a:t>These are also hosted on the website as well as used in social media campaigns, and embedded into the MVP sessions to make the programme relatable and inclusive of the Merseyside community</a:t>
            </a:r>
          </a:p>
          <a:p>
            <a:endParaRPr lang="en-GB" dirty="0"/>
          </a:p>
          <a:p>
            <a:r>
              <a:rPr lang="en-GB" dirty="0"/>
              <a:t>Examples on slide</a:t>
            </a:r>
          </a:p>
        </p:txBody>
      </p:sp>
      <p:sp>
        <p:nvSpPr>
          <p:cNvPr id="4" name="Slide Number Placeholder 3">
            <a:extLst>
              <a:ext uri="{FF2B5EF4-FFF2-40B4-BE49-F238E27FC236}">
                <a16:creationId xmlns:a16="http://schemas.microsoft.com/office/drawing/2014/main" id="{F9F2D2D2-3E78-255F-0B9A-74E6787BD2C6}"/>
              </a:ext>
            </a:extLst>
          </p:cNvPr>
          <p:cNvSpPr>
            <a:spLocks noGrp="1"/>
          </p:cNvSpPr>
          <p:nvPr>
            <p:ph type="sldNum" sz="quarter" idx="5"/>
          </p:nvPr>
        </p:nvSpPr>
        <p:spPr/>
        <p:txBody>
          <a:bodyPr/>
          <a:lstStyle/>
          <a:p>
            <a:fld id="{6623083D-F5F6-4051-9ADA-333CED25B65C}" type="slidenum">
              <a:rPr lang="en-GB" smtClean="0"/>
              <a:t>19</a:t>
            </a:fld>
            <a:endParaRPr lang="en-GB"/>
          </a:p>
        </p:txBody>
      </p:sp>
    </p:spTree>
    <p:extLst>
      <p:ext uri="{BB962C8B-B14F-4D97-AF65-F5344CB8AC3E}">
        <p14:creationId xmlns:p14="http://schemas.microsoft.com/office/powerpoint/2010/main" val="1590374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mj-lt"/>
            </a:endParaRPr>
          </a:p>
        </p:txBody>
      </p:sp>
      <p:sp>
        <p:nvSpPr>
          <p:cNvPr id="4" name="Slide Number Placeholder 3"/>
          <p:cNvSpPr>
            <a:spLocks noGrp="1"/>
          </p:cNvSpPr>
          <p:nvPr>
            <p:ph type="sldNum" sz="quarter" idx="5"/>
          </p:nvPr>
        </p:nvSpPr>
        <p:spPr/>
        <p:txBody>
          <a:bodyPr/>
          <a:lstStyle/>
          <a:p>
            <a:fld id="{6623083D-F5F6-4051-9ADA-333CED25B65C}" type="slidenum">
              <a:rPr lang="en-GB" smtClean="0"/>
              <a:t>20</a:t>
            </a:fld>
            <a:endParaRPr lang="en-GB"/>
          </a:p>
        </p:txBody>
      </p:sp>
    </p:spTree>
    <p:extLst>
      <p:ext uri="{BB962C8B-B14F-4D97-AF65-F5344CB8AC3E}">
        <p14:creationId xmlns:p14="http://schemas.microsoft.com/office/powerpoint/2010/main" val="70123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96448-6902-1B5D-3ABE-011A325CD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E3B54-C094-1A0C-B460-801CB8A91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E53167-0064-42E5-5C5E-11B920138C46}"/>
              </a:ext>
            </a:extLst>
          </p:cNvPr>
          <p:cNvSpPr>
            <a:spLocks noGrp="1"/>
          </p:cNvSpPr>
          <p:nvPr>
            <p:ph type="body" idx="1"/>
          </p:nvPr>
        </p:nvSpPr>
        <p:spPr/>
        <p:txBody>
          <a:bodyPr/>
          <a:lstStyle/>
          <a:p>
            <a:r>
              <a:rPr lang="en-GB" dirty="0">
                <a:latin typeface="+mj-lt"/>
              </a:rPr>
              <a:t>As mentioned by some our MVP Mentors …</a:t>
            </a:r>
          </a:p>
          <a:p>
            <a:endParaRPr lang="en-GB" dirty="0">
              <a:latin typeface="+mj-lt"/>
            </a:endParaRPr>
          </a:p>
          <a:p>
            <a:endParaRPr lang="en-GB" dirty="0">
              <a:latin typeface="+mj-lt"/>
            </a:endParaRPr>
          </a:p>
          <a:p>
            <a:r>
              <a:rPr lang="en-GB" dirty="0"/>
              <a:t>MVP is a school-based violence prevention programme, with a particular emphasis on gender-based violence, which aims to increase non-violent bystander intervention through a peer education approach to inform and empower individuals to become proactive bystanders in the face of violence.</a:t>
            </a:r>
            <a:endParaRPr lang="en-GB" dirty="0">
              <a:latin typeface="+mj-lt"/>
            </a:endParaRPr>
          </a:p>
        </p:txBody>
      </p:sp>
      <p:sp>
        <p:nvSpPr>
          <p:cNvPr id="4" name="Slide Number Placeholder 3">
            <a:extLst>
              <a:ext uri="{FF2B5EF4-FFF2-40B4-BE49-F238E27FC236}">
                <a16:creationId xmlns:a16="http://schemas.microsoft.com/office/drawing/2014/main" id="{F4306B9A-7125-CECB-00EE-C3718273E583}"/>
              </a:ext>
            </a:extLst>
          </p:cNvPr>
          <p:cNvSpPr>
            <a:spLocks noGrp="1"/>
          </p:cNvSpPr>
          <p:nvPr>
            <p:ph type="sldNum" sz="quarter" idx="5"/>
          </p:nvPr>
        </p:nvSpPr>
        <p:spPr/>
        <p:txBody>
          <a:bodyPr/>
          <a:lstStyle/>
          <a:p>
            <a:fld id="{6623083D-F5F6-4051-9ADA-333CED25B65C}" type="slidenum">
              <a:rPr lang="en-GB" smtClean="0"/>
              <a:t>3</a:t>
            </a:fld>
            <a:endParaRPr lang="en-GB"/>
          </a:p>
        </p:txBody>
      </p:sp>
    </p:spTree>
    <p:extLst>
      <p:ext uri="{BB962C8B-B14F-4D97-AF65-F5344CB8AC3E}">
        <p14:creationId xmlns:p14="http://schemas.microsoft.com/office/powerpoint/2010/main" val="2960993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623083D-F5F6-4051-9ADA-333CED25B65C}" type="slidenum">
              <a:rPr lang="en-GB" smtClean="0"/>
              <a:t>21</a:t>
            </a:fld>
            <a:endParaRPr lang="en-GB"/>
          </a:p>
        </p:txBody>
      </p:sp>
    </p:spTree>
    <p:extLst>
      <p:ext uri="{BB962C8B-B14F-4D97-AF65-F5344CB8AC3E}">
        <p14:creationId xmlns:p14="http://schemas.microsoft.com/office/powerpoint/2010/main" val="3177650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13F95-97AC-3938-6F49-761477D94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34532-D123-3E9B-E95B-DC6A88E005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8A0C3-07E4-244C-BC58-F63889F297C5}"/>
              </a:ext>
            </a:extLst>
          </p:cNvPr>
          <p:cNvSpPr>
            <a:spLocks noGrp="1"/>
          </p:cNvSpPr>
          <p:nvPr>
            <p:ph type="body" idx="1"/>
          </p:nvPr>
        </p:nvSpPr>
        <p:spPr/>
        <p:txBody>
          <a:bodyPr/>
          <a:lstStyle/>
          <a:p>
            <a:r>
              <a:rPr lang="en-GB" dirty="0">
                <a:latin typeface="+mj-lt"/>
              </a:rPr>
              <a:t>Violence pyramid underpins everything we talk about in MVP that the act of abuse is at the top of the pyramid and usually relates to what we see happening.</a:t>
            </a:r>
          </a:p>
          <a:p>
            <a:r>
              <a:rPr lang="en-GB" dirty="0">
                <a:latin typeface="+mj-lt"/>
              </a:rPr>
              <a:t>We need to recognise what underpins the act of abuse is a set of behaviours, attitudes and beliefs.</a:t>
            </a:r>
          </a:p>
          <a:p>
            <a:endParaRPr lang="en-GB" dirty="0">
              <a:latin typeface="+mj-lt"/>
            </a:endParaRPr>
          </a:p>
          <a:p>
            <a:r>
              <a:rPr lang="en-GB" dirty="0">
                <a:latin typeface="+mj-lt"/>
              </a:rPr>
              <a:t>And how as a bystander – these may be the parts where we intervene and do something!</a:t>
            </a:r>
          </a:p>
        </p:txBody>
      </p:sp>
      <p:sp>
        <p:nvSpPr>
          <p:cNvPr id="4" name="Slide Number Placeholder 3">
            <a:extLst>
              <a:ext uri="{FF2B5EF4-FFF2-40B4-BE49-F238E27FC236}">
                <a16:creationId xmlns:a16="http://schemas.microsoft.com/office/drawing/2014/main" id="{50A23574-9793-A9D8-5607-81BDF4F54152}"/>
              </a:ext>
            </a:extLst>
          </p:cNvPr>
          <p:cNvSpPr>
            <a:spLocks noGrp="1"/>
          </p:cNvSpPr>
          <p:nvPr>
            <p:ph type="sldNum" sz="quarter" idx="5"/>
          </p:nvPr>
        </p:nvSpPr>
        <p:spPr/>
        <p:txBody>
          <a:bodyPr/>
          <a:lstStyle/>
          <a:p>
            <a:fld id="{6623083D-F5F6-4051-9ADA-333CED25B65C}" type="slidenum">
              <a:rPr lang="en-GB" smtClean="0"/>
              <a:t>4</a:t>
            </a:fld>
            <a:endParaRPr lang="en-GB"/>
          </a:p>
        </p:txBody>
      </p:sp>
    </p:spTree>
    <p:extLst>
      <p:ext uri="{BB962C8B-B14F-4D97-AF65-F5344CB8AC3E}">
        <p14:creationId xmlns:p14="http://schemas.microsoft.com/office/powerpoint/2010/main" val="315852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4372-8152-365C-8484-25E2CE32C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16D2E-CF46-037C-323D-350EC8E2F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9287F-1F78-0780-A778-91B72F37F64D}"/>
              </a:ext>
            </a:extLst>
          </p:cNvPr>
          <p:cNvSpPr>
            <a:spLocks noGrp="1"/>
          </p:cNvSpPr>
          <p:nvPr>
            <p:ph type="body" idx="1"/>
          </p:nvPr>
        </p:nvSpPr>
        <p:spPr/>
        <p:txBody>
          <a:bodyPr/>
          <a:lstStyle/>
          <a:p>
            <a:endParaRPr lang="en-GB" dirty="0">
              <a:latin typeface="+mj-lt"/>
            </a:endParaRPr>
          </a:p>
        </p:txBody>
      </p:sp>
      <p:sp>
        <p:nvSpPr>
          <p:cNvPr id="4" name="Slide Number Placeholder 3">
            <a:extLst>
              <a:ext uri="{FF2B5EF4-FFF2-40B4-BE49-F238E27FC236}">
                <a16:creationId xmlns:a16="http://schemas.microsoft.com/office/drawing/2014/main" id="{37CB400F-8A80-D426-EF23-D790AF75AE0D}"/>
              </a:ext>
            </a:extLst>
          </p:cNvPr>
          <p:cNvSpPr>
            <a:spLocks noGrp="1"/>
          </p:cNvSpPr>
          <p:nvPr>
            <p:ph type="sldNum" sz="quarter" idx="5"/>
          </p:nvPr>
        </p:nvSpPr>
        <p:spPr/>
        <p:txBody>
          <a:bodyPr/>
          <a:lstStyle/>
          <a:p>
            <a:fld id="{6623083D-F5F6-4051-9ADA-333CED25B65C}" type="slidenum">
              <a:rPr lang="en-GB" smtClean="0"/>
              <a:t>5</a:t>
            </a:fld>
            <a:endParaRPr lang="en-GB"/>
          </a:p>
        </p:txBody>
      </p:sp>
    </p:spTree>
    <p:extLst>
      <p:ext uri="{BB962C8B-B14F-4D97-AF65-F5344CB8AC3E}">
        <p14:creationId xmlns:p14="http://schemas.microsoft.com/office/powerpoint/2010/main" val="1698279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BCE8D-CCDA-C6EC-EAA9-2BE9EC196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A7A4A-1972-FF38-8EAD-C672A59131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86AE9-63C1-2392-A85F-A8CA5CF02A49}"/>
              </a:ext>
            </a:extLst>
          </p:cNvPr>
          <p:cNvSpPr>
            <a:spLocks noGrp="1"/>
          </p:cNvSpPr>
          <p:nvPr>
            <p:ph type="body" idx="1"/>
          </p:nvPr>
        </p:nvSpPr>
        <p:spPr/>
        <p:txBody>
          <a:bodyPr/>
          <a:lstStyle/>
          <a:p>
            <a:endParaRPr lang="en-GB" dirty="0">
              <a:latin typeface="+mj-lt"/>
            </a:endParaRPr>
          </a:p>
        </p:txBody>
      </p:sp>
      <p:sp>
        <p:nvSpPr>
          <p:cNvPr id="4" name="Slide Number Placeholder 3">
            <a:extLst>
              <a:ext uri="{FF2B5EF4-FFF2-40B4-BE49-F238E27FC236}">
                <a16:creationId xmlns:a16="http://schemas.microsoft.com/office/drawing/2014/main" id="{9BFC4193-D6DE-BCD6-74E8-851FCD84DF74}"/>
              </a:ext>
            </a:extLst>
          </p:cNvPr>
          <p:cNvSpPr>
            <a:spLocks noGrp="1"/>
          </p:cNvSpPr>
          <p:nvPr>
            <p:ph type="sldNum" sz="quarter" idx="5"/>
          </p:nvPr>
        </p:nvSpPr>
        <p:spPr/>
        <p:txBody>
          <a:bodyPr/>
          <a:lstStyle/>
          <a:p>
            <a:fld id="{6623083D-F5F6-4051-9ADA-333CED25B65C}" type="slidenum">
              <a:rPr lang="en-GB" smtClean="0"/>
              <a:t>6</a:t>
            </a:fld>
            <a:endParaRPr lang="en-GB"/>
          </a:p>
        </p:txBody>
      </p:sp>
    </p:spTree>
    <p:extLst>
      <p:ext uri="{BB962C8B-B14F-4D97-AF65-F5344CB8AC3E}">
        <p14:creationId xmlns:p14="http://schemas.microsoft.com/office/powerpoint/2010/main" val="2285176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A2A98-BB2F-95AD-9E02-926739029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625BD-FBAD-F9FD-72A7-2945FF950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0D325-162B-D12D-7C4A-AC13DF314532}"/>
              </a:ext>
            </a:extLst>
          </p:cNvPr>
          <p:cNvSpPr>
            <a:spLocks noGrp="1"/>
          </p:cNvSpPr>
          <p:nvPr>
            <p:ph type="body" idx="1"/>
          </p:nvPr>
        </p:nvSpPr>
        <p:spPr/>
        <p:txBody>
          <a:bodyPr/>
          <a:lstStyle/>
          <a:p>
            <a:pPr marL="0" indent="0">
              <a:buNone/>
            </a:pPr>
            <a:r>
              <a:rPr lang="en-GB" b="1" dirty="0"/>
              <a:t>VAWG agenda</a:t>
            </a:r>
          </a:p>
          <a:p>
            <a:pPr marL="0" indent="0">
              <a:buNone/>
            </a:pPr>
            <a:r>
              <a:rPr lang="en-GB" dirty="0"/>
              <a:t>MVP believes that violence is gendered and through the programme we facilitate and encourage lively debates that centre on traditional and current social understanding of masculinity, femininity, sex and gender. </a:t>
            </a:r>
          </a:p>
          <a:p>
            <a:pPr marL="0" indent="0">
              <a:buNone/>
            </a:pPr>
            <a:r>
              <a:rPr lang="en-GB" dirty="0"/>
              <a:t>By exploring how these norms can play a role in supporting or condoning bullying and gender-based violence the sessions look at the objectification of women in the media, including pornography. </a:t>
            </a:r>
          </a:p>
          <a:p>
            <a:pPr marL="0" indent="0">
              <a:buNone/>
            </a:pPr>
            <a:r>
              <a:rPr lang="en-GB" dirty="0"/>
              <a:t>The question is posed as to whether this objectification contributes to harassment and abuse.</a:t>
            </a:r>
          </a:p>
          <a:p>
            <a:pPr marL="0" indent="0">
              <a:buNone/>
            </a:pPr>
            <a:r>
              <a:rPr lang="en-GB" dirty="0"/>
              <a:t>Sessions promote open and honest dialogue about how stereotypes of masculinity and femininity might affect young people’s willingness to intervene and interrupt abusive behaviour.</a:t>
            </a:r>
          </a:p>
          <a:p>
            <a:pPr marL="0" indent="0">
              <a:buNone/>
            </a:pPr>
            <a:endParaRPr lang="en-GB" dirty="0"/>
          </a:p>
          <a:p>
            <a:pPr marL="0" indent="0">
              <a:buNone/>
            </a:pPr>
            <a:r>
              <a:rPr lang="en-GB" b="1" dirty="0"/>
              <a:t>Serious Violence Duty</a:t>
            </a:r>
          </a:p>
          <a:p>
            <a:pPr marL="0" indent="0">
              <a:buNone/>
            </a:pPr>
            <a:r>
              <a:rPr lang="en-GB" dirty="0"/>
              <a:t>- Intervention to prevent and reduce serious violence whilst promoting a bystander approach</a:t>
            </a:r>
          </a:p>
          <a:p>
            <a:pPr marL="0" indent="0">
              <a:buNone/>
            </a:pPr>
            <a:endParaRPr lang="en-GB" dirty="0"/>
          </a:p>
        </p:txBody>
      </p:sp>
      <p:sp>
        <p:nvSpPr>
          <p:cNvPr id="4" name="Slide Number Placeholder 3">
            <a:extLst>
              <a:ext uri="{FF2B5EF4-FFF2-40B4-BE49-F238E27FC236}">
                <a16:creationId xmlns:a16="http://schemas.microsoft.com/office/drawing/2014/main" id="{FC181F02-9AEC-86B0-863B-074A8D257646}"/>
              </a:ext>
            </a:extLst>
          </p:cNvPr>
          <p:cNvSpPr>
            <a:spLocks noGrp="1"/>
          </p:cNvSpPr>
          <p:nvPr>
            <p:ph type="sldNum" sz="quarter" idx="5"/>
          </p:nvPr>
        </p:nvSpPr>
        <p:spPr/>
        <p:txBody>
          <a:bodyPr/>
          <a:lstStyle/>
          <a:p>
            <a:fld id="{6623083D-F5F6-4051-9ADA-333CED25B65C}" type="slidenum">
              <a:rPr lang="en-GB" smtClean="0"/>
              <a:t>7</a:t>
            </a:fld>
            <a:endParaRPr lang="en-GB"/>
          </a:p>
        </p:txBody>
      </p:sp>
    </p:spTree>
    <p:extLst>
      <p:ext uri="{BB962C8B-B14F-4D97-AF65-F5344CB8AC3E}">
        <p14:creationId xmlns:p14="http://schemas.microsoft.com/office/powerpoint/2010/main" val="143501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23083D-F5F6-4051-9ADA-333CED25B65C}" type="slidenum">
              <a:rPr lang="en-GB" smtClean="0"/>
              <a:t>8</a:t>
            </a:fld>
            <a:endParaRPr lang="en-GB"/>
          </a:p>
        </p:txBody>
      </p:sp>
    </p:spTree>
    <p:extLst>
      <p:ext uri="{BB962C8B-B14F-4D97-AF65-F5344CB8AC3E}">
        <p14:creationId xmlns:p14="http://schemas.microsoft.com/office/powerpoint/2010/main" val="29398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latin typeface="Red Hat Display Medium" panose="020B0604020202020204" charset="0"/>
                <a:ea typeface="Red Hat Display Medium" panose="020B0604020202020204" charset="0"/>
                <a:cs typeface="Red Hat Display Medium" panose="020B0604020202020204" charset="0"/>
              </a:rPr>
              <a:t>17</a:t>
            </a:r>
            <a:r>
              <a:rPr lang="en-GB" sz="1200" dirty="0">
                <a:latin typeface="Red Hat Display Medium" panose="020B0604020202020204" charset="0"/>
                <a:ea typeface="Red Hat Display Medium" panose="020B0604020202020204" charset="0"/>
                <a:cs typeface="Red Hat Display Medium" panose="020B0604020202020204" charset="0"/>
              </a:rPr>
              <a:t> Liverpool Schools</a:t>
            </a:r>
          </a:p>
          <a:p>
            <a:pPr marL="0" indent="0">
              <a:buNone/>
            </a:pPr>
            <a:endParaRPr lang="en-GB" sz="1200" dirty="0">
              <a:latin typeface="Red Hat Display Medium" panose="020B0604020202020204" charset="0"/>
              <a:ea typeface="Red Hat Display Medium" panose="020B0604020202020204" charset="0"/>
              <a:cs typeface="Red Hat Display Medium" panose="020B0604020202020204" charset="0"/>
            </a:endParaRPr>
          </a:p>
          <a:p>
            <a:pPr marL="0" indent="0">
              <a:buNone/>
            </a:pPr>
            <a:r>
              <a:rPr lang="en-GB" sz="1200" b="1" dirty="0">
                <a:latin typeface="Red Hat Display Medium" panose="020B0604020202020204" charset="0"/>
                <a:ea typeface="Red Hat Display Medium" panose="020B0604020202020204" charset="0"/>
                <a:cs typeface="Red Hat Display Medium" panose="020B0604020202020204" charset="0"/>
              </a:rPr>
              <a:t>2</a:t>
            </a:r>
            <a:r>
              <a:rPr lang="en-GB" sz="1200" dirty="0">
                <a:latin typeface="Red Hat Display Medium" panose="020B0604020202020204" charset="0"/>
                <a:ea typeface="Red Hat Display Medium" panose="020B0604020202020204" charset="0"/>
                <a:cs typeface="Red Hat Display Medium" panose="020B0604020202020204" charset="0"/>
              </a:rPr>
              <a:t> Knowsley Schools</a:t>
            </a:r>
          </a:p>
          <a:p>
            <a:pPr marL="0" indent="0">
              <a:buNone/>
            </a:pPr>
            <a:endParaRPr lang="en-GB" sz="1200" dirty="0">
              <a:latin typeface="Red Hat Display Medium" panose="020B0604020202020204" charset="0"/>
              <a:ea typeface="Red Hat Display Medium" panose="020B0604020202020204" charset="0"/>
              <a:cs typeface="Red Hat Display Medium" panose="020B0604020202020204" charset="0"/>
            </a:endParaRPr>
          </a:p>
          <a:p>
            <a:pPr marL="0" indent="0">
              <a:buNone/>
            </a:pPr>
            <a:r>
              <a:rPr lang="en-GB" sz="1200" b="1" dirty="0">
                <a:latin typeface="Red Hat Display Medium" panose="020B0604020202020204" charset="0"/>
                <a:ea typeface="Red Hat Display Medium" panose="020B0604020202020204" charset="0"/>
                <a:cs typeface="Red Hat Display Medium" panose="020B0604020202020204" charset="0"/>
              </a:rPr>
              <a:t>10</a:t>
            </a:r>
            <a:r>
              <a:rPr lang="en-GB" sz="1200" dirty="0">
                <a:latin typeface="Red Hat Display Medium" panose="020B0604020202020204" charset="0"/>
                <a:ea typeface="Red Hat Display Medium" panose="020B0604020202020204" charset="0"/>
                <a:cs typeface="Red Hat Display Medium" panose="020B0604020202020204" charset="0"/>
              </a:rPr>
              <a:t> Sefton Schools</a:t>
            </a:r>
          </a:p>
          <a:p>
            <a:pPr marL="0" indent="0">
              <a:buNone/>
            </a:pPr>
            <a:endParaRPr lang="en-GB" sz="1200" dirty="0">
              <a:latin typeface="Red Hat Display Medium" panose="020B0604020202020204" charset="0"/>
              <a:ea typeface="Red Hat Display Medium" panose="020B0604020202020204" charset="0"/>
              <a:cs typeface="Red Hat Display Medium" panose="020B0604020202020204" charset="0"/>
            </a:endParaRPr>
          </a:p>
          <a:p>
            <a:pPr marL="0" indent="0">
              <a:buNone/>
            </a:pPr>
            <a:r>
              <a:rPr lang="en-GB" sz="1200" b="1" dirty="0">
                <a:latin typeface="Red Hat Display Medium" panose="020B0604020202020204" charset="0"/>
                <a:ea typeface="Red Hat Display Medium" panose="020B0604020202020204" charset="0"/>
                <a:cs typeface="Red Hat Display Medium" panose="020B0604020202020204" charset="0"/>
              </a:rPr>
              <a:t>4</a:t>
            </a:r>
            <a:r>
              <a:rPr lang="en-GB" sz="1200" dirty="0">
                <a:latin typeface="Red Hat Display Medium" panose="020B0604020202020204" charset="0"/>
                <a:ea typeface="Red Hat Display Medium" panose="020B0604020202020204" charset="0"/>
                <a:cs typeface="Red Hat Display Medium" panose="020B0604020202020204" charset="0"/>
              </a:rPr>
              <a:t> Wirral Schools</a:t>
            </a:r>
          </a:p>
          <a:p>
            <a:pPr marL="0" indent="0">
              <a:buNone/>
            </a:pPr>
            <a:endParaRPr lang="en-GB" sz="1200" dirty="0">
              <a:latin typeface="Red Hat Display Medium" panose="020B0604020202020204" charset="0"/>
              <a:ea typeface="Red Hat Display Medium" panose="020B0604020202020204" charset="0"/>
              <a:cs typeface="Red Hat Display Medium" panose="020B0604020202020204" charset="0"/>
            </a:endParaRPr>
          </a:p>
          <a:p>
            <a:pPr marL="0" indent="0">
              <a:buNone/>
            </a:pPr>
            <a:r>
              <a:rPr lang="en-GB" sz="1200" b="1" dirty="0">
                <a:latin typeface="Red Hat Display Medium" panose="020B0604020202020204" charset="0"/>
                <a:ea typeface="Red Hat Display Medium" panose="020B0604020202020204" charset="0"/>
                <a:cs typeface="Red Hat Display Medium" panose="020B0604020202020204" charset="0"/>
              </a:rPr>
              <a:t>3</a:t>
            </a:r>
            <a:r>
              <a:rPr lang="en-GB" sz="1200" dirty="0">
                <a:latin typeface="Red Hat Display Medium" panose="020B0604020202020204" charset="0"/>
                <a:ea typeface="Red Hat Display Medium" panose="020B0604020202020204" charset="0"/>
                <a:cs typeface="Red Hat Display Medium" panose="020B0604020202020204" charset="0"/>
              </a:rPr>
              <a:t> St Helen’s Schools</a:t>
            </a:r>
          </a:p>
          <a:p>
            <a:endParaRPr lang="en-GB" dirty="0"/>
          </a:p>
        </p:txBody>
      </p:sp>
      <p:sp>
        <p:nvSpPr>
          <p:cNvPr id="4" name="Slide Number Placeholder 3"/>
          <p:cNvSpPr>
            <a:spLocks noGrp="1"/>
          </p:cNvSpPr>
          <p:nvPr>
            <p:ph type="sldNum" sz="quarter" idx="5"/>
          </p:nvPr>
        </p:nvSpPr>
        <p:spPr/>
        <p:txBody>
          <a:bodyPr/>
          <a:lstStyle/>
          <a:p>
            <a:fld id="{6623083D-F5F6-4051-9ADA-333CED25B65C}" type="slidenum">
              <a:rPr lang="en-GB" smtClean="0"/>
              <a:t>9</a:t>
            </a:fld>
            <a:endParaRPr lang="en-GB"/>
          </a:p>
        </p:txBody>
      </p:sp>
    </p:spTree>
    <p:extLst>
      <p:ext uri="{BB962C8B-B14F-4D97-AF65-F5344CB8AC3E}">
        <p14:creationId xmlns:p14="http://schemas.microsoft.com/office/powerpoint/2010/main" val="503325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23083D-F5F6-4051-9ADA-333CED25B65C}" type="slidenum">
              <a:rPr lang="en-GB" smtClean="0"/>
              <a:t>10</a:t>
            </a:fld>
            <a:endParaRPr lang="en-GB"/>
          </a:p>
        </p:txBody>
      </p:sp>
    </p:spTree>
    <p:extLst>
      <p:ext uri="{BB962C8B-B14F-4D97-AF65-F5344CB8AC3E}">
        <p14:creationId xmlns:p14="http://schemas.microsoft.com/office/powerpoint/2010/main" val="2346356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DE73-92DC-4140-B7F2-2FBEEC8A6D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004FF71-F576-DE41-A375-CC49F95FD6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74F1A8-5AEF-B147-AC67-9DD077A3EBEE}"/>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1C492104-CB65-9D4B-9350-3CF2F1C773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987B8D-6964-7445-9283-EAE034E8658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410805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5A4A-F407-FB4A-B4AB-A335DB51CA5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483DF5-91A4-C649-80C0-2847F2505F9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ADAB90-51E2-E64F-8AA2-11F010AEAD19}"/>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09B5CFC8-0554-9C45-8D60-DD130C6EE0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E783C7-AA4E-E845-AE01-09FD4D85233E}"/>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866799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89230-AE71-F34E-90E7-155B05D1B357}"/>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CDDD53-7084-AA42-A4BF-88F3C6EBB604}"/>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68FB29-9560-8C44-A404-642098F5D77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99E7DB45-416E-0B41-BC61-1C9F12DAA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1C1DA2-B3C4-D34F-9FE7-9BF47B7A09D2}"/>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356460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DE73-92DC-4140-B7F2-2FBEEC8A6D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004FF71-F576-DE41-A375-CC49F95FD6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74F1A8-5AEF-B147-AC67-9DD077A3EBEE}"/>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1C492104-CB65-9D4B-9350-3CF2F1C773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987B8D-6964-7445-9283-EAE034E8658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772223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8441-4DDD-314C-BFDA-103C29401B0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F60981-51AB-914E-9451-941DCF9AA06D}"/>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54724E-07E3-F540-9D31-E1ADFF47AEE7}"/>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B8B48C02-C3BA-6A4D-88C2-7B371567AF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18FD4D-EBA8-1A4F-98EE-861B00F9F4D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369634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8B40-B045-6745-9F58-EB9D2301FA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34C13D6-BB86-4545-B3CB-D9D52ABF55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B7AB6F-CA06-014D-A7B5-0C5F7C6979FC}"/>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58A4CA93-5102-C34E-94BC-626184EA4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A1AF01-D61A-6D42-9827-3EB7358BCC3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106812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1128-0589-0C48-B9CE-32E58235297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A26B1-68FA-6E4C-86F7-4ED0321967D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0DC7C88-E4D3-8A4B-BF09-7E4672371875}"/>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A218D45-D9EC-3C4D-8581-52288690CC0D}"/>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436C6106-FCC6-1240-8AFC-BBEA46649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9E613-077F-7E49-8212-B36CA101147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93638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0A5C-4B13-D843-9D2F-77449D96AF6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D3E4E1-0D3B-834F-B466-ACAEB53F7F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283946-D703-8244-947A-3B57AD6B2A73}"/>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7723229-C28D-884E-92BE-B142E52A6B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2CA841-AC29-9F4E-8353-EA8D987711AC}"/>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613D9D3-344E-1943-AFCE-13F9FAFBDF28}"/>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8" name="Footer Placeholder 7">
            <a:extLst>
              <a:ext uri="{FF2B5EF4-FFF2-40B4-BE49-F238E27FC236}">
                <a16:creationId xmlns:a16="http://schemas.microsoft.com/office/drawing/2014/main" id="{E1C99634-0882-7F48-AC39-14184867F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92B88B-691F-5743-9134-3F56AA2A23E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051515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578E-ED6B-D44E-9A43-08C95ED35CE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DACC21-D220-1A47-B6A0-5B8B88461E70}"/>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4" name="Footer Placeholder 3">
            <a:extLst>
              <a:ext uri="{FF2B5EF4-FFF2-40B4-BE49-F238E27FC236}">
                <a16:creationId xmlns:a16="http://schemas.microsoft.com/office/drawing/2014/main" id="{FBE64B37-D14D-7E4A-A5F3-897068053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83F3F2-E9FD-3D41-B961-4A0D684420EB}"/>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941211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46955-64CF-744B-B042-7F3C4E4E81C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3" name="Footer Placeholder 2">
            <a:extLst>
              <a:ext uri="{FF2B5EF4-FFF2-40B4-BE49-F238E27FC236}">
                <a16:creationId xmlns:a16="http://schemas.microsoft.com/office/drawing/2014/main" id="{4B2D99E7-D382-4548-8CB3-06B8EED7A2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2224C-B5C2-D749-82A2-BFBE2914BAA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146994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EBE6-14E4-B74A-A89F-802AC3CC43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123F17-8553-734D-B654-8C66A7E23D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1BF492-8004-F845-9F46-C1F4FAC353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A451F2-6EB9-8141-85E1-73A867E45265}"/>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09D5730E-C722-9641-B7DC-219DD6548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9E8620-D066-7241-A9FE-1BF1BB443414}"/>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30050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8441-4DDD-314C-BFDA-103C29401B0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F60981-51AB-914E-9451-941DCF9AA06D}"/>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54724E-07E3-F540-9D31-E1ADFF47AEE7}"/>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B8B48C02-C3BA-6A4D-88C2-7B371567AF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18FD4D-EBA8-1A4F-98EE-861B00F9F4D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122727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4BFC-046D-3A43-8BD4-BE3972421F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10218B-6EBF-9042-83D9-D03272487C7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007F58-0119-B942-9A3B-35E9CEA9A7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4478C2-4790-0945-916E-1D961791ECAA}"/>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39DCA4CF-41B6-A541-862D-73C6E8720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27246A-7A05-3D43-9462-A8327CD4D26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509344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5A4A-F407-FB4A-B4AB-A335DB51CA5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483DF5-91A4-C649-80C0-2847F2505F9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ADAB90-51E2-E64F-8AA2-11F010AEAD19}"/>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09B5CFC8-0554-9C45-8D60-DD130C6EE0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E783C7-AA4E-E845-AE01-09FD4D85233E}"/>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4109601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89230-AE71-F34E-90E7-155B05D1B357}"/>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CDDD53-7084-AA42-A4BF-88F3C6EBB604}"/>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68FB29-9560-8C44-A404-642098F5D77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99E7DB45-416E-0B41-BC61-1C9F12DAA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1C1DA2-B3C4-D34F-9FE7-9BF47B7A09D2}"/>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198559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DE73-92DC-4140-B7F2-2FBEEC8A6D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004FF71-F576-DE41-A375-CC49F95FD6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74F1A8-5AEF-B147-AC67-9DD077A3EBEE}"/>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1C492104-CB65-9D4B-9350-3CF2F1C773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987B8D-6964-7445-9283-EAE034E8658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47865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8441-4DDD-314C-BFDA-103C29401B0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F60981-51AB-914E-9451-941DCF9AA06D}"/>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54724E-07E3-F540-9D31-E1ADFF47AEE7}"/>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B8B48C02-C3BA-6A4D-88C2-7B371567AF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18FD4D-EBA8-1A4F-98EE-861B00F9F4D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518815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8B40-B045-6745-9F58-EB9D2301FA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34C13D6-BB86-4545-B3CB-D9D52ABF55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B7AB6F-CA06-014D-A7B5-0C5F7C6979FC}"/>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58A4CA93-5102-C34E-94BC-626184EA4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A1AF01-D61A-6D42-9827-3EB7358BCC3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780169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1128-0589-0C48-B9CE-32E58235297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A26B1-68FA-6E4C-86F7-4ED0321967D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0DC7C88-E4D3-8A4B-BF09-7E4672371875}"/>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A218D45-D9EC-3C4D-8581-52288690CC0D}"/>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436C6106-FCC6-1240-8AFC-BBEA46649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9E613-077F-7E49-8212-B36CA101147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518002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0A5C-4B13-D843-9D2F-77449D96AF6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D3E4E1-0D3B-834F-B466-ACAEB53F7F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283946-D703-8244-947A-3B57AD6B2A73}"/>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7723229-C28D-884E-92BE-B142E52A6B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2CA841-AC29-9F4E-8353-EA8D987711AC}"/>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613D9D3-344E-1943-AFCE-13F9FAFBDF28}"/>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8" name="Footer Placeholder 7">
            <a:extLst>
              <a:ext uri="{FF2B5EF4-FFF2-40B4-BE49-F238E27FC236}">
                <a16:creationId xmlns:a16="http://schemas.microsoft.com/office/drawing/2014/main" id="{E1C99634-0882-7F48-AC39-14184867F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92B88B-691F-5743-9134-3F56AA2A23E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202445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578E-ED6B-D44E-9A43-08C95ED35CE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DACC21-D220-1A47-B6A0-5B8B88461E70}"/>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4" name="Footer Placeholder 3">
            <a:extLst>
              <a:ext uri="{FF2B5EF4-FFF2-40B4-BE49-F238E27FC236}">
                <a16:creationId xmlns:a16="http://schemas.microsoft.com/office/drawing/2014/main" id="{FBE64B37-D14D-7E4A-A5F3-897068053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83F3F2-E9FD-3D41-B961-4A0D684420EB}"/>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4147632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46955-64CF-744B-B042-7F3C4E4E81C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3" name="Footer Placeholder 2">
            <a:extLst>
              <a:ext uri="{FF2B5EF4-FFF2-40B4-BE49-F238E27FC236}">
                <a16:creationId xmlns:a16="http://schemas.microsoft.com/office/drawing/2014/main" id="{4B2D99E7-D382-4548-8CB3-06B8EED7A2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2224C-B5C2-D749-82A2-BFBE2914BAA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511341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8B40-B045-6745-9F58-EB9D2301FA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34C13D6-BB86-4545-B3CB-D9D52ABF55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B7AB6F-CA06-014D-A7B5-0C5F7C6979FC}"/>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58A4CA93-5102-C34E-94BC-626184EA4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A1AF01-D61A-6D42-9827-3EB7358BCC3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803875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EBE6-14E4-B74A-A89F-802AC3CC43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123F17-8553-734D-B654-8C66A7E23D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1BF492-8004-F845-9F46-C1F4FAC353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A451F2-6EB9-8141-85E1-73A867E45265}"/>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09D5730E-C722-9641-B7DC-219DD6548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9E8620-D066-7241-A9FE-1BF1BB443414}"/>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87274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4BFC-046D-3A43-8BD4-BE3972421F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10218B-6EBF-9042-83D9-D03272487C7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007F58-0119-B942-9A3B-35E9CEA9A7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4478C2-4790-0945-916E-1D961791ECAA}"/>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39DCA4CF-41B6-A541-862D-73C6E8720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27246A-7A05-3D43-9462-A8327CD4D26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678661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5A4A-F407-FB4A-B4AB-A335DB51CA5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483DF5-91A4-C649-80C0-2847F2505F9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ADAB90-51E2-E64F-8AA2-11F010AEAD19}"/>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09B5CFC8-0554-9C45-8D60-DD130C6EE0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E783C7-AA4E-E845-AE01-09FD4D85233E}"/>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335909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89230-AE71-F34E-90E7-155B05D1B357}"/>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CDDD53-7084-AA42-A4BF-88F3C6EBB604}"/>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68FB29-9560-8C44-A404-642098F5D77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99E7DB45-416E-0B41-BC61-1C9F12DAA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1C1DA2-B3C4-D34F-9FE7-9BF47B7A09D2}"/>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402839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DE73-92DC-4140-B7F2-2FBEEC8A6D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004FF71-F576-DE41-A375-CC49F95FD6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74F1A8-5AEF-B147-AC67-9DD077A3EBEE}"/>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1C492104-CB65-9D4B-9350-3CF2F1C773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987B8D-6964-7445-9283-EAE034E8658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886220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8441-4DDD-314C-BFDA-103C29401B0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F60981-51AB-914E-9451-941DCF9AA06D}"/>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54724E-07E3-F540-9D31-E1ADFF47AEE7}"/>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B8B48C02-C3BA-6A4D-88C2-7B371567AF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18FD4D-EBA8-1A4F-98EE-861B00F9F4D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040434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8B40-B045-6745-9F58-EB9D2301FA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34C13D6-BB86-4545-B3CB-D9D52ABF55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B7AB6F-CA06-014D-A7B5-0C5F7C6979FC}"/>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58A4CA93-5102-C34E-94BC-626184EA4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A1AF01-D61A-6D42-9827-3EB7358BCC3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9075658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1128-0589-0C48-B9CE-32E58235297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A26B1-68FA-6E4C-86F7-4ED0321967D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0DC7C88-E4D3-8A4B-BF09-7E4672371875}"/>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A218D45-D9EC-3C4D-8581-52288690CC0D}"/>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436C6106-FCC6-1240-8AFC-BBEA46649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9E613-077F-7E49-8212-B36CA101147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5221646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0A5C-4B13-D843-9D2F-77449D96AF6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D3E4E1-0D3B-834F-B466-ACAEB53F7F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283946-D703-8244-947A-3B57AD6B2A73}"/>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7723229-C28D-884E-92BE-B142E52A6B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2CA841-AC29-9F4E-8353-EA8D987711AC}"/>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613D9D3-344E-1943-AFCE-13F9FAFBDF28}"/>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8" name="Footer Placeholder 7">
            <a:extLst>
              <a:ext uri="{FF2B5EF4-FFF2-40B4-BE49-F238E27FC236}">
                <a16:creationId xmlns:a16="http://schemas.microsoft.com/office/drawing/2014/main" id="{E1C99634-0882-7F48-AC39-14184867F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92B88B-691F-5743-9134-3F56AA2A23E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956332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578E-ED6B-D44E-9A43-08C95ED35CE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DACC21-D220-1A47-B6A0-5B8B88461E70}"/>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4" name="Footer Placeholder 3">
            <a:extLst>
              <a:ext uri="{FF2B5EF4-FFF2-40B4-BE49-F238E27FC236}">
                <a16:creationId xmlns:a16="http://schemas.microsoft.com/office/drawing/2014/main" id="{FBE64B37-D14D-7E4A-A5F3-897068053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83F3F2-E9FD-3D41-B961-4A0D684420EB}"/>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686415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1128-0589-0C48-B9CE-32E58235297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A26B1-68FA-6E4C-86F7-4ED0321967D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0DC7C88-E4D3-8A4B-BF09-7E4672371875}"/>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A218D45-D9EC-3C4D-8581-52288690CC0D}"/>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436C6106-FCC6-1240-8AFC-BBEA46649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9E613-077F-7E49-8212-B36CA101147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624226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46955-64CF-744B-B042-7F3C4E4E81C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3" name="Footer Placeholder 2">
            <a:extLst>
              <a:ext uri="{FF2B5EF4-FFF2-40B4-BE49-F238E27FC236}">
                <a16:creationId xmlns:a16="http://schemas.microsoft.com/office/drawing/2014/main" id="{4B2D99E7-D382-4548-8CB3-06B8EED7A2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2224C-B5C2-D749-82A2-BFBE2914BAA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413638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EBE6-14E4-B74A-A89F-802AC3CC43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123F17-8553-734D-B654-8C66A7E23D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1BF492-8004-F845-9F46-C1F4FAC353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A451F2-6EB9-8141-85E1-73A867E45265}"/>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09D5730E-C722-9641-B7DC-219DD6548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9E8620-D066-7241-A9FE-1BF1BB443414}"/>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272244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4BFC-046D-3A43-8BD4-BE3972421F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10218B-6EBF-9042-83D9-D03272487C7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007F58-0119-B942-9A3B-35E9CEA9A7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4478C2-4790-0945-916E-1D961791ECAA}"/>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39DCA4CF-41B6-A541-862D-73C6E8720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27246A-7A05-3D43-9462-A8327CD4D26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934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5A4A-F407-FB4A-B4AB-A335DB51CA5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483DF5-91A4-C649-80C0-2847F2505F9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ADAB90-51E2-E64F-8AA2-11F010AEAD19}"/>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09B5CFC8-0554-9C45-8D60-DD130C6EE0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E783C7-AA4E-E845-AE01-09FD4D85233E}"/>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965849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89230-AE71-F34E-90E7-155B05D1B357}"/>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CDDD53-7084-AA42-A4BF-88F3C6EBB604}"/>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68FB29-9560-8C44-A404-642098F5D77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99E7DB45-416E-0B41-BC61-1C9F12DAA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1C1DA2-B3C4-D34F-9FE7-9BF47B7A09D2}"/>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404781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DE73-92DC-4140-B7F2-2FBEEC8A6D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004FF71-F576-DE41-A375-CC49F95FD6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74F1A8-5AEF-B147-AC67-9DD077A3EBEE}"/>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1C492104-CB65-9D4B-9350-3CF2F1C773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987B8D-6964-7445-9283-EAE034E8658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910451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8441-4DDD-314C-BFDA-103C29401B0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F60981-51AB-914E-9451-941DCF9AA06D}"/>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54724E-07E3-F540-9D31-E1ADFF47AEE7}"/>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B8B48C02-C3BA-6A4D-88C2-7B371567AF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18FD4D-EBA8-1A4F-98EE-861B00F9F4D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869030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8B40-B045-6745-9F58-EB9D2301FA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34C13D6-BB86-4545-B3CB-D9D52ABF55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B7AB6F-CA06-014D-A7B5-0C5F7C6979FC}"/>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58A4CA93-5102-C34E-94BC-626184EA4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A1AF01-D61A-6D42-9827-3EB7358BCC3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700312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1128-0589-0C48-B9CE-32E58235297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A26B1-68FA-6E4C-86F7-4ED0321967D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0DC7C88-E4D3-8A4B-BF09-7E4672371875}"/>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A218D45-D9EC-3C4D-8581-52288690CC0D}"/>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436C6106-FCC6-1240-8AFC-BBEA46649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9E613-077F-7E49-8212-B36CA101147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610239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0A5C-4B13-D843-9D2F-77449D96AF6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D3E4E1-0D3B-834F-B466-ACAEB53F7F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283946-D703-8244-947A-3B57AD6B2A73}"/>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7723229-C28D-884E-92BE-B142E52A6B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2CA841-AC29-9F4E-8353-EA8D987711AC}"/>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613D9D3-344E-1943-AFCE-13F9FAFBDF28}"/>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8" name="Footer Placeholder 7">
            <a:extLst>
              <a:ext uri="{FF2B5EF4-FFF2-40B4-BE49-F238E27FC236}">
                <a16:creationId xmlns:a16="http://schemas.microsoft.com/office/drawing/2014/main" id="{E1C99634-0882-7F48-AC39-14184867F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92B88B-691F-5743-9134-3F56AA2A23E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406143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0A5C-4B13-D843-9D2F-77449D96AF6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D3E4E1-0D3B-834F-B466-ACAEB53F7F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283946-D703-8244-947A-3B57AD6B2A73}"/>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7723229-C28D-884E-92BE-B142E52A6B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2CA841-AC29-9F4E-8353-EA8D987711AC}"/>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613D9D3-344E-1943-AFCE-13F9FAFBDF28}"/>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8" name="Footer Placeholder 7">
            <a:extLst>
              <a:ext uri="{FF2B5EF4-FFF2-40B4-BE49-F238E27FC236}">
                <a16:creationId xmlns:a16="http://schemas.microsoft.com/office/drawing/2014/main" id="{E1C99634-0882-7F48-AC39-14184867F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92B88B-691F-5743-9134-3F56AA2A23E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5488683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578E-ED6B-D44E-9A43-08C95ED35CE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DACC21-D220-1A47-B6A0-5B8B88461E70}"/>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4" name="Footer Placeholder 3">
            <a:extLst>
              <a:ext uri="{FF2B5EF4-FFF2-40B4-BE49-F238E27FC236}">
                <a16:creationId xmlns:a16="http://schemas.microsoft.com/office/drawing/2014/main" id="{FBE64B37-D14D-7E4A-A5F3-897068053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83F3F2-E9FD-3D41-B961-4A0D684420EB}"/>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424359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46955-64CF-744B-B042-7F3C4E4E81C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3" name="Footer Placeholder 2">
            <a:extLst>
              <a:ext uri="{FF2B5EF4-FFF2-40B4-BE49-F238E27FC236}">
                <a16:creationId xmlns:a16="http://schemas.microsoft.com/office/drawing/2014/main" id="{4B2D99E7-D382-4548-8CB3-06B8EED7A2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2224C-B5C2-D749-82A2-BFBE2914BAA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2249658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EBE6-14E4-B74A-A89F-802AC3CC43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123F17-8553-734D-B654-8C66A7E23D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1BF492-8004-F845-9F46-C1F4FAC353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A451F2-6EB9-8141-85E1-73A867E45265}"/>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09D5730E-C722-9641-B7DC-219DD6548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9E8620-D066-7241-A9FE-1BF1BB443414}"/>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3552504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4BFC-046D-3A43-8BD4-BE3972421F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10218B-6EBF-9042-83D9-D03272487C7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007F58-0119-B942-9A3B-35E9CEA9A7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4478C2-4790-0945-916E-1D961791ECAA}"/>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39DCA4CF-41B6-A541-862D-73C6E8720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27246A-7A05-3D43-9462-A8327CD4D26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215604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5A4A-F407-FB4A-B4AB-A335DB51CA5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483DF5-91A4-C649-80C0-2847F2505F9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ADAB90-51E2-E64F-8AA2-11F010AEAD19}"/>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09B5CFC8-0554-9C45-8D60-DD130C6EE0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E783C7-AA4E-E845-AE01-09FD4D85233E}"/>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40403843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89230-AE71-F34E-90E7-155B05D1B357}"/>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CDDD53-7084-AA42-A4BF-88F3C6EBB604}"/>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68FB29-9560-8C44-A404-642098F5D77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99E7DB45-416E-0B41-BC61-1C9F12DAA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1C1DA2-B3C4-D34F-9FE7-9BF47B7A09D2}"/>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232510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DE73-92DC-4140-B7F2-2FBEEC8A6D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004FF71-F576-DE41-A375-CC49F95FD6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74F1A8-5AEF-B147-AC67-9DD077A3EBEE}"/>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1C492104-CB65-9D4B-9350-3CF2F1C773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987B8D-6964-7445-9283-EAE034E8658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123185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8441-4DDD-314C-BFDA-103C29401B0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F60981-51AB-914E-9451-941DCF9AA06D}"/>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54724E-07E3-F540-9D31-E1ADFF47AEE7}"/>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B8B48C02-C3BA-6A4D-88C2-7B371567AF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18FD4D-EBA8-1A4F-98EE-861B00F9F4D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115695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8B40-B045-6745-9F58-EB9D2301FA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34C13D6-BB86-4545-B3CB-D9D52ABF55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B7AB6F-CA06-014D-A7B5-0C5F7C6979FC}"/>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58A4CA93-5102-C34E-94BC-626184EA4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A1AF01-D61A-6D42-9827-3EB7358BCC3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866779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1128-0589-0C48-B9CE-32E58235297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A26B1-68FA-6E4C-86F7-4ED0321967D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0DC7C88-E4D3-8A4B-BF09-7E4672371875}"/>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A218D45-D9EC-3C4D-8581-52288690CC0D}"/>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436C6106-FCC6-1240-8AFC-BBEA46649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9E613-077F-7E49-8212-B36CA101147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229610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578E-ED6B-D44E-9A43-08C95ED35CE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DACC21-D220-1A47-B6A0-5B8B88461E70}"/>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4" name="Footer Placeholder 3">
            <a:extLst>
              <a:ext uri="{FF2B5EF4-FFF2-40B4-BE49-F238E27FC236}">
                <a16:creationId xmlns:a16="http://schemas.microsoft.com/office/drawing/2014/main" id="{FBE64B37-D14D-7E4A-A5F3-897068053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83F3F2-E9FD-3D41-B961-4A0D684420EB}"/>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646017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0A5C-4B13-D843-9D2F-77449D96AF6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D3E4E1-0D3B-834F-B466-ACAEB53F7F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283946-D703-8244-947A-3B57AD6B2A73}"/>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7723229-C28D-884E-92BE-B142E52A6B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2CA841-AC29-9F4E-8353-EA8D987711AC}"/>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613D9D3-344E-1943-AFCE-13F9FAFBDF28}"/>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8" name="Footer Placeholder 7">
            <a:extLst>
              <a:ext uri="{FF2B5EF4-FFF2-40B4-BE49-F238E27FC236}">
                <a16:creationId xmlns:a16="http://schemas.microsoft.com/office/drawing/2014/main" id="{E1C99634-0882-7F48-AC39-14184867F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92B88B-691F-5743-9134-3F56AA2A23E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8633653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578E-ED6B-D44E-9A43-08C95ED35CE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DACC21-D220-1A47-B6A0-5B8B88461E70}"/>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4" name="Footer Placeholder 3">
            <a:extLst>
              <a:ext uri="{FF2B5EF4-FFF2-40B4-BE49-F238E27FC236}">
                <a16:creationId xmlns:a16="http://schemas.microsoft.com/office/drawing/2014/main" id="{FBE64B37-D14D-7E4A-A5F3-897068053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83F3F2-E9FD-3D41-B961-4A0D684420EB}"/>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6192505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46955-64CF-744B-B042-7F3C4E4E81C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3" name="Footer Placeholder 2">
            <a:extLst>
              <a:ext uri="{FF2B5EF4-FFF2-40B4-BE49-F238E27FC236}">
                <a16:creationId xmlns:a16="http://schemas.microsoft.com/office/drawing/2014/main" id="{4B2D99E7-D382-4548-8CB3-06B8EED7A2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2224C-B5C2-D749-82A2-BFBE2914BAA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865334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EBE6-14E4-B74A-A89F-802AC3CC43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123F17-8553-734D-B654-8C66A7E23D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1BF492-8004-F845-9F46-C1F4FAC353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A451F2-6EB9-8141-85E1-73A867E45265}"/>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09D5730E-C722-9641-B7DC-219DD6548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9E8620-D066-7241-A9FE-1BF1BB443414}"/>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9367001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4BFC-046D-3A43-8BD4-BE3972421F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10218B-6EBF-9042-83D9-D03272487C7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007F58-0119-B942-9A3B-35E9CEA9A7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4478C2-4790-0945-916E-1D961791ECAA}"/>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39DCA4CF-41B6-A541-862D-73C6E8720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27246A-7A05-3D43-9462-A8327CD4D26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413598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5A4A-F407-FB4A-B4AB-A335DB51CA5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483DF5-91A4-C649-80C0-2847F2505F9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ADAB90-51E2-E64F-8AA2-11F010AEAD19}"/>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09B5CFC8-0554-9C45-8D60-DD130C6EE0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E783C7-AA4E-E845-AE01-09FD4D85233E}"/>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6905652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89230-AE71-F34E-90E7-155B05D1B357}"/>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CDDD53-7084-AA42-A4BF-88F3C6EBB604}"/>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68FB29-9560-8C44-A404-642098F5D77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99E7DB45-416E-0B41-BC61-1C9F12DAA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1C1DA2-B3C4-D34F-9FE7-9BF47B7A09D2}"/>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1223268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DE73-92DC-4140-B7F2-2FBEEC8A6D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004FF71-F576-DE41-A375-CC49F95FD6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74F1A8-5AEF-B147-AC67-9DD077A3EBEE}"/>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1C492104-CB65-9D4B-9350-3CF2F1C773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987B8D-6964-7445-9283-EAE034E8658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4250951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8441-4DDD-314C-BFDA-103C29401B0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F60981-51AB-914E-9451-941DCF9AA06D}"/>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54724E-07E3-F540-9D31-E1ADFF47AEE7}"/>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B8B48C02-C3BA-6A4D-88C2-7B371567AF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18FD4D-EBA8-1A4F-98EE-861B00F9F4D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8566694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8B40-B045-6745-9F58-EB9D2301FA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34C13D6-BB86-4545-B3CB-D9D52ABF55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B7AB6F-CA06-014D-A7B5-0C5F7C6979FC}"/>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58A4CA93-5102-C34E-94BC-626184EA4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A1AF01-D61A-6D42-9827-3EB7358BCC3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45331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46955-64CF-744B-B042-7F3C4E4E81C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3" name="Footer Placeholder 2">
            <a:extLst>
              <a:ext uri="{FF2B5EF4-FFF2-40B4-BE49-F238E27FC236}">
                <a16:creationId xmlns:a16="http://schemas.microsoft.com/office/drawing/2014/main" id="{4B2D99E7-D382-4548-8CB3-06B8EED7A2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2224C-B5C2-D749-82A2-BFBE2914BAA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5996944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1128-0589-0C48-B9CE-32E58235297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A26B1-68FA-6E4C-86F7-4ED0321967D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0DC7C88-E4D3-8A4B-BF09-7E4672371875}"/>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A218D45-D9EC-3C4D-8581-52288690CC0D}"/>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436C6106-FCC6-1240-8AFC-BBEA46649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9E613-077F-7E49-8212-B36CA101147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8812593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0A5C-4B13-D843-9D2F-77449D96AF6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D3E4E1-0D3B-834F-B466-ACAEB53F7F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283946-D703-8244-947A-3B57AD6B2A73}"/>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7723229-C28D-884E-92BE-B142E52A6B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2CA841-AC29-9F4E-8353-EA8D987711AC}"/>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613D9D3-344E-1943-AFCE-13F9FAFBDF28}"/>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8" name="Footer Placeholder 7">
            <a:extLst>
              <a:ext uri="{FF2B5EF4-FFF2-40B4-BE49-F238E27FC236}">
                <a16:creationId xmlns:a16="http://schemas.microsoft.com/office/drawing/2014/main" id="{E1C99634-0882-7F48-AC39-14184867F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92B88B-691F-5743-9134-3F56AA2A23E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42220481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578E-ED6B-D44E-9A43-08C95ED35CE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DACC21-D220-1A47-B6A0-5B8B88461E70}"/>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4" name="Footer Placeholder 3">
            <a:extLst>
              <a:ext uri="{FF2B5EF4-FFF2-40B4-BE49-F238E27FC236}">
                <a16:creationId xmlns:a16="http://schemas.microsoft.com/office/drawing/2014/main" id="{FBE64B37-D14D-7E4A-A5F3-897068053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83F3F2-E9FD-3D41-B961-4A0D684420EB}"/>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6188695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46955-64CF-744B-B042-7F3C4E4E81C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3" name="Footer Placeholder 2">
            <a:extLst>
              <a:ext uri="{FF2B5EF4-FFF2-40B4-BE49-F238E27FC236}">
                <a16:creationId xmlns:a16="http://schemas.microsoft.com/office/drawing/2014/main" id="{4B2D99E7-D382-4548-8CB3-06B8EED7A2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2224C-B5C2-D749-82A2-BFBE2914BAA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8661879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EBE6-14E4-B74A-A89F-802AC3CC43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123F17-8553-734D-B654-8C66A7E23D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1BF492-8004-F845-9F46-C1F4FAC353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A451F2-6EB9-8141-85E1-73A867E45265}"/>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09D5730E-C722-9641-B7DC-219DD6548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9E8620-D066-7241-A9FE-1BF1BB443414}"/>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9800522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4BFC-046D-3A43-8BD4-BE3972421F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10218B-6EBF-9042-83D9-D03272487C7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007F58-0119-B942-9A3B-35E9CEA9A7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4478C2-4790-0945-916E-1D961791ECAA}"/>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39DCA4CF-41B6-A541-862D-73C6E8720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27246A-7A05-3D43-9462-A8327CD4D26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4660901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5A4A-F407-FB4A-B4AB-A335DB51CA5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483DF5-91A4-C649-80C0-2847F2505F9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ADAB90-51E2-E64F-8AA2-11F010AEAD19}"/>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09B5CFC8-0554-9C45-8D60-DD130C6EE0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E783C7-AA4E-E845-AE01-09FD4D85233E}"/>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67730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89230-AE71-F34E-90E7-155B05D1B357}"/>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CDDD53-7084-AA42-A4BF-88F3C6EBB604}"/>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68FB29-9560-8C44-A404-642098F5D77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99E7DB45-416E-0B41-BC61-1C9F12DAA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1C1DA2-B3C4-D34F-9FE7-9BF47B7A09D2}"/>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2790669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DE73-92DC-4140-B7F2-2FBEEC8A6D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004FF71-F576-DE41-A375-CC49F95FD6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74F1A8-5AEF-B147-AC67-9DD077A3EBEE}"/>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1C492104-CB65-9D4B-9350-3CF2F1C773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987B8D-6964-7445-9283-EAE034E8658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6371651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8441-4DDD-314C-BFDA-103C29401B0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F60981-51AB-914E-9451-941DCF9AA06D}"/>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54724E-07E3-F540-9D31-E1ADFF47AEE7}"/>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B8B48C02-C3BA-6A4D-88C2-7B371567AF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18FD4D-EBA8-1A4F-98EE-861B00F9F4D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723522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EBE6-14E4-B74A-A89F-802AC3CC43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123F17-8553-734D-B654-8C66A7E23D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1BF492-8004-F845-9F46-C1F4FAC353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A451F2-6EB9-8141-85E1-73A867E45265}"/>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09D5730E-C722-9641-B7DC-219DD6548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9E8620-D066-7241-A9FE-1BF1BB443414}"/>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3112880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8B40-B045-6745-9F58-EB9D2301FA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34C13D6-BB86-4545-B3CB-D9D52ABF55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B7AB6F-CA06-014D-A7B5-0C5F7C6979FC}"/>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58A4CA93-5102-C34E-94BC-626184EA4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A1AF01-D61A-6D42-9827-3EB7358BCC3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5394301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1128-0589-0C48-B9CE-32E58235297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A26B1-68FA-6E4C-86F7-4ED0321967D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0DC7C88-E4D3-8A4B-BF09-7E4672371875}"/>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A218D45-D9EC-3C4D-8581-52288690CC0D}"/>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436C6106-FCC6-1240-8AFC-BBEA46649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9E613-077F-7E49-8212-B36CA101147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743074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0A5C-4B13-D843-9D2F-77449D96AF6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D3E4E1-0D3B-834F-B466-ACAEB53F7F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283946-D703-8244-947A-3B57AD6B2A73}"/>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7723229-C28D-884E-92BE-B142E52A6B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2CA841-AC29-9F4E-8353-EA8D987711AC}"/>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613D9D3-344E-1943-AFCE-13F9FAFBDF28}"/>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8" name="Footer Placeholder 7">
            <a:extLst>
              <a:ext uri="{FF2B5EF4-FFF2-40B4-BE49-F238E27FC236}">
                <a16:creationId xmlns:a16="http://schemas.microsoft.com/office/drawing/2014/main" id="{E1C99634-0882-7F48-AC39-14184867F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92B88B-691F-5743-9134-3F56AA2A23E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41666930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578E-ED6B-D44E-9A43-08C95ED35CE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DACC21-D220-1A47-B6A0-5B8B88461E70}"/>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4" name="Footer Placeholder 3">
            <a:extLst>
              <a:ext uri="{FF2B5EF4-FFF2-40B4-BE49-F238E27FC236}">
                <a16:creationId xmlns:a16="http://schemas.microsoft.com/office/drawing/2014/main" id="{FBE64B37-D14D-7E4A-A5F3-897068053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83F3F2-E9FD-3D41-B961-4A0D684420EB}"/>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077406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46955-64CF-744B-B042-7F3C4E4E81C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3" name="Footer Placeholder 2">
            <a:extLst>
              <a:ext uri="{FF2B5EF4-FFF2-40B4-BE49-F238E27FC236}">
                <a16:creationId xmlns:a16="http://schemas.microsoft.com/office/drawing/2014/main" id="{4B2D99E7-D382-4548-8CB3-06B8EED7A2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2224C-B5C2-D749-82A2-BFBE2914BAA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861147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EBE6-14E4-B74A-A89F-802AC3CC43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123F17-8553-734D-B654-8C66A7E23D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1BF492-8004-F845-9F46-C1F4FAC353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A451F2-6EB9-8141-85E1-73A867E45265}"/>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09D5730E-C722-9641-B7DC-219DD6548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9E8620-D066-7241-A9FE-1BF1BB443414}"/>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1729414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4BFC-046D-3A43-8BD4-BE3972421F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10218B-6EBF-9042-83D9-D03272487C7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007F58-0119-B942-9A3B-35E9CEA9A7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4478C2-4790-0945-916E-1D961791ECAA}"/>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39DCA4CF-41B6-A541-862D-73C6E8720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27246A-7A05-3D43-9462-A8327CD4D26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696167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5A4A-F407-FB4A-B4AB-A335DB51CA5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483DF5-91A4-C649-80C0-2847F2505F9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ADAB90-51E2-E64F-8AA2-11F010AEAD19}"/>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09B5CFC8-0554-9C45-8D60-DD130C6EE0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E783C7-AA4E-E845-AE01-09FD4D85233E}"/>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8197023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89230-AE71-F34E-90E7-155B05D1B357}"/>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CDDD53-7084-AA42-A4BF-88F3C6EBB604}"/>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68FB29-9560-8C44-A404-642098F5D77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99E7DB45-416E-0B41-BC61-1C9F12DAA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1C1DA2-B3C4-D34F-9FE7-9BF47B7A09D2}"/>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9068291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DE73-92DC-4140-B7F2-2FBEEC8A6D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004FF71-F576-DE41-A375-CC49F95FD6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74F1A8-5AEF-B147-AC67-9DD077A3EBEE}"/>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1C492104-CB65-9D4B-9350-3CF2F1C773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987B8D-6964-7445-9283-EAE034E8658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151158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4BFC-046D-3A43-8BD4-BE3972421F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10218B-6EBF-9042-83D9-D03272487C7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007F58-0119-B942-9A3B-35E9CEA9A7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4478C2-4790-0945-916E-1D961791ECAA}"/>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39DCA4CF-41B6-A541-862D-73C6E8720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27246A-7A05-3D43-9462-A8327CD4D26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1194394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8441-4DDD-314C-BFDA-103C29401B0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F60981-51AB-914E-9451-941DCF9AA06D}"/>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54724E-07E3-F540-9D31-E1ADFF47AEE7}"/>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B8B48C02-C3BA-6A4D-88C2-7B371567AF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18FD4D-EBA8-1A4F-98EE-861B00F9F4D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41627989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8B40-B045-6745-9F58-EB9D2301FA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34C13D6-BB86-4545-B3CB-D9D52ABF55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B7AB6F-CA06-014D-A7B5-0C5F7C6979FC}"/>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58A4CA93-5102-C34E-94BC-626184EA4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A1AF01-D61A-6D42-9827-3EB7358BCC3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0216498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1128-0589-0C48-B9CE-32E58235297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A26B1-68FA-6E4C-86F7-4ED0321967D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0DC7C88-E4D3-8A4B-BF09-7E4672371875}"/>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A218D45-D9EC-3C4D-8581-52288690CC0D}"/>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436C6106-FCC6-1240-8AFC-BBEA46649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9E613-077F-7E49-8212-B36CA101147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233798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0A5C-4B13-D843-9D2F-77449D96AF6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D3E4E1-0D3B-834F-B466-ACAEB53F7F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283946-D703-8244-947A-3B57AD6B2A73}"/>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7723229-C28D-884E-92BE-B142E52A6B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2CA841-AC29-9F4E-8353-EA8D987711AC}"/>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613D9D3-344E-1943-AFCE-13F9FAFBDF28}"/>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8" name="Footer Placeholder 7">
            <a:extLst>
              <a:ext uri="{FF2B5EF4-FFF2-40B4-BE49-F238E27FC236}">
                <a16:creationId xmlns:a16="http://schemas.microsoft.com/office/drawing/2014/main" id="{E1C99634-0882-7F48-AC39-14184867F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92B88B-691F-5743-9134-3F56AA2A23EC}"/>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7864951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578E-ED6B-D44E-9A43-08C95ED35CE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DACC21-D220-1A47-B6A0-5B8B88461E70}"/>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4" name="Footer Placeholder 3">
            <a:extLst>
              <a:ext uri="{FF2B5EF4-FFF2-40B4-BE49-F238E27FC236}">
                <a16:creationId xmlns:a16="http://schemas.microsoft.com/office/drawing/2014/main" id="{FBE64B37-D14D-7E4A-A5F3-897068053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83F3F2-E9FD-3D41-B961-4A0D684420EB}"/>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15298512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46955-64CF-744B-B042-7F3C4E4E81C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3" name="Footer Placeholder 2">
            <a:extLst>
              <a:ext uri="{FF2B5EF4-FFF2-40B4-BE49-F238E27FC236}">
                <a16:creationId xmlns:a16="http://schemas.microsoft.com/office/drawing/2014/main" id="{4B2D99E7-D382-4548-8CB3-06B8EED7A2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2224C-B5C2-D749-82A2-BFBE2914BAA1}"/>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431658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EBE6-14E4-B74A-A89F-802AC3CC43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123F17-8553-734D-B654-8C66A7E23D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1BF492-8004-F845-9F46-C1F4FAC353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A451F2-6EB9-8141-85E1-73A867E45265}"/>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09D5730E-C722-9641-B7DC-219DD6548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9E8620-D066-7241-A9FE-1BF1BB443414}"/>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38507747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4BFC-046D-3A43-8BD4-BE3972421F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10218B-6EBF-9042-83D9-D03272487C7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007F58-0119-B942-9A3B-35E9CEA9A7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4478C2-4790-0945-916E-1D961791ECAA}"/>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6" name="Footer Placeholder 5">
            <a:extLst>
              <a:ext uri="{FF2B5EF4-FFF2-40B4-BE49-F238E27FC236}">
                <a16:creationId xmlns:a16="http://schemas.microsoft.com/office/drawing/2014/main" id="{39DCA4CF-41B6-A541-862D-73C6E8720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27246A-7A05-3D43-9462-A8327CD4D268}"/>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42479910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5A4A-F407-FB4A-B4AB-A335DB51CA5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483DF5-91A4-C649-80C0-2847F2505F9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ADAB90-51E2-E64F-8AA2-11F010AEAD19}"/>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09B5CFC8-0554-9C45-8D60-DD130C6EE0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E783C7-AA4E-E845-AE01-09FD4D85233E}"/>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8789395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89230-AE71-F34E-90E7-155B05D1B357}"/>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CDDD53-7084-AA42-A4BF-88F3C6EBB604}"/>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68FB29-9560-8C44-A404-642098F5D776}"/>
              </a:ext>
            </a:extLst>
          </p:cNvPr>
          <p:cNvSpPr>
            <a:spLocks noGrp="1"/>
          </p:cNvSpPr>
          <p:nvPr>
            <p:ph type="dt" sz="half" idx="10"/>
          </p:nvPr>
        </p:nvSpPr>
        <p:spPr>
          <a:xfrm>
            <a:off x="838200" y="6356350"/>
            <a:ext cx="2743200" cy="365125"/>
          </a:xfrm>
          <a:prstGeom prst="rect">
            <a:avLst/>
          </a:prstGeom>
        </p:spPr>
        <p:txBody>
          <a:bodyPr/>
          <a:lstStyle/>
          <a:p>
            <a:fld id="{AA45D776-DFD8-C74E-B559-F6294627FA72}" type="datetimeFigureOut">
              <a:rPr lang="en-US" smtClean="0"/>
              <a:t>2/5/2025</a:t>
            </a:fld>
            <a:endParaRPr lang="en-US"/>
          </a:p>
        </p:txBody>
      </p:sp>
      <p:sp>
        <p:nvSpPr>
          <p:cNvPr id="5" name="Footer Placeholder 4">
            <a:extLst>
              <a:ext uri="{FF2B5EF4-FFF2-40B4-BE49-F238E27FC236}">
                <a16:creationId xmlns:a16="http://schemas.microsoft.com/office/drawing/2014/main" id="{99E7DB45-416E-0B41-BC61-1C9F12DAA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1C1DA2-B3C4-D34F-9FE7-9BF47B7A09D2}"/>
              </a:ext>
            </a:extLst>
          </p:cNvPr>
          <p:cNvSpPr>
            <a:spLocks noGrp="1"/>
          </p:cNvSpPr>
          <p:nvPr>
            <p:ph type="sldNum" sz="quarter" idx="12"/>
          </p:nvPr>
        </p:nvSpPr>
        <p:spPr>
          <a:xfrm>
            <a:off x="8610600" y="6356350"/>
            <a:ext cx="2743200" cy="365125"/>
          </a:xfrm>
          <a:prstGeom prst="rect">
            <a:avLst/>
          </a:prstGeom>
        </p:spPr>
        <p:txBody>
          <a:bodyPr/>
          <a:lstStyle/>
          <a:p>
            <a:fld id="{16EF8711-DCBC-F943-822A-6EFFA44D1922}" type="slidenum">
              <a:rPr lang="en-US" smtClean="0"/>
              <a:t>‹#›</a:t>
            </a:fld>
            <a:endParaRPr lang="en-US"/>
          </a:p>
        </p:txBody>
      </p:sp>
    </p:spTree>
    <p:extLst>
      <p:ext uri="{BB962C8B-B14F-4D97-AF65-F5344CB8AC3E}">
        <p14:creationId xmlns:p14="http://schemas.microsoft.com/office/powerpoint/2010/main" val="2790972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4.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5.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565B57-179A-3971-7415-588D434866D4}"/>
              </a:ext>
            </a:extLst>
          </p:cNvPr>
          <p:cNvSpPr/>
          <p:nvPr userDrawn="1"/>
        </p:nvSpPr>
        <p:spPr>
          <a:xfrm>
            <a:off x="0" y="0"/>
            <a:ext cx="12192000" cy="6858000"/>
          </a:xfrm>
          <a:prstGeom prst="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light&#10;&#10;Description automatically generated">
            <a:extLst>
              <a:ext uri="{FF2B5EF4-FFF2-40B4-BE49-F238E27FC236}">
                <a16:creationId xmlns:a16="http://schemas.microsoft.com/office/drawing/2014/main" id="{E25F5547-43D2-532C-1E54-4C5ED3663E6E}"/>
              </a:ext>
            </a:extLst>
          </p:cNvPr>
          <p:cNvPicPr>
            <a:picLocks noChangeAspect="1"/>
          </p:cNvPicPr>
          <p:nvPr userDrawn="1"/>
        </p:nvPicPr>
        <p:blipFill rotWithShape="1">
          <a:blip r:embed="rId13"/>
          <a:srcRect t="28719" r="44641" b="32974"/>
          <a:stretch/>
        </p:blipFill>
        <p:spPr>
          <a:xfrm>
            <a:off x="1355273" y="0"/>
            <a:ext cx="10836728" cy="6858000"/>
          </a:xfrm>
          <a:prstGeom prst="rect">
            <a:avLst/>
          </a:prstGeom>
        </p:spPr>
      </p:pic>
      <p:pic>
        <p:nvPicPr>
          <p:cNvPr id="5" name="Picture 4" descr="Graphical user interface, chart&#10;&#10;Description automatically generated">
            <a:extLst>
              <a:ext uri="{FF2B5EF4-FFF2-40B4-BE49-F238E27FC236}">
                <a16:creationId xmlns:a16="http://schemas.microsoft.com/office/drawing/2014/main" id="{6161DAE2-90C2-D911-8F35-C8733E2FB6FB}"/>
              </a:ext>
            </a:extLst>
          </p:cNvPr>
          <p:cNvPicPr>
            <a:picLocks noChangeAspect="1"/>
          </p:cNvPicPr>
          <p:nvPr userDrawn="1"/>
        </p:nvPicPr>
        <p:blipFill rotWithShape="1">
          <a:blip r:embed="rId14"/>
          <a:srcRect l="34224" t="24332" r="24599" b="17297"/>
          <a:stretch/>
        </p:blipFill>
        <p:spPr>
          <a:xfrm>
            <a:off x="12432277" y="0"/>
            <a:ext cx="6932815" cy="5528244"/>
          </a:xfrm>
          <a:prstGeom prst="rect">
            <a:avLst/>
          </a:prstGeom>
        </p:spPr>
      </p:pic>
      <p:pic>
        <p:nvPicPr>
          <p:cNvPr id="4" name="Picture 3" descr="A black and white logo&#10;&#10;Description automatically generated">
            <a:extLst>
              <a:ext uri="{FF2B5EF4-FFF2-40B4-BE49-F238E27FC236}">
                <a16:creationId xmlns:a16="http://schemas.microsoft.com/office/drawing/2014/main" id="{F741BD6B-0C28-E6A6-0F70-DF67EF22D799}"/>
              </a:ext>
            </a:extLst>
          </p:cNvPr>
          <p:cNvPicPr>
            <a:picLocks noChangeAspect="1"/>
          </p:cNvPicPr>
          <p:nvPr userDrawn="1"/>
        </p:nvPicPr>
        <p:blipFill>
          <a:blip r:embed="rId15"/>
          <a:stretch>
            <a:fillRect/>
          </a:stretch>
        </p:blipFill>
        <p:spPr>
          <a:xfrm>
            <a:off x="72190" y="42189"/>
            <a:ext cx="1776117" cy="1124874"/>
          </a:xfrm>
          <a:prstGeom prst="rect">
            <a:avLst/>
          </a:prstGeom>
        </p:spPr>
      </p:pic>
    </p:spTree>
    <p:extLst>
      <p:ext uri="{BB962C8B-B14F-4D97-AF65-F5344CB8AC3E}">
        <p14:creationId xmlns:p14="http://schemas.microsoft.com/office/powerpoint/2010/main" val="1315496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565B57-179A-3971-7415-588D434866D4}"/>
              </a:ext>
            </a:extLst>
          </p:cNvPr>
          <p:cNvSpPr/>
          <p:nvPr userDrawn="1"/>
        </p:nvSpPr>
        <p:spPr>
          <a:xfrm>
            <a:off x="0" y="0"/>
            <a:ext cx="12192000" cy="6858000"/>
          </a:xfrm>
          <a:prstGeom prst="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light&#10;&#10;Description automatically generated">
            <a:extLst>
              <a:ext uri="{FF2B5EF4-FFF2-40B4-BE49-F238E27FC236}">
                <a16:creationId xmlns:a16="http://schemas.microsoft.com/office/drawing/2014/main" id="{E25F5547-43D2-532C-1E54-4C5ED3663E6E}"/>
              </a:ext>
            </a:extLst>
          </p:cNvPr>
          <p:cNvPicPr>
            <a:picLocks noChangeAspect="1"/>
          </p:cNvPicPr>
          <p:nvPr userDrawn="1"/>
        </p:nvPicPr>
        <p:blipFill rotWithShape="1">
          <a:blip r:embed="rId13"/>
          <a:srcRect l="34" t="34952" r="55668" b="19236"/>
          <a:stretch/>
        </p:blipFill>
        <p:spPr>
          <a:xfrm flipH="1">
            <a:off x="4940968" y="0"/>
            <a:ext cx="7251032" cy="6858000"/>
          </a:xfrm>
          <a:prstGeom prst="rect">
            <a:avLst/>
          </a:prstGeom>
        </p:spPr>
      </p:pic>
      <p:pic>
        <p:nvPicPr>
          <p:cNvPr id="5" name="Picture 4" descr="A black and white logo&#10;&#10;Description automatically generated">
            <a:extLst>
              <a:ext uri="{FF2B5EF4-FFF2-40B4-BE49-F238E27FC236}">
                <a16:creationId xmlns:a16="http://schemas.microsoft.com/office/drawing/2014/main" id="{6942870E-94AB-F6F0-9C4A-3E8C2DF8EA14}"/>
              </a:ext>
            </a:extLst>
          </p:cNvPr>
          <p:cNvPicPr>
            <a:picLocks noChangeAspect="1"/>
          </p:cNvPicPr>
          <p:nvPr userDrawn="1"/>
        </p:nvPicPr>
        <p:blipFill>
          <a:blip r:embed="rId14"/>
          <a:stretch>
            <a:fillRect/>
          </a:stretch>
        </p:blipFill>
        <p:spPr>
          <a:xfrm>
            <a:off x="84312" y="0"/>
            <a:ext cx="1731295" cy="1096487"/>
          </a:xfrm>
          <a:prstGeom prst="rect">
            <a:avLst/>
          </a:prstGeom>
        </p:spPr>
      </p:pic>
    </p:spTree>
    <p:extLst>
      <p:ext uri="{BB962C8B-B14F-4D97-AF65-F5344CB8AC3E}">
        <p14:creationId xmlns:p14="http://schemas.microsoft.com/office/powerpoint/2010/main" val="346283533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565B57-179A-3971-7415-588D434866D4}"/>
              </a:ext>
            </a:extLst>
          </p:cNvPr>
          <p:cNvSpPr/>
          <p:nvPr userDrawn="1"/>
        </p:nvSpPr>
        <p:spPr>
          <a:xfrm>
            <a:off x="0" y="0"/>
            <a:ext cx="12192000" cy="6858000"/>
          </a:xfrm>
          <a:prstGeom prst="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light&#10;&#10;Description automatically generated">
            <a:extLst>
              <a:ext uri="{FF2B5EF4-FFF2-40B4-BE49-F238E27FC236}">
                <a16:creationId xmlns:a16="http://schemas.microsoft.com/office/drawing/2014/main" id="{E25F5547-43D2-532C-1E54-4C5ED3663E6E}"/>
              </a:ext>
            </a:extLst>
          </p:cNvPr>
          <p:cNvPicPr>
            <a:picLocks noChangeAspect="1"/>
          </p:cNvPicPr>
          <p:nvPr userDrawn="1"/>
        </p:nvPicPr>
        <p:blipFill rotWithShape="1">
          <a:blip r:embed="rId13"/>
          <a:srcRect t="43903" r="55620" b="25387"/>
          <a:stretch/>
        </p:blipFill>
        <p:spPr>
          <a:xfrm flipH="1">
            <a:off x="1355273" y="0"/>
            <a:ext cx="10836728" cy="6858000"/>
          </a:xfrm>
          <a:prstGeom prst="rect">
            <a:avLst/>
          </a:prstGeom>
        </p:spPr>
      </p:pic>
      <p:pic>
        <p:nvPicPr>
          <p:cNvPr id="5" name="Picture 4" descr="A black and white logo&#10;&#10;Description automatically generated">
            <a:extLst>
              <a:ext uri="{FF2B5EF4-FFF2-40B4-BE49-F238E27FC236}">
                <a16:creationId xmlns:a16="http://schemas.microsoft.com/office/drawing/2014/main" id="{58099F99-62AA-FD8C-3629-FC3312B7E095}"/>
              </a:ext>
            </a:extLst>
          </p:cNvPr>
          <p:cNvPicPr>
            <a:picLocks noChangeAspect="1"/>
          </p:cNvPicPr>
          <p:nvPr userDrawn="1"/>
        </p:nvPicPr>
        <p:blipFill>
          <a:blip r:embed="rId14"/>
          <a:stretch>
            <a:fillRect/>
          </a:stretch>
        </p:blipFill>
        <p:spPr>
          <a:xfrm>
            <a:off x="108063" y="47502"/>
            <a:ext cx="1981304" cy="1254826"/>
          </a:xfrm>
          <a:prstGeom prst="rect">
            <a:avLst/>
          </a:prstGeom>
        </p:spPr>
      </p:pic>
    </p:spTree>
    <p:extLst>
      <p:ext uri="{BB962C8B-B14F-4D97-AF65-F5344CB8AC3E}">
        <p14:creationId xmlns:p14="http://schemas.microsoft.com/office/powerpoint/2010/main" val="41762792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97256-04E1-0789-9A8E-D7EF9C99F8F7}"/>
              </a:ext>
            </a:extLst>
          </p:cNvPr>
          <p:cNvSpPr/>
          <p:nvPr userDrawn="1"/>
        </p:nvSpPr>
        <p:spPr>
          <a:xfrm>
            <a:off x="0" y="0"/>
            <a:ext cx="12192000" cy="6858000"/>
          </a:xfrm>
          <a:prstGeom prst="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image of a person's head&#10;&#10;Description automatically generated with low confidence">
            <a:extLst>
              <a:ext uri="{FF2B5EF4-FFF2-40B4-BE49-F238E27FC236}">
                <a16:creationId xmlns:a16="http://schemas.microsoft.com/office/drawing/2014/main" id="{80453711-A3D8-875B-28A3-22439429C34D}"/>
              </a:ext>
            </a:extLst>
          </p:cNvPr>
          <p:cNvPicPr>
            <a:picLocks noChangeAspect="1"/>
          </p:cNvPicPr>
          <p:nvPr userDrawn="1"/>
        </p:nvPicPr>
        <p:blipFill rotWithShape="1">
          <a:blip r:embed="rId13"/>
          <a:srcRect l="-778" t="42318" r="45431" b="19382"/>
          <a:stretch/>
        </p:blipFill>
        <p:spPr>
          <a:xfrm flipH="1">
            <a:off x="1355273" y="0"/>
            <a:ext cx="10836727" cy="6858000"/>
          </a:xfrm>
          <a:prstGeom prst="rect">
            <a:avLst/>
          </a:prstGeom>
        </p:spPr>
      </p:pic>
    </p:spTree>
    <p:extLst>
      <p:ext uri="{BB962C8B-B14F-4D97-AF65-F5344CB8AC3E}">
        <p14:creationId xmlns:p14="http://schemas.microsoft.com/office/powerpoint/2010/main" val="9826820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A37177-34FA-BFDA-49E2-7E0CD7B8A33B}"/>
              </a:ext>
            </a:extLst>
          </p:cNvPr>
          <p:cNvSpPr/>
          <p:nvPr userDrawn="1"/>
        </p:nvSpPr>
        <p:spPr>
          <a:xfrm>
            <a:off x="0" y="0"/>
            <a:ext cx="12192000" cy="6858000"/>
          </a:xfrm>
          <a:prstGeom prst="rect">
            <a:avLst/>
          </a:prstGeom>
          <a:solidFill>
            <a:srgbClr val="16A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image of a person's head&#10;&#10;Description automatically generated with low confidence">
            <a:extLst>
              <a:ext uri="{FF2B5EF4-FFF2-40B4-BE49-F238E27FC236}">
                <a16:creationId xmlns:a16="http://schemas.microsoft.com/office/drawing/2014/main" id="{8C554735-02E3-E387-6508-714DA817C285}"/>
              </a:ext>
            </a:extLst>
          </p:cNvPr>
          <p:cNvPicPr>
            <a:picLocks noChangeAspect="1"/>
          </p:cNvPicPr>
          <p:nvPr userDrawn="1"/>
        </p:nvPicPr>
        <p:blipFill rotWithShape="1">
          <a:blip r:embed="rId13"/>
          <a:srcRect l="-778" t="42318" r="45431" b="19382"/>
          <a:stretch/>
        </p:blipFill>
        <p:spPr>
          <a:xfrm flipH="1">
            <a:off x="1355273" y="0"/>
            <a:ext cx="10836727" cy="6858000"/>
          </a:xfrm>
          <a:prstGeom prst="rect">
            <a:avLst/>
          </a:prstGeom>
        </p:spPr>
      </p:pic>
    </p:spTree>
    <p:extLst>
      <p:ext uri="{BB962C8B-B14F-4D97-AF65-F5344CB8AC3E}">
        <p14:creationId xmlns:p14="http://schemas.microsoft.com/office/powerpoint/2010/main" val="630551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196339-B97F-0056-49EB-CD3D57651D04}"/>
              </a:ext>
            </a:extLst>
          </p:cNvPr>
          <p:cNvSpPr/>
          <p:nvPr userDrawn="1"/>
        </p:nvSpPr>
        <p:spPr>
          <a:xfrm>
            <a:off x="0" y="0"/>
            <a:ext cx="12192000" cy="6858000"/>
          </a:xfrm>
          <a:prstGeom prst="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image of a person's head&#10;&#10;Description automatically generated with low confidence">
            <a:extLst>
              <a:ext uri="{FF2B5EF4-FFF2-40B4-BE49-F238E27FC236}">
                <a16:creationId xmlns:a16="http://schemas.microsoft.com/office/drawing/2014/main" id="{55894B4C-DD7F-8E68-E50B-784561709A4C}"/>
              </a:ext>
            </a:extLst>
          </p:cNvPr>
          <p:cNvPicPr>
            <a:picLocks noChangeAspect="1"/>
          </p:cNvPicPr>
          <p:nvPr userDrawn="1"/>
        </p:nvPicPr>
        <p:blipFill rotWithShape="1">
          <a:blip r:embed="rId13"/>
          <a:srcRect l="-778" t="42318" r="45431" b="19382"/>
          <a:stretch/>
        </p:blipFill>
        <p:spPr>
          <a:xfrm flipH="1">
            <a:off x="1355273" y="0"/>
            <a:ext cx="10836727" cy="6858000"/>
          </a:xfrm>
          <a:prstGeom prst="rect">
            <a:avLst/>
          </a:prstGeom>
        </p:spPr>
      </p:pic>
    </p:spTree>
    <p:extLst>
      <p:ext uri="{BB962C8B-B14F-4D97-AF65-F5344CB8AC3E}">
        <p14:creationId xmlns:p14="http://schemas.microsoft.com/office/powerpoint/2010/main" val="4090934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E59B10-85D5-DE90-CFF2-921838CB4756}"/>
              </a:ext>
            </a:extLst>
          </p:cNvPr>
          <p:cNvSpPr/>
          <p:nvPr userDrawn="1"/>
        </p:nvSpPr>
        <p:spPr>
          <a:xfrm>
            <a:off x="0" y="0"/>
            <a:ext cx="12192000" cy="6858000"/>
          </a:xfrm>
          <a:prstGeom prst="rect">
            <a:avLst/>
          </a:prstGeom>
          <a:solidFill>
            <a:srgbClr val="EB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image of a person's head&#10;&#10;Description automatically generated with low confidence">
            <a:extLst>
              <a:ext uri="{FF2B5EF4-FFF2-40B4-BE49-F238E27FC236}">
                <a16:creationId xmlns:a16="http://schemas.microsoft.com/office/drawing/2014/main" id="{A4ED5D04-C3BF-543B-721B-BD326A4F5342}"/>
              </a:ext>
            </a:extLst>
          </p:cNvPr>
          <p:cNvPicPr>
            <a:picLocks noChangeAspect="1"/>
          </p:cNvPicPr>
          <p:nvPr userDrawn="1"/>
        </p:nvPicPr>
        <p:blipFill rotWithShape="1">
          <a:blip r:embed="rId13"/>
          <a:srcRect l="-778" t="42318" r="45431" b="19382"/>
          <a:stretch/>
        </p:blipFill>
        <p:spPr>
          <a:xfrm flipH="1">
            <a:off x="1355273" y="0"/>
            <a:ext cx="10836727" cy="6858000"/>
          </a:xfrm>
          <a:prstGeom prst="rect">
            <a:avLst/>
          </a:prstGeom>
        </p:spPr>
      </p:pic>
    </p:spTree>
    <p:extLst>
      <p:ext uri="{BB962C8B-B14F-4D97-AF65-F5344CB8AC3E}">
        <p14:creationId xmlns:p14="http://schemas.microsoft.com/office/powerpoint/2010/main" val="367655427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686207-E29E-C4D9-20C7-CC1DCC684525}"/>
              </a:ext>
            </a:extLst>
          </p:cNvPr>
          <p:cNvSpPr/>
          <p:nvPr userDrawn="1"/>
        </p:nvSpPr>
        <p:spPr>
          <a:xfrm>
            <a:off x="0" y="0"/>
            <a:ext cx="12192000" cy="6858000"/>
          </a:xfrm>
          <a:prstGeom prst="rect">
            <a:avLst/>
          </a:prstGeom>
          <a:solidFill>
            <a:srgbClr val="00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image of a person's head&#10;&#10;Description automatically generated with low confidence">
            <a:extLst>
              <a:ext uri="{FF2B5EF4-FFF2-40B4-BE49-F238E27FC236}">
                <a16:creationId xmlns:a16="http://schemas.microsoft.com/office/drawing/2014/main" id="{4ED6D85B-C3CC-E972-B32A-FF463F60E0A5}"/>
              </a:ext>
            </a:extLst>
          </p:cNvPr>
          <p:cNvPicPr>
            <a:picLocks noChangeAspect="1"/>
          </p:cNvPicPr>
          <p:nvPr userDrawn="1"/>
        </p:nvPicPr>
        <p:blipFill rotWithShape="1">
          <a:blip r:embed="rId13"/>
          <a:srcRect l="-778" t="42318" r="45431" b="19382"/>
          <a:stretch/>
        </p:blipFill>
        <p:spPr>
          <a:xfrm flipH="1">
            <a:off x="1355273" y="0"/>
            <a:ext cx="10836727" cy="6858000"/>
          </a:xfrm>
          <a:prstGeom prst="rect">
            <a:avLst/>
          </a:prstGeom>
        </p:spPr>
      </p:pic>
    </p:spTree>
    <p:extLst>
      <p:ext uri="{BB962C8B-B14F-4D97-AF65-F5344CB8AC3E}">
        <p14:creationId xmlns:p14="http://schemas.microsoft.com/office/powerpoint/2010/main" val="128515289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18A19B-9B14-EE2F-980E-50134A1C735B}"/>
              </a:ext>
            </a:extLst>
          </p:cNvPr>
          <p:cNvSpPr/>
          <p:nvPr userDrawn="1"/>
        </p:nvSpPr>
        <p:spPr>
          <a:xfrm>
            <a:off x="0" y="0"/>
            <a:ext cx="12192000" cy="6858000"/>
          </a:xfrm>
          <a:prstGeom prst="rect">
            <a:avLst/>
          </a:prstGeom>
          <a:solidFill>
            <a:srgbClr val="137DAA">
              <a:alpha val="97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blue logo&#10;&#10;Description automatically generated">
            <a:extLst>
              <a:ext uri="{FF2B5EF4-FFF2-40B4-BE49-F238E27FC236}">
                <a16:creationId xmlns:a16="http://schemas.microsoft.com/office/drawing/2014/main" id="{7155DC32-6448-79E6-43ED-899C56A1FE63}"/>
              </a:ext>
            </a:extLst>
          </p:cNvPr>
          <p:cNvPicPr>
            <a:picLocks noChangeAspect="1"/>
          </p:cNvPicPr>
          <p:nvPr userDrawn="1"/>
        </p:nvPicPr>
        <p:blipFill>
          <a:blip r:embed="rId13"/>
          <a:stretch>
            <a:fillRect/>
          </a:stretch>
        </p:blipFill>
        <p:spPr>
          <a:xfrm>
            <a:off x="10450286" y="151761"/>
            <a:ext cx="1587771" cy="1017469"/>
          </a:xfrm>
          <a:prstGeom prst="rect">
            <a:avLst/>
          </a:prstGeom>
        </p:spPr>
      </p:pic>
    </p:spTree>
    <p:extLst>
      <p:ext uri="{BB962C8B-B14F-4D97-AF65-F5344CB8AC3E}">
        <p14:creationId xmlns:p14="http://schemas.microsoft.com/office/powerpoint/2010/main" val="36542180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9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9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95.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g"/><Relationship Id="rId7" Type="http://schemas.openxmlformats.org/officeDocument/2006/relationships/diagramQuickStyle" Target="../diagrams/quickStyle1.xml"/><Relationship Id="rId2" Type="http://schemas.openxmlformats.org/officeDocument/2006/relationships/notesSlide" Target="../notesSlides/notesSlide15.xml"/><Relationship Id="rId1" Type="http://schemas.openxmlformats.org/officeDocument/2006/relationships/slideLayout" Target="../slideLayouts/slideLayout95.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95.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95.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5.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5.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side Corner of Rectangle 4">
            <a:extLst>
              <a:ext uri="{FF2B5EF4-FFF2-40B4-BE49-F238E27FC236}">
                <a16:creationId xmlns:a16="http://schemas.microsoft.com/office/drawing/2014/main" id="{7699A921-F1AF-D7B0-85A9-6D46FEDFEA4E}"/>
              </a:ext>
            </a:extLst>
          </p:cNvPr>
          <p:cNvSpPr/>
          <p:nvPr/>
        </p:nvSpPr>
        <p:spPr>
          <a:xfrm rot="5400000">
            <a:off x="1922688" y="426157"/>
            <a:ext cx="2573375" cy="6418750"/>
          </a:xfrm>
          <a:prstGeom prst="round2SameRect">
            <a:avLst/>
          </a:prstGeom>
          <a:solidFill>
            <a:srgbClr val="16A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sign with white text&#10;&#10;Description automatically generated">
            <a:extLst>
              <a:ext uri="{FF2B5EF4-FFF2-40B4-BE49-F238E27FC236}">
                <a16:creationId xmlns:a16="http://schemas.microsoft.com/office/drawing/2014/main" id="{0E5FF386-B218-7A5E-8C23-42553B7A29E1}"/>
              </a:ext>
            </a:extLst>
          </p:cNvPr>
          <p:cNvPicPr>
            <a:picLocks noChangeAspect="1"/>
          </p:cNvPicPr>
          <p:nvPr/>
        </p:nvPicPr>
        <p:blipFill>
          <a:blip r:embed="rId3"/>
          <a:stretch>
            <a:fillRect/>
          </a:stretch>
        </p:blipFill>
        <p:spPr>
          <a:xfrm>
            <a:off x="7200629" y="1446835"/>
            <a:ext cx="5080109" cy="4377394"/>
          </a:xfrm>
          <a:prstGeom prst="rect">
            <a:avLst/>
          </a:prstGeom>
        </p:spPr>
      </p:pic>
      <p:sp>
        <p:nvSpPr>
          <p:cNvPr id="2" name="TextBox 1">
            <a:extLst>
              <a:ext uri="{FF2B5EF4-FFF2-40B4-BE49-F238E27FC236}">
                <a16:creationId xmlns:a16="http://schemas.microsoft.com/office/drawing/2014/main" id="{C23350DA-C693-716B-2FB0-328F808B2CEA}"/>
              </a:ext>
            </a:extLst>
          </p:cNvPr>
          <p:cNvSpPr txBox="1"/>
          <p:nvPr/>
        </p:nvSpPr>
        <p:spPr>
          <a:xfrm>
            <a:off x="86686" y="2666036"/>
            <a:ext cx="6245378" cy="1938992"/>
          </a:xfrm>
          <a:prstGeom prst="rect">
            <a:avLst/>
          </a:prstGeom>
          <a:noFill/>
        </p:spPr>
        <p:txBody>
          <a:bodyPr wrap="square" rtlCol="0">
            <a:spAutoFit/>
          </a:bodyPr>
          <a:lstStyle/>
          <a:p>
            <a:r>
              <a:rPr lang="en-US" sz="4000" b="1" dirty="0">
                <a:solidFill>
                  <a:schemeClr val="bg1"/>
                </a:solidFill>
                <a:latin typeface="Proxima Soft" panose="02000506030000020004" pitchFamily="2" charset="0"/>
              </a:rPr>
              <a:t>Be an Active Bystander: The development of the MVP Programme</a:t>
            </a:r>
          </a:p>
        </p:txBody>
      </p:sp>
      <p:sp>
        <p:nvSpPr>
          <p:cNvPr id="3" name="TextBox 2">
            <a:extLst>
              <a:ext uri="{FF2B5EF4-FFF2-40B4-BE49-F238E27FC236}">
                <a16:creationId xmlns:a16="http://schemas.microsoft.com/office/drawing/2014/main" id="{7AE6D3D3-14E5-BB96-E432-2A074CBCF2E0}"/>
              </a:ext>
            </a:extLst>
          </p:cNvPr>
          <p:cNvSpPr txBox="1"/>
          <p:nvPr/>
        </p:nvSpPr>
        <p:spPr>
          <a:xfrm>
            <a:off x="86686" y="5933256"/>
            <a:ext cx="6245378" cy="707886"/>
          </a:xfrm>
          <a:prstGeom prst="rect">
            <a:avLst/>
          </a:prstGeom>
          <a:noFill/>
        </p:spPr>
        <p:txBody>
          <a:bodyPr wrap="square" rtlCol="0">
            <a:spAutoFit/>
          </a:bodyPr>
          <a:lstStyle/>
          <a:p>
            <a:r>
              <a:rPr lang="en-US" sz="2000" b="1" dirty="0">
                <a:solidFill>
                  <a:schemeClr val="bg1"/>
                </a:solidFill>
                <a:latin typeface="Proxima Soft" panose="02000506030000020004" pitchFamily="2" charset="0"/>
              </a:rPr>
              <a:t>Damian Hart – Project Development Manager</a:t>
            </a:r>
          </a:p>
          <a:p>
            <a:r>
              <a:rPr lang="en-US" sz="2000" b="1" dirty="0">
                <a:solidFill>
                  <a:schemeClr val="bg1"/>
                </a:solidFill>
                <a:latin typeface="Proxima Soft" panose="02000506030000020004" pitchFamily="2" charset="0"/>
              </a:rPr>
              <a:t>Rhiann Barrett – </a:t>
            </a:r>
            <a:r>
              <a:rPr lang="en-US" sz="2000" b="1" dirty="0" err="1">
                <a:solidFill>
                  <a:schemeClr val="bg1"/>
                </a:solidFill>
                <a:latin typeface="Proxima Soft" panose="02000506030000020004" pitchFamily="2" charset="0"/>
              </a:rPr>
              <a:t>Programme</a:t>
            </a:r>
            <a:r>
              <a:rPr lang="en-US" sz="2000" b="1" dirty="0">
                <a:solidFill>
                  <a:schemeClr val="bg1"/>
                </a:solidFill>
                <a:latin typeface="Proxima Soft" panose="02000506030000020004" pitchFamily="2" charset="0"/>
              </a:rPr>
              <a:t> Coordinator</a:t>
            </a:r>
          </a:p>
        </p:txBody>
      </p:sp>
    </p:spTree>
    <p:extLst>
      <p:ext uri="{BB962C8B-B14F-4D97-AF65-F5344CB8AC3E}">
        <p14:creationId xmlns:p14="http://schemas.microsoft.com/office/powerpoint/2010/main" val="559304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C25FEC-E093-26E1-0A06-97C897B53188}"/>
              </a:ext>
            </a:extLst>
          </p:cNvPr>
          <p:cNvSpPr txBox="1"/>
          <p:nvPr/>
        </p:nvSpPr>
        <p:spPr>
          <a:xfrm>
            <a:off x="302082" y="2967335"/>
            <a:ext cx="5922627" cy="923330"/>
          </a:xfrm>
          <a:prstGeom prst="rect">
            <a:avLst/>
          </a:prstGeom>
          <a:noFill/>
        </p:spPr>
        <p:txBody>
          <a:bodyPr wrap="square" rtlCol="0">
            <a:spAutoFit/>
          </a:bodyPr>
          <a:lstStyle/>
          <a:p>
            <a:r>
              <a:rPr lang="en-US" sz="5400" b="1" dirty="0">
                <a:solidFill>
                  <a:schemeClr val="bg1"/>
                </a:solidFill>
                <a:latin typeface="Proxima Soft" panose="02000506030000020004" pitchFamily="2" charset="0"/>
              </a:rPr>
              <a:t>Impact</a:t>
            </a:r>
          </a:p>
        </p:txBody>
      </p:sp>
    </p:spTree>
    <p:extLst>
      <p:ext uri="{BB962C8B-B14F-4D97-AF65-F5344CB8AC3E}">
        <p14:creationId xmlns:p14="http://schemas.microsoft.com/office/powerpoint/2010/main" val="4040051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951E">
            <a:alpha val="50000"/>
          </a:srgbClr>
        </a:solidFill>
        <a:effectLst/>
      </p:bgPr>
    </p:bg>
    <p:spTree>
      <p:nvGrpSpPr>
        <p:cNvPr id="1" name="">
          <a:extLst>
            <a:ext uri="{FF2B5EF4-FFF2-40B4-BE49-F238E27FC236}">
              <a16:creationId xmlns:a16="http://schemas.microsoft.com/office/drawing/2014/main" id="{F8638D14-A1AF-BDAA-4A8F-F5537112530F}"/>
            </a:ext>
          </a:extLst>
        </p:cNvPr>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062DD27A-0AEB-72A6-2EB6-E37EA27E5927}"/>
              </a:ext>
            </a:extLst>
          </p:cNvPr>
          <p:cNvSpPr/>
          <p:nvPr/>
        </p:nvSpPr>
        <p:spPr>
          <a:xfrm rot="5400000">
            <a:off x="4674286" y="-4386406"/>
            <a:ext cx="558827" cy="9907396"/>
          </a:xfrm>
          <a:prstGeom prst="round2Same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side Corner of Rectangle 3">
            <a:extLst>
              <a:ext uri="{FF2B5EF4-FFF2-40B4-BE49-F238E27FC236}">
                <a16:creationId xmlns:a16="http://schemas.microsoft.com/office/drawing/2014/main" id="{20DD9E4D-562B-AD5E-028B-EAC6DE9843B3}"/>
              </a:ext>
            </a:extLst>
          </p:cNvPr>
          <p:cNvSpPr/>
          <p:nvPr/>
        </p:nvSpPr>
        <p:spPr>
          <a:xfrm rot="5400000">
            <a:off x="4661314" y="-4399377"/>
            <a:ext cx="584772" cy="9907396"/>
          </a:xfrm>
          <a:prstGeom prst="round2Same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ADD004-58F3-CD0F-5965-E07E43F75A75}"/>
              </a:ext>
            </a:extLst>
          </p:cNvPr>
          <p:cNvSpPr txBox="1"/>
          <p:nvPr/>
        </p:nvSpPr>
        <p:spPr>
          <a:xfrm>
            <a:off x="179372" y="269533"/>
            <a:ext cx="9548655" cy="584775"/>
          </a:xfrm>
          <a:prstGeom prst="rect">
            <a:avLst/>
          </a:prstGeom>
          <a:solidFill>
            <a:srgbClr val="E0951E"/>
          </a:solidFill>
        </p:spPr>
        <p:txBody>
          <a:bodyPr wrap="square" rtlCol="0">
            <a:spAutoFit/>
          </a:bodyPr>
          <a:lstStyle/>
          <a:p>
            <a:r>
              <a:rPr lang="en-US" sz="3200" b="1" dirty="0">
                <a:solidFill>
                  <a:schemeClr val="bg1"/>
                </a:solidFill>
                <a:latin typeface="Proxima Soft" panose="02000506030000020004" pitchFamily="2" charset="0"/>
              </a:rPr>
              <a:t>Mentor Voices</a:t>
            </a:r>
          </a:p>
        </p:txBody>
      </p:sp>
      <p:pic>
        <p:nvPicPr>
          <p:cNvPr id="6" name="Picture 5" descr="A blue sign with white text&#10;&#10;Description automatically generated">
            <a:extLst>
              <a:ext uri="{FF2B5EF4-FFF2-40B4-BE49-F238E27FC236}">
                <a16:creationId xmlns:a16="http://schemas.microsoft.com/office/drawing/2014/main" id="{239D1DB7-6EB4-3494-2F5C-205B37154CEA}"/>
              </a:ext>
            </a:extLst>
          </p:cNvPr>
          <p:cNvPicPr>
            <a:picLocks noChangeAspect="1"/>
          </p:cNvPicPr>
          <p:nvPr/>
        </p:nvPicPr>
        <p:blipFill>
          <a:blip r:embed="rId5"/>
          <a:stretch>
            <a:fillRect/>
          </a:stretch>
        </p:blipFill>
        <p:spPr>
          <a:xfrm>
            <a:off x="10726114" y="5594885"/>
            <a:ext cx="1465886" cy="1263115"/>
          </a:xfrm>
          <a:prstGeom prst="rect">
            <a:avLst/>
          </a:prstGeom>
        </p:spPr>
      </p:pic>
      <p:pic>
        <p:nvPicPr>
          <p:cNvPr id="7" name="What have Mentors gained">
            <a:hlinkClick r:id="" action="ppaction://media"/>
            <a:extLst>
              <a:ext uri="{FF2B5EF4-FFF2-40B4-BE49-F238E27FC236}">
                <a16:creationId xmlns:a16="http://schemas.microsoft.com/office/drawing/2014/main" id="{5E902E6C-BECD-6569-2D53-11AF222CB86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3470" y="1107435"/>
            <a:ext cx="9324557" cy="5245063"/>
          </a:xfrm>
          <a:prstGeom prst="rect">
            <a:avLst/>
          </a:prstGeom>
        </p:spPr>
      </p:pic>
    </p:spTree>
    <p:extLst>
      <p:ext uri="{BB962C8B-B14F-4D97-AF65-F5344CB8AC3E}">
        <p14:creationId xmlns:p14="http://schemas.microsoft.com/office/powerpoint/2010/main" val="246080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0951E">
            <a:alpha val="50000"/>
          </a:srgbClr>
        </a:solidFill>
        <a:effectLst/>
      </p:bgPr>
    </p:bg>
    <p:spTree>
      <p:nvGrpSpPr>
        <p:cNvPr id="1" name=""/>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FAA41FFF-A11A-FC6F-29E9-D056D972AEED}"/>
              </a:ext>
            </a:extLst>
          </p:cNvPr>
          <p:cNvSpPr/>
          <p:nvPr/>
        </p:nvSpPr>
        <p:spPr>
          <a:xfrm rot="5400000">
            <a:off x="4674286" y="-4386406"/>
            <a:ext cx="558827" cy="9907396"/>
          </a:xfrm>
          <a:prstGeom prst="round2Same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3F970D4-2B1C-A129-60C4-8E7C9CA40A83}"/>
              </a:ext>
            </a:extLst>
          </p:cNvPr>
          <p:cNvSpPr txBox="1"/>
          <p:nvPr/>
        </p:nvSpPr>
        <p:spPr>
          <a:xfrm>
            <a:off x="179372" y="1212524"/>
            <a:ext cx="9428091" cy="4869418"/>
          </a:xfrm>
          <a:prstGeom prst="wedgeRoundRectCallout">
            <a:avLst>
              <a:gd name="adj1" fmla="val 58351"/>
              <a:gd name="adj2" fmla="val -10556"/>
              <a:gd name="adj3" fmla="val 16667"/>
            </a:avLst>
          </a:prstGeom>
          <a:solidFill>
            <a:srgbClr val="16AA93"/>
          </a:solidFill>
        </p:spPr>
        <p:txBody>
          <a:bodyPr wrap="square" rtlCol="0">
            <a:spAutoFit/>
          </a:bodyPr>
          <a:lstStyle/>
          <a:p>
            <a:pPr algn="ctr"/>
            <a:r>
              <a:rPr lang="en-GB" sz="2000" dirty="0">
                <a:solidFill>
                  <a:schemeClr val="bg1"/>
                </a:solidFill>
                <a:latin typeface="Red Hat Display Medium" panose="020B0604020202020204" charset="0"/>
                <a:cs typeface="Red Hat Display Medium" panose="020B0604020202020204" charset="0"/>
              </a:rPr>
              <a:t>“MVP teaches you life skills on mental health and violence. </a:t>
            </a:r>
          </a:p>
          <a:p>
            <a:pPr algn="ctr"/>
            <a:endParaRPr lang="en-GB" sz="2000" dirty="0">
              <a:solidFill>
                <a:schemeClr val="bg1"/>
              </a:solidFill>
              <a:latin typeface="Red Hat Display Medium" panose="020B0604020202020204" charset="0"/>
              <a:cs typeface="Red Hat Display Medium" panose="020B0604020202020204" charset="0"/>
            </a:endParaRPr>
          </a:p>
          <a:p>
            <a:pPr algn="ctr"/>
            <a:r>
              <a:rPr lang="en-GB" sz="2000" dirty="0">
                <a:solidFill>
                  <a:schemeClr val="bg1"/>
                </a:solidFill>
                <a:latin typeface="Red Hat Display Medium" panose="020B0604020202020204" charset="0"/>
                <a:cs typeface="Red Hat Display Medium" panose="020B0604020202020204" charset="0"/>
              </a:rPr>
              <a:t>It enlightens you on the effects that cause and prevent violence. </a:t>
            </a:r>
          </a:p>
          <a:p>
            <a:pPr algn="ctr"/>
            <a:endParaRPr lang="en-GB" sz="2000" dirty="0">
              <a:solidFill>
                <a:schemeClr val="bg1"/>
              </a:solidFill>
              <a:latin typeface="Red Hat Display Medium" panose="020B0604020202020204" charset="0"/>
              <a:cs typeface="Red Hat Display Medium" panose="020B0604020202020204" charset="0"/>
            </a:endParaRPr>
          </a:p>
          <a:p>
            <a:pPr algn="ctr"/>
            <a:r>
              <a:rPr lang="en-GB" sz="2000" dirty="0">
                <a:solidFill>
                  <a:schemeClr val="bg1"/>
                </a:solidFill>
                <a:latin typeface="Red Hat Display Medium" panose="020B0604020202020204" charset="0"/>
                <a:cs typeface="Red Hat Display Medium" panose="020B0604020202020204" charset="0"/>
              </a:rPr>
              <a:t>For example, gender lenses, victim blaming, bystanding, abuse, violence and leadership. </a:t>
            </a:r>
          </a:p>
          <a:p>
            <a:pPr algn="ctr"/>
            <a:endParaRPr lang="en-GB" sz="2000" dirty="0">
              <a:solidFill>
                <a:schemeClr val="bg1"/>
              </a:solidFill>
              <a:latin typeface="Red Hat Display Medium" panose="020B0604020202020204" charset="0"/>
              <a:cs typeface="Red Hat Display Medium" panose="020B0604020202020204" charset="0"/>
            </a:endParaRPr>
          </a:p>
          <a:p>
            <a:pPr algn="ctr"/>
            <a:r>
              <a:rPr lang="en-GB" sz="2000" dirty="0">
                <a:solidFill>
                  <a:schemeClr val="bg1"/>
                </a:solidFill>
                <a:latin typeface="Red Hat Display Medium" panose="020B0604020202020204" charset="0"/>
                <a:cs typeface="Red Hat Display Medium" panose="020B0604020202020204" charset="0"/>
              </a:rPr>
              <a:t>MVP stands for Mentors in Violence Prevention, and we have learned how to show these skills during our learning. </a:t>
            </a:r>
          </a:p>
          <a:p>
            <a:pPr algn="ctr"/>
            <a:endParaRPr lang="en-GB" sz="2000" dirty="0">
              <a:solidFill>
                <a:schemeClr val="bg1"/>
              </a:solidFill>
              <a:latin typeface="Red Hat Display Medium" panose="020B0604020202020204" charset="0"/>
              <a:cs typeface="Red Hat Display Medium" panose="020B0604020202020204" charset="0"/>
            </a:endParaRPr>
          </a:p>
          <a:p>
            <a:pPr algn="ctr"/>
            <a:r>
              <a:rPr lang="en-GB" sz="2000" dirty="0">
                <a:solidFill>
                  <a:schemeClr val="bg1"/>
                </a:solidFill>
                <a:latin typeface="Red Hat Display Medium" panose="020B0604020202020204" charset="0"/>
                <a:cs typeface="Red Hat Display Medium" panose="020B0604020202020204" charset="0"/>
              </a:rPr>
              <a:t>Overall, we are confident in showing people what leads up to violent actions and what changes we can make to stop them.</a:t>
            </a:r>
          </a:p>
          <a:p>
            <a:pPr algn="ctr"/>
            <a:br>
              <a:rPr lang="en-GB" sz="2000" b="1" dirty="0">
                <a:solidFill>
                  <a:schemeClr val="bg1"/>
                </a:solidFill>
                <a:latin typeface="Red Hat Display Medium" panose="020B0604020202020204" charset="0"/>
                <a:cs typeface="Red Hat Display Medium" panose="020B0604020202020204" charset="0"/>
              </a:rPr>
            </a:br>
            <a:r>
              <a:rPr lang="en-GB" sz="2000" b="1" dirty="0">
                <a:solidFill>
                  <a:schemeClr val="bg1"/>
                </a:solidFill>
                <a:latin typeface="Red Hat Display Medium" panose="020B0604020202020204" charset="0"/>
                <a:cs typeface="Red Hat Display Medium" panose="020B0604020202020204" charset="0"/>
              </a:rPr>
              <a:t>We are Mentors in Violence Prevention.”</a:t>
            </a:r>
            <a:endParaRPr lang="en-US" sz="2000" b="1" dirty="0">
              <a:solidFill>
                <a:schemeClr val="bg1"/>
              </a:solidFill>
              <a:latin typeface="Red Hat Display Medium" panose="020B0604020202020204" charset="0"/>
              <a:ea typeface="Red Hat Display Medium" panose="020B0604020202020204" charset="0"/>
              <a:cs typeface="Red Hat Display Medium" panose="020B0604020202020204" charset="0"/>
            </a:endParaRPr>
          </a:p>
        </p:txBody>
      </p:sp>
      <p:sp>
        <p:nvSpPr>
          <p:cNvPr id="3" name="Round Same-side Corner of Rectangle 3">
            <a:extLst>
              <a:ext uri="{FF2B5EF4-FFF2-40B4-BE49-F238E27FC236}">
                <a16:creationId xmlns:a16="http://schemas.microsoft.com/office/drawing/2014/main" id="{1277BB16-3A90-2014-14E8-01B00D457E6D}"/>
              </a:ext>
            </a:extLst>
          </p:cNvPr>
          <p:cNvSpPr/>
          <p:nvPr/>
        </p:nvSpPr>
        <p:spPr>
          <a:xfrm rot="5400000">
            <a:off x="4661314" y="-4399377"/>
            <a:ext cx="584772" cy="9907396"/>
          </a:xfrm>
          <a:prstGeom prst="round2Same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0BDDEC-357D-C643-C919-06A7E7F0B689}"/>
              </a:ext>
            </a:extLst>
          </p:cNvPr>
          <p:cNvSpPr txBox="1"/>
          <p:nvPr/>
        </p:nvSpPr>
        <p:spPr>
          <a:xfrm>
            <a:off x="179372" y="269533"/>
            <a:ext cx="9548655" cy="584775"/>
          </a:xfrm>
          <a:prstGeom prst="rect">
            <a:avLst/>
          </a:prstGeom>
          <a:solidFill>
            <a:srgbClr val="E0951E"/>
          </a:solidFill>
        </p:spPr>
        <p:txBody>
          <a:bodyPr wrap="square" rtlCol="0">
            <a:spAutoFit/>
          </a:bodyPr>
          <a:lstStyle/>
          <a:p>
            <a:r>
              <a:rPr lang="en-US" sz="3200" b="1" dirty="0">
                <a:solidFill>
                  <a:schemeClr val="bg1"/>
                </a:solidFill>
                <a:latin typeface="Proxima Soft" panose="02000506030000020004" pitchFamily="2" charset="0"/>
              </a:rPr>
              <a:t>Mentor Voices</a:t>
            </a:r>
          </a:p>
        </p:txBody>
      </p:sp>
      <p:pic>
        <p:nvPicPr>
          <p:cNvPr id="6" name="Picture 5" descr="A blue sign with white text&#10;&#10;Description automatically generated">
            <a:extLst>
              <a:ext uri="{FF2B5EF4-FFF2-40B4-BE49-F238E27FC236}">
                <a16:creationId xmlns:a16="http://schemas.microsoft.com/office/drawing/2014/main" id="{175EC752-08A5-6F8A-CD3E-69839F402B7C}"/>
              </a:ext>
            </a:extLst>
          </p:cNvPr>
          <p:cNvPicPr>
            <a:picLocks noChangeAspect="1"/>
          </p:cNvPicPr>
          <p:nvPr/>
        </p:nvPicPr>
        <p:blipFill>
          <a:blip r:embed="rId3"/>
          <a:stretch>
            <a:fillRect/>
          </a:stretch>
        </p:blipFill>
        <p:spPr>
          <a:xfrm>
            <a:off x="10726114" y="5594885"/>
            <a:ext cx="1465886" cy="1263115"/>
          </a:xfrm>
          <a:prstGeom prst="rect">
            <a:avLst/>
          </a:prstGeom>
        </p:spPr>
      </p:pic>
      <p:pic>
        <p:nvPicPr>
          <p:cNvPr id="8" name="Picture 7" descr="A cartoon of a child&#10;&#10;Description automatically generated">
            <a:extLst>
              <a:ext uri="{FF2B5EF4-FFF2-40B4-BE49-F238E27FC236}">
                <a16:creationId xmlns:a16="http://schemas.microsoft.com/office/drawing/2014/main" id="{A7395D9D-62C2-A424-031C-D503347FDD7C}"/>
              </a:ext>
            </a:extLst>
          </p:cNvPr>
          <p:cNvPicPr>
            <a:picLocks noChangeAspect="1"/>
          </p:cNvPicPr>
          <p:nvPr/>
        </p:nvPicPr>
        <p:blipFill>
          <a:blip r:embed="rId4"/>
          <a:stretch>
            <a:fillRect/>
          </a:stretch>
        </p:blipFill>
        <p:spPr>
          <a:xfrm flipH="1">
            <a:off x="9728027" y="1791222"/>
            <a:ext cx="2207921" cy="4139852"/>
          </a:xfrm>
          <a:prstGeom prst="rect">
            <a:avLst/>
          </a:prstGeom>
        </p:spPr>
      </p:pic>
    </p:spTree>
    <p:extLst>
      <p:ext uri="{BB962C8B-B14F-4D97-AF65-F5344CB8AC3E}">
        <p14:creationId xmlns:p14="http://schemas.microsoft.com/office/powerpoint/2010/main" val="4098608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951E">
            <a:alpha val="50000"/>
          </a:srgbClr>
        </a:solidFill>
        <a:effectLst/>
      </p:bgPr>
    </p:bg>
    <p:spTree>
      <p:nvGrpSpPr>
        <p:cNvPr id="1" name="">
          <a:extLst>
            <a:ext uri="{FF2B5EF4-FFF2-40B4-BE49-F238E27FC236}">
              <a16:creationId xmlns:a16="http://schemas.microsoft.com/office/drawing/2014/main" id="{5A813220-5CB5-2C93-1758-634E752F4140}"/>
            </a:ext>
          </a:extLst>
        </p:cNvPr>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DCC7EBEB-7C08-8DBA-7F5B-C21253EF2805}"/>
              </a:ext>
            </a:extLst>
          </p:cNvPr>
          <p:cNvSpPr/>
          <p:nvPr/>
        </p:nvSpPr>
        <p:spPr>
          <a:xfrm rot="5400000">
            <a:off x="4674286" y="-4386406"/>
            <a:ext cx="558827" cy="9907396"/>
          </a:xfrm>
          <a:prstGeom prst="round2Same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3F3CA79-6F4C-1894-8354-6A43715AD7F1}"/>
              </a:ext>
            </a:extLst>
          </p:cNvPr>
          <p:cNvSpPr txBox="1"/>
          <p:nvPr/>
        </p:nvSpPr>
        <p:spPr>
          <a:xfrm>
            <a:off x="279806" y="1212524"/>
            <a:ext cx="10937907" cy="3970318"/>
          </a:xfrm>
          <a:prstGeom prst="rect">
            <a:avLst/>
          </a:prstGeom>
          <a:noFill/>
        </p:spPr>
        <p:txBody>
          <a:bodyPr wrap="square" rtlCol="0">
            <a:spAutoFit/>
          </a:bodyPr>
          <a:lstStyle/>
          <a:p>
            <a:pPr algn="ctr"/>
            <a:r>
              <a:rPr lang="en-GB" sz="2800" dirty="0">
                <a:latin typeface="Red Hat Display Medium" panose="020B0604020202020204" charset="0"/>
                <a:ea typeface="Red Hat Display Medium" panose="020B0604020202020204" charset="0"/>
                <a:cs typeface="Red Hat Display Medium" panose="020B0604020202020204" charset="0"/>
              </a:rPr>
              <a:t>“On a very positive note, we are due an OFSTED any minute and as a result the SLT have asked an ex-inspector to come in and do a fake inspection to see where we can improve. Her visit was today, and she went into all the PSHE year 8 lessons and saw our lovely mentors in action. I've just seen my boss (SLT) in the corridor and she said the inspector was "blown away with the MVP mentors and programme".</a:t>
            </a:r>
          </a:p>
          <a:p>
            <a:pPr algn="r"/>
            <a:r>
              <a:rPr lang="en-GB" sz="2800" dirty="0" err="1">
                <a:latin typeface="Red Hat Display Medium" panose="020B0604020202020204" charset="0"/>
                <a:ea typeface="Red Hat Display Medium" panose="020B0604020202020204" charset="0"/>
                <a:cs typeface="Red Hat Display Medium" panose="020B0604020202020204" charset="0"/>
              </a:rPr>
              <a:t>Calday</a:t>
            </a:r>
            <a:r>
              <a:rPr lang="en-GB" sz="2800" dirty="0">
                <a:latin typeface="Red Hat Display Medium" panose="020B0604020202020204" charset="0"/>
                <a:ea typeface="Red Hat Display Medium" panose="020B0604020202020204" charset="0"/>
                <a:cs typeface="Red Hat Display Medium" panose="020B0604020202020204" charset="0"/>
              </a:rPr>
              <a:t> Grammar</a:t>
            </a:r>
          </a:p>
          <a:p>
            <a:endParaRPr lang="en-US" sz="2800" dirty="0">
              <a:latin typeface="Red Hat Display Medium" panose="020B0604020202020204" charset="0"/>
              <a:ea typeface="Red Hat Display Medium" panose="020B0604020202020204" charset="0"/>
              <a:cs typeface="Red Hat Display Medium" panose="020B0604020202020204" charset="0"/>
            </a:endParaRPr>
          </a:p>
        </p:txBody>
      </p:sp>
      <p:sp>
        <p:nvSpPr>
          <p:cNvPr id="3" name="Round Same-side Corner of Rectangle 3">
            <a:extLst>
              <a:ext uri="{FF2B5EF4-FFF2-40B4-BE49-F238E27FC236}">
                <a16:creationId xmlns:a16="http://schemas.microsoft.com/office/drawing/2014/main" id="{6AEDD397-CC8E-3D63-F5EA-C698166E40D7}"/>
              </a:ext>
            </a:extLst>
          </p:cNvPr>
          <p:cNvSpPr/>
          <p:nvPr/>
        </p:nvSpPr>
        <p:spPr>
          <a:xfrm rot="5400000">
            <a:off x="4661314" y="-4399377"/>
            <a:ext cx="584772" cy="9907396"/>
          </a:xfrm>
          <a:prstGeom prst="round2Same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55DBE2-3A02-B5DA-5B23-9E412338F3D0}"/>
              </a:ext>
            </a:extLst>
          </p:cNvPr>
          <p:cNvSpPr txBox="1"/>
          <p:nvPr/>
        </p:nvSpPr>
        <p:spPr>
          <a:xfrm>
            <a:off x="179372" y="269533"/>
            <a:ext cx="9548655" cy="584775"/>
          </a:xfrm>
          <a:prstGeom prst="rect">
            <a:avLst/>
          </a:prstGeom>
          <a:solidFill>
            <a:srgbClr val="E0951E"/>
          </a:solidFill>
        </p:spPr>
        <p:txBody>
          <a:bodyPr wrap="square" rtlCol="0">
            <a:spAutoFit/>
          </a:bodyPr>
          <a:lstStyle/>
          <a:p>
            <a:r>
              <a:rPr lang="en-US" sz="3200" b="1" dirty="0">
                <a:solidFill>
                  <a:schemeClr val="bg1"/>
                </a:solidFill>
                <a:latin typeface="Proxima Soft" panose="02000506030000020004" pitchFamily="2" charset="0"/>
              </a:rPr>
              <a:t>Headteacher voice</a:t>
            </a:r>
          </a:p>
        </p:txBody>
      </p:sp>
      <p:pic>
        <p:nvPicPr>
          <p:cNvPr id="6" name="Picture 5" descr="A blue sign with white text&#10;&#10;Description automatically generated">
            <a:extLst>
              <a:ext uri="{FF2B5EF4-FFF2-40B4-BE49-F238E27FC236}">
                <a16:creationId xmlns:a16="http://schemas.microsoft.com/office/drawing/2014/main" id="{3F8BD94A-CA92-44D2-935D-E3E0EC1E2DBE}"/>
              </a:ext>
            </a:extLst>
          </p:cNvPr>
          <p:cNvPicPr>
            <a:picLocks noChangeAspect="1"/>
          </p:cNvPicPr>
          <p:nvPr/>
        </p:nvPicPr>
        <p:blipFill>
          <a:blip r:embed="rId3"/>
          <a:stretch>
            <a:fillRect/>
          </a:stretch>
        </p:blipFill>
        <p:spPr>
          <a:xfrm>
            <a:off x="10726114" y="5594885"/>
            <a:ext cx="1465886" cy="1263115"/>
          </a:xfrm>
          <a:prstGeom prst="rect">
            <a:avLst/>
          </a:prstGeom>
        </p:spPr>
      </p:pic>
      <p:pic>
        <p:nvPicPr>
          <p:cNvPr id="1028" name="Picture 4">
            <a:extLst>
              <a:ext uri="{FF2B5EF4-FFF2-40B4-BE49-F238E27FC236}">
                <a16:creationId xmlns:a16="http://schemas.microsoft.com/office/drawing/2014/main" id="{2C852DA5-437D-5990-C9EE-E66A3BEB8C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708" y="4920907"/>
            <a:ext cx="1675158" cy="1675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964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951E">
            <a:alpha val="50000"/>
          </a:srgbClr>
        </a:solidFill>
        <a:effectLst/>
      </p:bgPr>
    </p:bg>
    <p:spTree>
      <p:nvGrpSpPr>
        <p:cNvPr id="1" name="">
          <a:extLst>
            <a:ext uri="{FF2B5EF4-FFF2-40B4-BE49-F238E27FC236}">
              <a16:creationId xmlns:a16="http://schemas.microsoft.com/office/drawing/2014/main" id="{EB7F2649-32DF-3627-6490-11C152A75FCE}"/>
            </a:ext>
          </a:extLst>
        </p:cNvPr>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9EEB81E2-EA67-0480-703A-E29062D948CF}"/>
              </a:ext>
            </a:extLst>
          </p:cNvPr>
          <p:cNvSpPr/>
          <p:nvPr/>
        </p:nvSpPr>
        <p:spPr>
          <a:xfrm rot="5400000">
            <a:off x="4674286" y="-4386406"/>
            <a:ext cx="558827" cy="9907396"/>
          </a:xfrm>
          <a:prstGeom prst="round2Same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side Corner of Rectangle 3">
            <a:extLst>
              <a:ext uri="{FF2B5EF4-FFF2-40B4-BE49-F238E27FC236}">
                <a16:creationId xmlns:a16="http://schemas.microsoft.com/office/drawing/2014/main" id="{67EE30E4-50AB-6097-BF5B-25777A5D2222}"/>
              </a:ext>
            </a:extLst>
          </p:cNvPr>
          <p:cNvSpPr/>
          <p:nvPr/>
        </p:nvSpPr>
        <p:spPr>
          <a:xfrm rot="5400000">
            <a:off x="4661314" y="-4399377"/>
            <a:ext cx="584772" cy="9907396"/>
          </a:xfrm>
          <a:prstGeom prst="round2Same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23C397-904B-6688-9B8D-BB0104A000C3}"/>
              </a:ext>
            </a:extLst>
          </p:cNvPr>
          <p:cNvSpPr txBox="1"/>
          <p:nvPr/>
        </p:nvSpPr>
        <p:spPr>
          <a:xfrm>
            <a:off x="179372" y="269533"/>
            <a:ext cx="9548655" cy="584775"/>
          </a:xfrm>
          <a:prstGeom prst="rect">
            <a:avLst/>
          </a:prstGeom>
          <a:solidFill>
            <a:srgbClr val="E0951E"/>
          </a:solidFill>
        </p:spPr>
        <p:txBody>
          <a:bodyPr wrap="square" rtlCol="0">
            <a:spAutoFit/>
          </a:bodyPr>
          <a:lstStyle/>
          <a:p>
            <a:r>
              <a:rPr lang="en-US" sz="3200" b="1" dirty="0">
                <a:solidFill>
                  <a:schemeClr val="bg1"/>
                </a:solidFill>
                <a:latin typeface="Proxima Soft" panose="02000506030000020004" pitchFamily="2" charset="0"/>
              </a:rPr>
              <a:t>LJMU Evaluation</a:t>
            </a:r>
          </a:p>
        </p:txBody>
      </p:sp>
      <p:pic>
        <p:nvPicPr>
          <p:cNvPr id="6" name="Picture 5" descr="A blue sign with white text&#10;&#10;Description automatically generated">
            <a:extLst>
              <a:ext uri="{FF2B5EF4-FFF2-40B4-BE49-F238E27FC236}">
                <a16:creationId xmlns:a16="http://schemas.microsoft.com/office/drawing/2014/main" id="{BC044C74-5F3F-55B9-9C5B-6927ACA5C47A}"/>
              </a:ext>
            </a:extLst>
          </p:cNvPr>
          <p:cNvPicPr>
            <a:picLocks noChangeAspect="1"/>
          </p:cNvPicPr>
          <p:nvPr/>
        </p:nvPicPr>
        <p:blipFill>
          <a:blip r:embed="rId3"/>
          <a:stretch>
            <a:fillRect/>
          </a:stretch>
        </p:blipFill>
        <p:spPr>
          <a:xfrm>
            <a:off x="10726114" y="5594885"/>
            <a:ext cx="1465886" cy="1263115"/>
          </a:xfrm>
          <a:prstGeom prst="rect">
            <a:avLst/>
          </a:prstGeom>
        </p:spPr>
      </p:pic>
      <p:pic>
        <p:nvPicPr>
          <p:cNvPr id="8" name="Picture 7">
            <a:extLst>
              <a:ext uri="{FF2B5EF4-FFF2-40B4-BE49-F238E27FC236}">
                <a16:creationId xmlns:a16="http://schemas.microsoft.com/office/drawing/2014/main" id="{E6100DD0-3A7D-DD2F-07AA-277E8D18541A}"/>
              </a:ext>
            </a:extLst>
          </p:cNvPr>
          <p:cNvPicPr>
            <a:picLocks noChangeAspect="1"/>
          </p:cNvPicPr>
          <p:nvPr/>
        </p:nvPicPr>
        <p:blipFill>
          <a:blip r:embed="rId4"/>
          <a:stretch>
            <a:fillRect/>
          </a:stretch>
        </p:blipFill>
        <p:spPr>
          <a:xfrm>
            <a:off x="6816438" y="1398068"/>
            <a:ext cx="3535298" cy="4854083"/>
          </a:xfrm>
          <a:prstGeom prst="rect">
            <a:avLst/>
          </a:prstGeom>
        </p:spPr>
      </p:pic>
      <p:pic>
        <p:nvPicPr>
          <p:cNvPr id="12" name="Picture 11" descr="A blue and white text on a blue background&#10;&#10;Description automatically generated with medium confidence">
            <a:extLst>
              <a:ext uri="{FF2B5EF4-FFF2-40B4-BE49-F238E27FC236}">
                <a16:creationId xmlns:a16="http://schemas.microsoft.com/office/drawing/2014/main" id="{CB4C83DC-67DE-D687-4983-04E72D9843D1}"/>
              </a:ext>
            </a:extLst>
          </p:cNvPr>
          <p:cNvPicPr>
            <a:picLocks noChangeAspect="1"/>
          </p:cNvPicPr>
          <p:nvPr/>
        </p:nvPicPr>
        <p:blipFill>
          <a:blip r:embed="rId5"/>
          <a:srcRect t="10593" b="7215"/>
          <a:stretch/>
        </p:blipFill>
        <p:spPr>
          <a:xfrm>
            <a:off x="903445" y="1006753"/>
            <a:ext cx="4848606" cy="5636712"/>
          </a:xfrm>
          <a:prstGeom prst="rect">
            <a:avLst/>
          </a:prstGeom>
        </p:spPr>
      </p:pic>
    </p:spTree>
    <p:extLst>
      <p:ext uri="{BB962C8B-B14F-4D97-AF65-F5344CB8AC3E}">
        <p14:creationId xmlns:p14="http://schemas.microsoft.com/office/powerpoint/2010/main" val="1608118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1467C4-A6B8-4B4E-838B-7041C8858FE7}"/>
              </a:ext>
            </a:extLst>
          </p:cNvPr>
          <p:cNvSpPr txBox="1"/>
          <p:nvPr/>
        </p:nvSpPr>
        <p:spPr>
          <a:xfrm>
            <a:off x="306093" y="2967335"/>
            <a:ext cx="5922627" cy="923330"/>
          </a:xfrm>
          <a:prstGeom prst="rect">
            <a:avLst/>
          </a:prstGeom>
          <a:noFill/>
        </p:spPr>
        <p:txBody>
          <a:bodyPr wrap="square" rtlCol="0">
            <a:spAutoFit/>
          </a:bodyPr>
          <a:lstStyle/>
          <a:p>
            <a:r>
              <a:rPr lang="en-US" sz="5400" b="1" dirty="0">
                <a:solidFill>
                  <a:schemeClr val="bg1"/>
                </a:solidFill>
                <a:latin typeface="Proxima Soft" panose="02000506030000020004" pitchFamily="2" charset="0"/>
              </a:rPr>
              <a:t>Curriculum</a:t>
            </a:r>
          </a:p>
        </p:txBody>
      </p:sp>
    </p:spTree>
    <p:extLst>
      <p:ext uri="{BB962C8B-B14F-4D97-AF65-F5344CB8AC3E}">
        <p14:creationId xmlns:p14="http://schemas.microsoft.com/office/powerpoint/2010/main" val="1787529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a:extLst>
            <a:ext uri="{FF2B5EF4-FFF2-40B4-BE49-F238E27FC236}">
              <a16:creationId xmlns:a16="http://schemas.microsoft.com/office/drawing/2014/main" id="{7CBCD349-5BA2-9A9D-20BE-380102B5DAFA}"/>
            </a:ext>
          </a:extLst>
        </p:cNvPr>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3570D2F6-0720-E46B-CB02-0342236BF2EA}"/>
              </a:ext>
            </a:extLst>
          </p:cNvPr>
          <p:cNvSpPr/>
          <p:nvPr/>
        </p:nvSpPr>
        <p:spPr>
          <a:xfrm rot="5400000">
            <a:off x="4674286" y="-4386406"/>
            <a:ext cx="558827" cy="9907396"/>
          </a:xfrm>
          <a:prstGeom prst="round2SameRect">
            <a:avLst/>
          </a:prstGeom>
          <a:solidFill>
            <a:srgbClr val="00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side Corner of Rectangle 3">
            <a:extLst>
              <a:ext uri="{FF2B5EF4-FFF2-40B4-BE49-F238E27FC236}">
                <a16:creationId xmlns:a16="http://schemas.microsoft.com/office/drawing/2014/main" id="{68D1F626-CCD7-A2ED-577D-7D55F7CE9705}"/>
              </a:ext>
            </a:extLst>
          </p:cNvPr>
          <p:cNvSpPr/>
          <p:nvPr/>
        </p:nvSpPr>
        <p:spPr>
          <a:xfrm rot="5400000">
            <a:off x="4661314" y="-4386405"/>
            <a:ext cx="584772" cy="9907396"/>
          </a:xfrm>
          <a:prstGeom prst="round2SameRect">
            <a:avLst/>
          </a:prstGeom>
          <a:solidFill>
            <a:srgbClr val="00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217F4E-C7A5-F27C-1086-A75FEDEF3D91}"/>
              </a:ext>
            </a:extLst>
          </p:cNvPr>
          <p:cNvSpPr txBox="1"/>
          <p:nvPr/>
        </p:nvSpPr>
        <p:spPr>
          <a:xfrm>
            <a:off x="179371" y="274904"/>
            <a:ext cx="9548655" cy="584775"/>
          </a:xfrm>
          <a:prstGeom prst="rect">
            <a:avLst/>
          </a:prstGeom>
          <a:solidFill>
            <a:srgbClr val="009DBF"/>
          </a:solidFill>
        </p:spPr>
        <p:txBody>
          <a:bodyPr wrap="square" rtlCol="0">
            <a:spAutoFit/>
          </a:bodyPr>
          <a:lstStyle/>
          <a:p>
            <a:r>
              <a:rPr lang="en-US" sz="3200" b="1" dirty="0">
                <a:solidFill>
                  <a:schemeClr val="bg1"/>
                </a:solidFill>
                <a:latin typeface="Proxima Soft" panose="02000506030000020004" pitchFamily="2" charset="0"/>
              </a:rPr>
              <a:t>Lessons and Learning Outcomes</a:t>
            </a:r>
          </a:p>
        </p:txBody>
      </p:sp>
      <p:pic>
        <p:nvPicPr>
          <p:cNvPr id="6" name="Picture 5" descr="A blue sign with white text&#10;&#10;Description automatically generated">
            <a:extLst>
              <a:ext uri="{FF2B5EF4-FFF2-40B4-BE49-F238E27FC236}">
                <a16:creationId xmlns:a16="http://schemas.microsoft.com/office/drawing/2014/main" id="{A6E5E68C-0D40-03F3-DB56-FDBE6639A33E}"/>
              </a:ext>
            </a:extLst>
          </p:cNvPr>
          <p:cNvPicPr>
            <a:picLocks noChangeAspect="1"/>
          </p:cNvPicPr>
          <p:nvPr/>
        </p:nvPicPr>
        <p:blipFill>
          <a:blip r:embed="rId4"/>
          <a:stretch>
            <a:fillRect/>
          </a:stretch>
        </p:blipFill>
        <p:spPr>
          <a:xfrm>
            <a:off x="10726114" y="5594885"/>
            <a:ext cx="1465886" cy="1263115"/>
          </a:xfrm>
          <a:prstGeom prst="rect">
            <a:avLst/>
          </a:prstGeom>
        </p:spPr>
      </p:pic>
      <p:graphicFrame>
        <p:nvGraphicFramePr>
          <p:cNvPr id="7" name="Diagram 6">
            <a:extLst>
              <a:ext uri="{FF2B5EF4-FFF2-40B4-BE49-F238E27FC236}">
                <a16:creationId xmlns:a16="http://schemas.microsoft.com/office/drawing/2014/main" id="{F8FEC3B5-4687-2388-EEA8-3672A819DAC0}"/>
              </a:ext>
            </a:extLst>
          </p:cNvPr>
          <p:cNvGraphicFramePr/>
          <p:nvPr>
            <p:extLst>
              <p:ext uri="{D42A27DB-BD31-4B8C-83A1-F6EECF244321}">
                <p14:modId xmlns:p14="http://schemas.microsoft.com/office/powerpoint/2010/main" val="3406314004"/>
              </p:ext>
            </p:extLst>
          </p:nvPr>
        </p:nvGraphicFramePr>
        <p:xfrm>
          <a:off x="-359509" y="1205511"/>
          <a:ext cx="12023969" cy="53646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descr="A group of people standing in a line&#10;&#10;Description automatically generated">
            <a:extLst>
              <a:ext uri="{FF2B5EF4-FFF2-40B4-BE49-F238E27FC236}">
                <a16:creationId xmlns:a16="http://schemas.microsoft.com/office/drawing/2014/main" id="{AF295E54-4B9E-05EC-11F8-D0FD9786F845}"/>
              </a:ext>
            </a:extLst>
          </p:cNvPr>
          <p:cNvPicPr>
            <a:picLocks noChangeAspect="1"/>
          </p:cNvPicPr>
          <p:nvPr/>
        </p:nvPicPr>
        <p:blipFill>
          <a:blip r:embed="rId10"/>
          <a:srcRect l="61472" t="46968" r="8457" b="26000"/>
          <a:stretch/>
        </p:blipFill>
        <p:spPr>
          <a:xfrm>
            <a:off x="179371" y="4805765"/>
            <a:ext cx="2361812" cy="2123162"/>
          </a:xfrm>
          <a:prstGeom prst="rect">
            <a:avLst/>
          </a:prstGeom>
        </p:spPr>
      </p:pic>
    </p:spTree>
    <p:extLst>
      <p:ext uri="{BB962C8B-B14F-4D97-AF65-F5344CB8AC3E}">
        <p14:creationId xmlns:p14="http://schemas.microsoft.com/office/powerpoint/2010/main" val="2775760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B8BF3-94EC-8B9F-98C8-CB2826E94F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286E21-4B5E-BD10-7A45-ACBEA15C190E}"/>
              </a:ext>
            </a:extLst>
          </p:cNvPr>
          <p:cNvSpPr txBox="1"/>
          <p:nvPr/>
        </p:nvSpPr>
        <p:spPr>
          <a:xfrm>
            <a:off x="302082" y="2967335"/>
            <a:ext cx="5922627" cy="923330"/>
          </a:xfrm>
          <a:prstGeom prst="rect">
            <a:avLst/>
          </a:prstGeom>
          <a:noFill/>
        </p:spPr>
        <p:txBody>
          <a:bodyPr wrap="square" rtlCol="0">
            <a:spAutoFit/>
          </a:bodyPr>
          <a:lstStyle/>
          <a:p>
            <a:r>
              <a:rPr lang="en-US" sz="5400" b="1" dirty="0">
                <a:solidFill>
                  <a:schemeClr val="bg1"/>
                </a:solidFill>
                <a:latin typeface="Proxima Soft" panose="02000506030000020004" pitchFamily="2" charset="0"/>
              </a:rPr>
              <a:t>MVP Website</a:t>
            </a:r>
          </a:p>
        </p:txBody>
      </p:sp>
    </p:spTree>
    <p:extLst>
      <p:ext uri="{BB962C8B-B14F-4D97-AF65-F5344CB8AC3E}">
        <p14:creationId xmlns:p14="http://schemas.microsoft.com/office/powerpoint/2010/main" val="3793875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951E">
            <a:alpha val="50000"/>
          </a:srgbClr>
        </a:solidFill>
        <a:effectLst/>
      </p:bgPr>
    </p:bg>
    <p:spTree>
      <p:nvGrpSpPr>
        <p:cNvPr id="1" name="">
          <a:extLst>
            <a:ext uri="{FF2B5EF4-FFF2-40B4-BE49-F238E27FC236}">
              <a16:creationId xmlns:a16="http://schemas.microsoft.com/office/drawing/2014/main" id="{48DFB515-345D-421F-7D02-84B50D85F2A3}"/>
            </a:ext>
          </a:extLst>
        </p:cNvPr>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1A6C7EBC-004F-4FC7-6B27-4AF15E46E6F9}"/>
              </a:ext>
            </a:extLst>
          </p:cNvPr>
          <p:cNvSpPr/>
          <p:nvPr/>
        </p:nvSpPr>
        <p:spPr>
          <a:xfrm rot="5400000">
            <a:off x="4674286" y="-4386406"/>
            <a:ext cx="558827" cy="9907396"/>
          </a:xfrm>
          <a:prstGeom prst="round2Same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side Corner of Rectangle 3">
            <a:extLst>
              <a:ext uri="{FF2B5EF4-FFF2-40B4-BE49-F238E27FC236}">
                <a16:creationId xmlns:a16="http://schemas.microsoft.com/office/drawing/2014/main" id="{C2F3D101-FA6F-761A-0947-D2D7E850D078}"/>
              </a:ext>
            </a:extLst>
          </p:cNvPr>
          <p:cNvSpPr/>
          <p:nvPr/>
        </p:nvSpPr>
        <p:spPr>
          <a:xfrm rot="5400000">
            <a:off x="4661314" y="-4399377"/>
            <a:ext cx="584772" cy="9907396"/>
          </a:xfrm>
          <a:prstGeom prst="round2Same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3B3E6D-8328-E42A-552A-FCC699543A09}"/>
              </a:ext>
            </a:extLst>
          </p:cNvPr>
          <p:cNvSpPr txBox="1"/>
          <p:nvPr/>
        </p:nvSpPr>
        <p:spPr>
          <a:xfrm>
            <a:off x="179372" y="269533"/>
            <a:ext cx="9548655" cy="584775"/>
          </a:xfrm>
          <a:prstGeom prst="rect">
            <a:avLst/>
          </a:prstGeom>
          <a:solidFill>
            <a:srgbClr val="E0951E"/>
          </a:solidFill>
        </p:spPr>
        <p:txBody>
          <a:bodyPr wrap="square" rtlCol="0">
            <a:spAutoFit/>
          </a:bodyPr>
          <a:lstStyle/>
          <a:p>
            <a:r>
              <a:rPr lang="en-US" sz="3200" b="1" dirty="0">
                <a:solidFill>
                  <a:schemeClr val="bg1"/>
                </a:solidFill>
                <a:latin typeface="Proxima Soft" panose="02000506030000020004" pitchFamily="2" charset="0"/>
              </a:rPr>
              <a:t>Website</a:t>
            </a:r>
          </a:p>
        </p:txBody>
      </p:sp>
      <p:pic>
        <p:nvPicPr>
          <p:cNvPr id="6" name="Picture 5" descr="A blue sign with white text&#10;&#10;Description automatically generated">
            <a:extLst>
              <a:ext uri="{FF2B5EF4-FFF2-40B4-BE49-F238E27FC236}">
                <a16:creationId xmlns:a16="http://schemas.microsoft.com/office/drawing/2014/main" id="{B09293B8-1DBD-C805-44C7-E942303BC5F3}"/>
              </a:ext>
            </a:extLst>
          </p:cNvPr>
          <p:cNvPicPr>
            <a:picLocks noChangeAspect="1"/>
          </p:cNvPicPr>
          <p:nvPr/>
        </p:nvPicPr>
        <p:blipFill>
          <a:blip r:embed="rId3"/>
          <a:stretch>
            <a:fillRect/>
          </a:stretch>
        </p:blipFill>
        <p:spPr>
          <a:xfrm>
            <a:off x="10726114" y="5594885"/>
            <a:ext cx="1465886" cy="1263115"/>
          </a:xfrm>
          <a:prstGeom prst="rect">
            <a:avLst/>
          </a:prstGeom>
        </p:spPr>
      </p:pic>
      <p:pic>
        <p:nvPicPr>
          <p:cNvPr id="8" name="Picture 7">
            <a:extLst>
              <a:ext uri="{FF2B5EF4-FFF2-40B4-BE49-F238E27FC236}">
                <a16:creationId xmlns:a16="http://schemas.microsoft.com/office/drawing/2014/main" id="{AA4E10CF-B76D-03CA-5784-8D9889FD4188}"/>
              </a:ext>
            </a:extLst>
          </p:cNvPr>
          <p:cNvPicPr>
            <a:picLocks noChangeAspect="1"/>
          </p:cNvPicPr>
          <p:nvPr/>
        </p:nvPicPr>
        <p:blipFill>
          <a:blip r:embed="rId4"/>
          <a:stretch>
            <a:fillRect/>
          </a:stretch>
        </p:blipFill>
        <p:spPr>
          <a:xfrm>
            <a:off x="974287" y="1031260"/>
            <a:ext cx="8594243" cy="5564805"/>
          </a:xfrm>
          <a:prstGeom prst="rect">
            <a:avLst/>
          </a:prstGeom>
        </p:spPr>
      </p:pic>
    </p:spTree>
    <p:extLst>
      <p:ext uri="{BB962C8B-B14F-4D97-AF65-F5344CB8AC3E}">
        <p14:creationId xmlns:p14="http://schemas.microsoft.com/office/powerpoint/2010/main" val="2654463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951E">
            <a:alpha val="50000"/>
          </a:srgbClr>
        </a:solidFill>
        <a:effectLst/>
      </p:bgPr>
    </p:bg>
    <p:spTree>
      <p:nvGrpSpPr>
        <p:cNvPr id="1" name="">
          <a:extLst>
            <a:ext uri="{FF2B5EF4-FFF2-40B4-BE49-F238E27FC236}">
              <a16:creationId xmlns:a16="http://schemas.microsoft.com/office/drawing/2014/main" id="{872D10E2-867B-D3B3-B688-AD4A9796FEFF}"/>
            </a:ext>
          </a:extLst>
        </p:cNvPr>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CF73582B-C7F7-614F-2C42-8345FC094284}"/>
              </a:ext>
            </a:extLst>
          </p:cNvPr>
          <p:cNvSpPr/>
          <p:nvPr/>
        </p:nvSpPr>
        <p:spPr>
          <a:xfrm rot="5400000">
            <a:off x="4674286" y="-4386406"/>
            <a:ext cx="558827" cy="9907396"/>
          </a:xfrm>
          <a:prstGeom prst="round2Same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side Corner of Rectangle 3">
            <a:extLst>
              <a:ext uri="{FF2B5EF4-FFF2-40B4-BE49-F238E27FC236}">
                <a16:creationId xmlns:a16="http://schemas.microsoft.com/office/drawing/2014/main" id="{63592BCF-4C43-019F-A3CA-DADF63CA7F91}"/>
              </a:ext>
            </a:extLst>
          </p:cNvPr>
          <p:cNvSpPr/>
          <p:nvPr/>
        </p:nvSpPr>
        <p:spPr>
          <a:xfrm rot="5400000">
            <a:off x="4661314" y="-4399377"/>
            <a:ext cx="584772" cy="9907396"/>
          </a:xfrm>
          <a:prstGeom prst="round2SameRect">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ACF146-7D1B-4F62-9E25-27C886508295}"/>
              </a:ext>
            </a:extLst>
          </p:cNvPr>
          <p:cNvSpPr txBox="1"/>
          <p:nvPr/>
        </p:nvSpPr>
        <p:spPr>
          <a:xfrm>
            <a:off x="179372" y="269533"/>
            <a:ext cx="9548655" cy="584775"/>
          </a:xfrm>
          <a:prstGeom prst="rect">
            <a:avLst/>
          </a:prstGeom>
          <a:solidFill>
            <a:srgbClr val="E0951E"/>
          </a:solidFill>
        </p:spPr>
        <p:txBody>
          <a:bodyPr wrap="square" rtlCol="0">
            <a:spAutoFit/>
          </a:bodyPr>
          <a:lstStyle/>
          <a:p>
            <a:r>
              <a:rPr lang="en-US" sz="3200" b="1" dirty="0">
                <a:solidFill>
                  <a:schemeClr val="bg1"/>
                </a:solidFill>
                <a:latin typeface="Proxima Soft" panose="02000506030000020004" pitchFamily="2" charset="0"/>
              </a:rPr>
              <a:t>MVP Films</a:t>
            </a:r>
          </a:p>
        </p:txBody>
      </p:sp>
      <p:pic>
        <p:nvPicPr>
          <p:cNvPr id="6" name="Picture 5" descr="A blue sign with white text&#10;&#10;Description automatically generated">
            <a:extLst>
              <a:ext uri="{FF2B5EF4-FFF2-40B4-BE49-F238E27FC236}">
                <a16:creationId xmlns:a16="http://schemas.microsoft.com/office/drawing/2014/main" id="{BDE137C8-5859-FBE1-45B1-707FE1EC1161}"/>
              </a:ext>
            </a:extLst>
          </p:cNvPr>
          <p:cNvPicPr>
            <a:picLocks noChangeAspect="1"/>
          </p:cNvPicPr>
          <p:nvPr/>
        </p:nvPicPr>
        <p:blipFill>
          <a:blip r:embed="rId3"/>
          <a:stretch>
            <a:fillRect/>
          </a:stretch>
        </p:blipFill>
        <p:spPr>
          <a:xfrm>
            <a:off x="10726114" y="5594885"/>
            <a:ext cx="1465886" cy="1263115"/>
          </a:xfrm>
          <a:prstGeom prst="rect">
            <a:avLst/>
          </a:prstGeom>
        </p:spPr>
      </p:pic>
      <p:pic>
        <p:nvPicPr>
          <p:cNvPr id="7" name="Picture 6">
            <a:extLst>
              <a:ext uri="{FF2B5EF4-FFF2-40B4-BE49-F238E27FC236}">
                <a16:creationId xmlns:a16="http://schemas.microsoft.com/office/drawing/2014/main" id="{561A0DE5-CBC6-AF85-A7DB-48AFF785704A}"/>
              </a:ext>
            </a:extLst>
          </p:cNvPr>
          <p:cNvPicPr>
            <a:picLocks noChangeAspect="1"/>
          </p:cNvPicPr>
          <p:nvPr/>
        </p:nvPicPr>
        <p:blipFill>
          <a:blip r:embed="rId4"/>
          <a:stretch>
            <a:fillRect/>
          </a:stretch>
        </p:blipFill>
        <p:spPr>
          <a:xfrm>
            <a:off x="336676" y="1147156"/>
            <a:ext cx="5105757" cy="4062039"/>
          </a:xfrm>
          <a:prstGeom prst="rect">
            <a:avLst/>
          </a:prstGeom>
        </p:spPr>
      </p:pic>
      <p:pic>
        <p:nvPicPr>
          <p:cNvPr id="10" name="Picture 9">
            <a:extLst>
              <a:ext uri="{FF2B5EF4-FFF2-40B4-BE49-F238E27FC236}">
                <a16:creationId xmlns:a16="http://schemas.microsoft.com/office/drawing/2014/main" id="{9E85A155-C994-03FD-A9B3-F2168FF79351}"/>
              </a:ext>
            </a:extLst>
          </p:cNvPr>
          <p:cNvPicPr>
            <a:picLocks noChangeAspect="1"/>
          </p:cNvPicPr>
          <p:nvPr/>
        </p:nvPicPr>
        <p:blipFill>
          <a:blip r:embed="rId5"/>
          <a:stretch>
            <a:fillRect/>
          </a:stretch>
        </p:blipFill>
        <p:spPr>
          <a:xfrm>
            <a:off x="5463356" y="2456545"/>
            <a:ext cx="5262758" cy="4139520"/>
          </a:xfrm>
          <a:prstGeom prst="rect">
            <a:avLst/>
          </a:prstGeom>
        </p:spPr>
      </p:pic>
    </p:spTree>
    <p:extLst>
      <p:ext uri="{BB962C8B-B14F-4D97-AF65-F5344CB8AC3E}">
        <p14:creationId xmlns:p14="http://schemas.microsoft.com/office/powerpoint/2010/main" val="3062273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34E6B-6F78-3248-D782-71DB1FCA8656}"/>
              </a:ext>
            </a:extLst>
          </p:cNvPr>
          <p:cNvSpPr txBox="1"/>
          <p:nvPr/>
        </p:nvSpPr>
        <p:spPr>
          <a:xfrm>
            <a:off x="173373" y="2967335"/>
            <a:ext cx="5922627" cy="923330"/>
          </a:xfrm>
          <a:prstGeom prst="rect">
            <a:avLst/>
          </a:prstGeom>
          <a:noFill/>
        </p:spPr>
        <p:txBody>
          <a:bodyPr wrap="square" rtlCol="0">
            <a:spAutoFit/>
          </a:bodyPr>
          <a:lstStyle/>
          <a:p>
            <a:r>
              <a:rPr lang="en-US" sz="5400" b="1" dirty="0">
                <a:solidFill>
                  <a:schemeClr val="bg1"/>
                </a:solidFill>
                <a:latin typeface="Proxima Soft" panose="02000506030000020004" pitchFamily="2" charset="0"/>
              </a:rPr>
              <a:t>What is MVP?</a:t>
            </a:r>
          </a:p>
        </p:txBody>
      </p:sp>
    </p:spTree>
    <p:extLst>
      <p:ext uri="{BB962C8B-B14F-4D97-AF65-F5344CB8AC3E}">
        <p14:creationId xmlns:p14="http://schemas.microsoft.com/office/powerpoint/2010/main" val="4087448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5B56">
            <a:alpha val="30000"/>
          </a:srgbClr>
        </a:solidFill>
        <a:effectLst/>
      </p:bgPr>
    </p:bg>
    <p:spTree>
      <p:nvGrpSpPr>
        <p:cNvPr id="1" name=""/>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FAA41FFF-A11A-FC6F-29E9-D056D972AEED}"/>
              </a:ext>
            </a:extLst>
          </p:cNvPr>
          <p:cNvSpPr/>
          <p:nvPr/>
        </p:nvSpPr>
        <p:spPr>
          <a:xfrm rot="5400000">
            <a:off x="4674286" y="-4386406"/>
            <a:ext cx="558827" cy="9907396"/>
          </a:xfrm>
          <a:prstGeom prst="round2SameRect">
            <a:avLst/>
          </a:prstGeom>
          <a:solidFill>
            <a:srgbClr val="EB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74506F-CB64-45EA-2CDB-63142A131D76}"/>
              </a:ext>
            </a:extLst>
          </p:cNvPr>
          <p:cNvSpPr txBox="1"/>
          <p:nvPr/>
        </p:nvSpPr>
        <p:spPr>
          <a:xfrm>
            <a:off x="179371" y="1320570"/>
            <a:ext cx="11414157" cy="3785652"/>
          </a:xfrm>
          <a:prstGeom prst="rect">
            <a:avLst/>
          </a:prstGeom>
          <a:noFill/>
        </p:spPr>
        <p:txBody>
          <a:bodyPr wrap="square" rtlCol="0">
            <a:spAutoFit/>
          </a:bodyPr>
          <a:lstStyle/>
          <a:p>
            <a:r>
              <a:rPr lang="en-GB" sz="2400" dirty="0">
                <a:latin typeface="Red Hat Display Medium" panose="020B0604020202020204" charset="0"/>
                <a:ea typeface="Red Hat Display Medium" panose="020B0604020202020204" charset="0"/>
                <a:cs typeface="Red Hat Display Medium" panose="020B0604020202020204" charset="0"/>
              </a:rPr>
              <a:t>Randomised Control Trial</a:t>
            </a:r>
          </a:p>
          <a:p>
            <a:endParaRPr lang="en-GB" sz="2400" dirty="0">
              <a:latin typeface="Red Hat Display Medium" panose="020B0604020202020204" charset="0"/>
              <a:ea typeface="Red Hat Display Medium" panose="020B0604020202020204" charset="0"/>
              <a:cs typeface="Red Hat Display Medium" panose="020B0604020202020204" charset="0"/>
            </a:endParaRPr>
          </a:p>
          <a:p>
            <a:r>
              <a:rPr lang="en-GB" sz="2400" dirty="0">
                <a:latin typeface="Red Hat Display Medium" panose="020B0604020202020204" charset="0"/>
                <a:ea typeface="Red Hat Display Medium" panose="020B0604020202020204" charset="0"/>
                <a:cs typeface="Red Hat Display Medium" panose="020B0604020202020204" charset="0"/>
              </a:rPr>
              <a:t>Will further cover 1/3 of schools across Merseyside and Cheshire</a:t>
            </a:r>
          </a:p>
          <a:p>
            <a:endParaRPr lang="en-GB" sz="2400" dirty="0">
              <a:latin typeface="Red Hat Display Medium" panose="020B0604020202020204" charset="0"/>
              <a:ea typeface="Red Hat Display Medium" panose="020B0604020202020204" charset="0"/>
              <a:cs typeface="Red Hat Display Medium" panose="020B0604020202020204" charset="0"/>
            </a:endParaRPr>
          </a:p>
          <a:p>
            <a:r>
              <a:rPr lang="en-GB" sz="2400" dirty="0">
                <a:latin typeface="Red Hat Display Medium" panose="020B0604020202020204" charset="0"/>
                <a:ea typeface="Red Hat Display Medium" panose="020B0604020202020204" charset="0"/>
                <a:cs typeface="Red Hat Display Medium" panose="020B0604020202020204" charset="0"/>
              </a:rPr>
              <a:t>Delivery in 41 schools</a:t>
            </a:r>
          </a:p>
          <a:p>
            <a:endParaRPr lang="en-GB" sz="2400" dirty="0">
              <a:latin typeface="Red Hat Display Medium" panose="020B0604020202020204" charset="0"/>
              <a:ea typeface="Red Hat Display Medium" panose="020B0604020202020204" charset="0"/>
              <a:cs typeface="Red Hat Display Medium" panose="020B0604020202020204" charset="0"/>
            </a:endParaRPr>
          </a:p>
          <a:p>
            <a:r>
              <a:rPr lang="en-GB" sz="2400" dirty="0">
                <a:latin typeface="Red Hat Display Medium" panose="020B0604020202020204" charset="0"/>
                <a:ea typeface="Red Hat Display Medium" panose="020B0604020202020204" charset="0"/>
                <a:cs typeface="Red Hat Display Medium" panose="020B0604020202020204" charset="0"/>
              </a:rPr>
              <a:t>41 schools will be a control group</a:t>
            </a:r>
          </a:p>
          <a:p>
            <a:endParaRPr lang="en-GB" sz="2400" dirty="0">
              <a:latin typeface="Red Hat Display Medium" panose="020B0604020202020204" charset="0"/>
              <a:ea typeface="Red Hat Display Medium" panose="020B0604020202020204" charset="0"/>
              <a:cs typeface="Red Hat Display Medium" panose="020B0604020202020204" charset="0"/>
            </a:endParaRPr>
          </a:p>
          <a:p>
            <a:r>
              <a:rPr lang="en-GB" sz="2400" dirty="0">
                <a:latin typeface="Red Hat Display Medium" panose="020B0604020202020204" charset="0"/>
                <a:ea typeface="Red Hat Display Medium" panose="020B0604020202020204" charset="0"/>
                <a:cs typeface="Red Hat Display Medium" panose="020B0604020202020204" charset="0"/>
              </a:rPr>
              <a:t>Both will be measured via SDQ and Pro-Social skills questionnaires</a:t>
            </a:r>
          </a:p>
          <a:p>
            <a:endParaRPr lang="en-GB" sz="2400" dirty="0">
              <a:latin typeface="Red Hat Display Medium" panose="020B0604020202020204" charset="0"/>
              <a:ea typeface="Red Hat Display Medium" panose="020B0604020202020204" charset="0"/>
              <a:cs typeface="Red Hat Display Medium" panose="020B0604020202020204" charset="0"/>
            </a:endParaRPr>
          </a:p>
        </p:txBody>
      </p:sp>
      <p:sp>
        <p:nvSpPr>
          <p:cNvPr id="3" name="Round Same-side Corner of Rectangle 3">
            <a:extLst>
              <a:ext uri="{FF2B5EF4-FFF2-40B4-BE49-F238E27FC236}">
                <a16:creationId xmlns:a16="http://schemas.microsoft.com/office/drawing/2014/main" id="{DB175023-BEAC-02CB-81E0-6701C22952CC}"/>
              </a:ext>
            </a:extLst>
          </p:cNvPr>
          <p:cNvSpPr/>
          <p:nvPr/>
        </p:nvSpPr>
        <p:spPr>
          <a:xfrm rot="5400000">
            <a:off x="4661314" y="-4399377"/>
            <a:ext cx="584772" cy="9907396"/>
          </a:xfrm>
          <a:prstGeom prst="round2SameRect">
            <a:avLst/>
          </a:prstGeom>
          <a:solidFill>
            <a:srgbClr val="EB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FC2325-BF60-DF91-1AC2-BF3B04AF386F}"/>
              </a:ext>
            </a:extLst>
          </p:cNvPr>
          <p:cNvSpPr txBox="1"/>
          <p:nvPr/>
        </p:nvSpPr>
        <p:spPr>
          <a:xfrm>
            <a:off x="179371" y="261932"/>
            <a:ext cx="9548655" cy="584775"/>
          </a:xfrm>
          <a:prstGeom prst="rect">
            <a:avLst/>
          </a:prstGeom>
          <a:solidFill>
            <a:srgbClr val="EB5B56"/>
          </a:solidFill>
        </p:spPr>
        <p:txBody>
          <a:bodyPr wrap="square" rtlCol="0">
            <a:spAutoFit/>
          </a:bodyPr>
          <a:lstStyle/>
          <a:p>
            <a:r>
              <a:rPr lang="en-US" sz="3200" b="1" dirty="0">
                <a:solidFill>
                  <a:schemeClr val="bg1"/>
                </a:solidFill>
                <a:latin typeface="Proxima Soft" panose="02000506030000020004" pitchFamily="2" charset="0"/>
              </a:rPr>
              <a:t>Youth Endowment Fund</a:t>
            </a:r>
          </a:p>
        </p:txBody>
      </p:sp>
      <p:pic>
        <p:nvPicPr>
          <p:cNvPr id="6" name="Picture 5" descr="A blue sign with white text&#10;&#10;Description automatically generated">
            <a:extLst>
              <a:ext uri="{FF2B5EF4-FFF2-40B4-BE49-F238E27FC236}">
                <a16:creationId xmlns:a16="http://schemas.microsoft.com/office/drawing/2014/main" id="{01D3BD01-9E6E-2D12-F744-DBC5055A4A49}"/>
              </a:ext>
            </a:extLst>
          </p:cNvPr>
          <p:cNvPicPr>
            <a:picLocks noChangeAspect="1"/>
          </p:cNvPicPr>
          <p:nvPr/>
        </p:nvPicPr>
        <p:blipFill>
          <a:blip r:embed="rId3"/>
          <a:stretch>
            <a:fillRect/>
          </a:stretch>
        </p:blipFill>
        <p:spPr>
          <a:xfrm>
            <a:off x="10726114" y="5594885"/>
            <a:ext cx="1465886" cy="1263115"/>
          </a:xfrm>
          <a:prstGeom prst="rect">
            <a:avLst/>
          </a:prstGeom>
        </p:spPr>
      </p:pic>
    </p:spTree>
    <p:extLst>
      <p:ext uri="{BB962C8B-B14F-4D97-AF65-F5344CB8AC3E}">
        <p14:creationId xmlns:p14="http://schemas.microsoft.com/office/powerpoint/2010/main" val="1271706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3F81EDE-2A3B-A397-97BF-33EE9C163740}"/>
              </a:ext>
            </a:extLst>
          </p:cNvPr>
          <p:cNvSpPr/>
          <p:nvPr/>
        </p:nvSpPr>
        <p:spPr>
          <a:xfrm>
            <a:off x="840057" y="2187497"/>
            <a:ext cx="3077736" cy="3077736"/>
          </a:xfrm>
          <a:prstGeom prst="ellipse">
            <a:avLst/>
          </a:prstGeom>
          <a:solidFill>
            <a:srgbClr val="E0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Proxima Soft" panose="02000506030000020004" pitchFamily="2" charset="0"/>
              </a:rPr>
              <a:t>Thank You</a:t>
            </a:r>
            <a:endParaRPr lang="en-US" sz="4800" b="1" dirty="0">
              <a:solidFill>
                <a:schemeClr val="bg1"/>
              </a:solidFill>
              <a:latin typeface="Proxima Soft" panose="02000506030000020004" pitchFamily="2" charset="0"/>
            </a:endParaRPr>
          </a:p>
        </p:txBody>
      </p:sp>
      <p:pic>
        <p:nvPicPr>
          <p:cNvPr id="3" name="Picture 2" descr="A blue sign with white text&#10;&#10;Description automatically generated">
            <a:extLst>
              <a:ext uri="{FF2B5EF4-FFF2-40B4-BE49-F238E27FC236}">
                <a16:creationId xmlns:a16="http://schemas.microsoft.com/office/drawing/2014/main" id="{AF7F9A6C-0500-5E7C-AF8B-A62B9682092E}"/>
              </a:ext>
            </a:extLst>
          </p:cNvPr>
          <p:cNvPicPr>
            <a:picLocks noChangeAspect="1"/>
          </p:cNvPicPr>
          <p:nvPr/>
        </p:nvPicPr>
        <p:blipFill>
          <a:blip r:embed="rId3"/>
          <a:stretch>
            <a:fillRect/>
          </a:stretch>
        </p:blipFill>
        <p:spPr>
          <a:xfrm>
            <a:off x="6096000" y="1537668"/>
            <a:ext cx="5080109" cy="4377394"/>
          </a:xfrm>
          <a:prstGeom prst="rect">
            <a:avLst/>
          </a:prstGeom>
        </p:spPr>
      </p:pic>
    </p:spTree>
    <p:extLst>
      <p:ext uri="{BB962C8B-B14F-4D97-AF65-F5344CB8AC3E}">
        <p14:creationId xmlns:p14="http://schemas.microsoft.com/office/powerpoint/2010/main" val="1575025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57094">
            <a:alpha val="20000"/>
          </a:srgbClr>
        </a:solidFill>
        <a:effectLst/>
      </p:bgPr>
    </p:bg>
    <p:spTree>
      <p:nvGrpSpPr>
        <p:cNvPr id="1" name="">
          <a:extLst>
            <a:ext uri="{FF2B5EF4-FFF2-40B4-BE49-F238E27FC236}">
              <a16:creationId xmlns:a16="http://schemas.microsoft.com/office/drawing/2014/main" id="{F72E361F-9D9B-B851-D7A5-55760D3933DB}"/>
            </a:ext>
          </a:extLst>
        </p:cNvPr>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328467C5-AFBB-03B9-FEE3-171B89F9143E}"/>
              </a:ext>
            </a:extLst>
          </p:cNvPr>
          <p:cNvSpPr/>
          <p:nvPr/>
        </p:nvSpPr>
        <p:spPr>
          <a:xfrm rot="5400000">
            <a:off x="4674286" y="-4386406"/>
            <a:ext cx="558827" cy="9907396"/>
          </a:xfrm>
          <a:prstGeom prst="round2Same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side Corner of Rectangle 3">
            <a:extLst>
              <a:ext uri="{FF2B5EF4-FFF2-40B4-BE49-F238E27FC236}">
                <a16:creationId xmlns:a16="http://schemas.microsoft.com/office/drawing/2014/main" id="{2B2B723C-00B1-B052-9721-9C00C779BA7B}"/>
              </a:ext>
            </a:extLst>
          </p:cNvPr>
          <p:cNvSpPr/>
          <p:nvPr/>
        </p:nvSpPr>
        <p:spPr>
          <a:xfrm rot="5400000">
            <a:off x="4674286" y="-4386406"/>
            <a:ext cx="558827" cy="9907396"/>
          </a:xfrm>
          <a:prstGeom prst="round2Same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FDE8A65-093C-AEB6-FD52-D49842C53A4F}"/>
              </a:ext>
            </a:extLst>
          </p:cNvPr>
          <p:cNvSpPr txBox="1"/>
          <p:nvPr/>
        </p:nvSpPr>
        <p:spPr>
          <a:xfrm>
            <a:off x="358742" y="269533"/>
            <a:ext cx="9548655" cy="584775"/>
          </a:xfrm>
          <a:prstGeom prst="rect">
            <a:avLst/>
          </a:prstGeom>
          <a:noFill/>
        </p:spPr>
        <p:txBody>
          <a:bodyPr wrap="square" rtlCol="0">
            <a:spAutoFit/>
          </a:bodyPr>
          <a:lstStyle/>
          <a:p>
            <a:r>
              <a:rPr lang="en-US" sz="3200" b="1" dirty="0">
                <a:solidFill>
                  <a:schemeClr val="bg1"/>
                </a:solidFill>
                <a:latin typeface="Proxima Soft" panose="02000506030000020004" pitchFamily="2" charset="0"/>
              </a:rPr>
              <a:t>How does it work?</a:t>
            </a:r>
          </a:p>
        </p:txBody>
      </p:sp>
      <p:sp>
        <p:nvSpPr>
          <p:cNvPr id="6" name="Text Placeholder 8">
            <a:extLst>
              <a:ext uri="{FF2B5EF4-FFF2-40B4-BE49-F238E27FC236}">
                <a16:creationId xmlns:a16="http://schemas.microsoft.com/office/drawing/2014/main" id="{D2A371CC-F0D0-3914-8795-3FF4E6DCC00F}"/>
              </a:ext>
            </a:extLst>
          </p:cNvPr>
          <p:cNvSpPr txBox="1">
            <a:spLocks/>
          </p:cNvSpPr>
          <p:nvPr/>
        </p:nvSpPr>
        <p:spPr>
          <a:xfrm>
            <a:off x="179372" y="1287324"/>
            <a:ext cx="9548655" cy="52827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MVP also known as the </a:t>
            </a:r>
            <a:r>
              <a:rPr lang="en-GB" b="1" dirty="0"/>
              <a:t>Mentors in Violence Prevention Programme </a:t>
            </a:r>
            <a:r>
              <a:rPr lang="en-GB" dirty="0"/>
              <a:t>is peer education programme that provides young people with the language and framework to explore and challenge the attitudes, beliefs and cultural norms that underpin gender-based violence, bullying and other forms of abuse, while building resilience and promoting positive mental health.</a:t>
            </a:r>
          </a:p>
          <a:p>
            <a:pPr marL="0" indent="0">
              <a:buNone/>
            </a:pPr>
            <a:endParaRPr lang="en-GB" dirty="0"/>
          </a:p>
          <a:p>
            <a:pPr marL="0" indent="0">
              <a:buNone/>
            </a:pPr>
            <a:r>
              <a:rPr lang="en-GB" dirty="0"/>
              <a:t>The programme empowers pupils in schools to identify and communicate concerns with other peers and school staff by supporting schools to take a ‘whole school’ approach to early intervention and prevention of bullying, harassment, and risky behaviours.</a:t>
            </a:r>
          </a:p>
        </p:txBody>
      </p:sp>
      <p:pic>
        <p:nvPicPr>
          <p:cNvPr id="5" name="Picture 4" descr="A blue sign with white text&#10;&#10;Description automatically generated">
            <a:extLst>
              <a:ext uri="{FF2B5EF4-FFF2-40B4-BE49-F238E27FC236}">
                <a16:creationId xmlns:a16="http://schemas.microsoft.com/office/drawing/2014/main" id="{6F268DF9-55AC-FC11-2934-4C69D8D68CC4}"/>
              </a:ext>
            </a:extLst>
          </p:cNvPr>
          <p:cNvPicPr>
            <a:picLocks noChangeAspect="1"/>
          </p:cNvPicPr>
          <p:nvPr/>
        </p:nvPicPr>
        <p:blipFill>
          <a:blip r:embed="rId3"/>
          <a:stretch>
            <a:fillRect/>
          </a:stretch>
        </p:blipFill>
        <p:spPr>
          <a:xfrm>
            <a:off x="10726114" y="5594885"/>
            <a:ext cx="1465886" cy="1263115"/>
          </a:xfrm>
          <a:prstGeom prst="rect">
            <a:avLst/>
          </a:prstGeom>
        </p:spPr>
      </p:pic>
      <p:pic>
        <p:nvPicPr>
          <p:cNvPr id="8" name="Picture 7" descr="A cartoon of a person with her arms crossed&#10;&#10;Description automatically generated">
            <a:extLst>
              <a:ext uri="{FF2B5EF4-FFF2-40B4-BE49-F238E27FC236}">
                <a16:creationId xmlns:a16="http://schemas.microsoft.com/office/drawing/2014/main" id="{2FEF53F6-9A84-F103-8A98-C074C5033F74}"/>
              </a:ext>
            </a:extLst>
          </p:cNvPr>
          <p:cNvPicPr>
            <a:picLocks noChangeAspect="1"/>
          </p:cNvPicPr>
          <p:nvPr/>
        </p:nvPicPr>
        <p:blipFill>
          <a:blip r:embed="rId4"/>
          <a:stretch>
            <a:fillRect/>
          </a:stretch>
        </p:blipFill>
        <p:spPr>
          <a:xfrm>
            <a:off x="9436153" y="1893040"/>
            <a:ext cx="1876615" cy="3518652"/>
          </a:xfrm>
          <a:prstGeom prst="rect">
            <a:avLst/>
          </a:prstGeom>
        </p:spPr>
      </p:pic>
      <p:pic>
        <p:nvPicPr>
          <p:cNvPr id="10" name="Picture 9" descr="A cartoon of a person&#10;&#10;Description automatically generated">
            <a:extLst>
              <a:ext uri="{FF2B5EF4-FFF2-40B4-BE49-F238E27FC236}">
                <a16:creationId xmlns:a16="http://schemas.microsoft.com/office/drawing/2014/main" id="{A428A955-06B2-5D2F-B012-E55AA6BDF79D}"/>
              </a:ext>
            </a:extLst>
          </p:cNvPr>
          <p:cNvPicPr>
            <a:picLocks noChangeAspect="1"/>
          </p:cNvPicPr>
          <p:nvPr/>
        </p:nvPicPr>
        <p:blipFill>
          <a:blip r:embed="rId5"/>
          <a:stretch>
            <a:fillRect/>
          </a:stretch>
        </p:blipFill>
        <p:spPr>
          <a:xfrm>
            <a:off x="10374460" y="1992923"/>
            <a:ext cx="1921046" cy="3601962"/>
          </a:xfrm>
          <a:prstGeom prst="rect">
            <a:avLst/>
          </a:prstGeom>
        </p:spPr>
      </p:pic>
    </p:spTree>
    <p:extLst>
      <p:ext uri="{BB962C8B-B14F-4D97-AF65-F5344CB8AC3E}">
        <p14:creationId xmlns:p14="http://schemas.microsoft.com/office/powerpoint/2010/main" val="3326298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57094">
            <a:alpha val="20000"/>
          </a:srgbClr>
        </a:solidFill>
        <a:effectLst/>
      </p:bgPr>
    </p:bg>
    <p:spTree>
      <p:nvGrpSpPr>
        <p:cNvPr id="1" name="">
          <a:extLst>
            <a:ext uri="{FF2B5EF4-FFF2-40B4-BE49-F238E27FC236}">
              <a16:creationId xmlns:a16="http://schemas.microsoft.com/office/drawing/2014/main" id="{A1E9E5FC-F066-B0BC-1A5B-2C9CA023FDFB}"/>
            </a:ext>
          </a:extLst>
        </p:cNvPr>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67E2308C-22D0-F3E9-1389-2FA9D2FCBA8D}"/>
              </a:ext>
            </a:extLst>
          </p:cNvPr>
          <p:cNvSpPr/>
          <p:nvPr/>
        </p:nvSpPr>
        <p:spPr>
          <a:xfrm rot="5400000">
            <a:off x="4674286" y="-4386406"/>
            <a:ext cx="558827" cy="9907396"/>
          </a:xfrm>
          <a:prstGeom prst="round2Same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side Corner of Rectangle 3">
            <a:extLst>
              <a:ext uri="{FF2B5EF4-FFF2-40B4-BE49-F238E27FC236}">
                <a16:creationId xmlns:a16="http://schemas.microsoft.com/office/drawing/2014/main" id="{C5BBA5BD-57EE-8A1C-46FB-53099CB792DB}"/>
              </a:ext>
            </a:extLst>
          </p:cNvPr>
          <p:cNvSpPr/>
          <p:nvPr/>
        </p:nvSpPr>
        <p:spPr>
          <a:xfrm rot="5400000">
            <a:off x="4674286" y="-4386406"/>
            <a:ext cx="558827" cy="9907396"/>
          </a:xfrm>
          <a:prstGeom prst="round2Same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86F413-6EEB-11EF-0367-234B7AF85F9B}"/>
              </a:ext>
            </a:extLst>
          </p:cNvPr>
          <p:cNvSpPr txBox="1"/>
          <p:nvPr/>
        </p:nvSpPr>
        <p:spPr>
          <a:xfrm>
            <a:off x="358742" y="269533"/>
            <a:ext cx="9548655" cy="584775"/>
          </a:xfrm>
          <a:prstGeom prst="rect">
            <a:avLst/>
          </a:prstGeom>
          <a:noFill/>
        </p:spPr>
        <p:txBody>
          <a:bodyPr wrap="square" rtlCol="0">
            <a:spAutoFit/>
          </a:bodyPr>
          <a:lstStyle/>
          <a:p>
            <a:r>
              <a:rPr lang="en-US" sz="3200" b="1" dirty="0">
                <a:solidFill>
                  <a:schemeClr val="bg1"/>
                </a:solidFill>
                <a:latin typeface="Proxima Soft" panose="02000506030000020004" pitchFamily="2" charset="0"/>
              </a:rPr>
              <a:t>5 Core Components</a:t>
            </a:r>
          </a:p>
        </p:txBody>
      </p:sp>
      <p:sp>
        <p:nvSpPr>
          <p:cNvPr id="6" name="Text Placeholder 8">
            <a:extLst>
              <a:ext uri="{FF2B5EF4-FFF2-40B4-BE49-F238E27FC236}">
                <a16:creationId xmlns:a16="http://schemas.microsoft.com/office/drawing/2014/main" id="{1F526A7D-CF4F-B378-D88C-3529D5DD089A}"/>
              </a:ext>
            </a:extLst>
          </p:cNvPr>
          <p:cNvSpPr txBox="1">
            <a:spLocks/>
          </p:cNvSpPr>
          <p:nvPr/>
        </p:nvSpPr>
        <p:spPr>
          <a:xfrm>
            <a:off x="228114" y="1156695"/>
            <a:ext cx="10498000" cy="5593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MVP is based on </a:t>
            </a:r>
            <a:r>
              <a:rPr lang="en-GB" sz="2000" b="1" dirty="0"/>
              <a:t>five core components:</a:t>
            </a:r>
            <a:endParaRPr lang="en-GB" sz="2000" dirty="0"/>
          </a:p>
          <a:p>
            <a:r>
              <a:rPr lang="en-GB" sz="2000" dirty="0"/>
              <a:t>Exploring violence through a gendered lens;</a:t>
            </a:r>
          </a:p>
          <a:p>
            <a:r>
              <a:rPr lang="en-GB" sz="2000" dirty="0"/>
              <a:t>Developing leadership;</a:t>
            </a:r>
          </a:p>
          <a:p>
            <a:r>
              <a:rPr lang="en-GB" sz="2000" dirty="0"/>
              <a:t>Adopting a bystander approach;</a:t>
            </a:r>
          </a:p>
          <a:p>
            <a:r>
              <a:rPr lang="en-GB" sz="2000" dirty="0"/>
              <a:t>Recognising the scope of violent behaviour; and</a:t>
            </a:r>
          </a:p>
          <a:p>
            <a:r>
              <a:rPr lang="en-GB" sz="2000" dirty="0"/>
              <a:t>Challenge victim-blaming.</a:t>
            </a:r>
          </a:p>
          <a:p>
            <a:endParaRPr lang="en-GB" sz="2000" dirty="0"/>
          </a:p>
          <a:p>
            <a:pPr marL="0" indent="0">
              <a:buNone/>
            </a:pPr>
            <a:r>
              <a:rPr lang="en-GB" sz="2000" dirty="0"/>
              <a:t>The programme consists of interactive scenarios and group discussions and a key concept of the programme is that it is delivered by trained student peers under the supervision of trained staff. </a:t>
            </a:r>
          </a:p>
          <a:p>
            <a:pPr marL="0" indent="0">
              <a:buNone/>
            </a:pPr>
            <a:r>
              <a:rPr lang="en-GB" sz="2000" dirty="0"/>
              <a:t>The student mentors lead their peers (typically from a younger year group) in discussions of realistic scenarios covering a range of abusive behaviour they might witness as a bystander. </a:t>
            </a:r>
          </a:p>
          <a:p>
            <a:pPr marL="0" indent="0">
              <a:buNone/>
            </a:pPr>
            <a:r>
              <a:rPr lang="en-GB" sz="2000" dirty="0"/>
              <a:t>A list of several actions which a bystander might consider taking in the situation are then presented and discussed as a group to teach participants about appropriate actions they could take and empower them to be proactive bystanders.</a:t>
            </a:r>
          </a:p>
        </p:txBody>
      </p:sp>
      <p:pic>
        <p:nvPicPr>
          <p:cNvPr id="5" name="Picture 4" descr="A blue sign with white text&#10;&#10;Description automatically generated">
            <a:extLst>
              <a:ext uri="{FF2B5EF4-FFF2-40B4-BE49-F238E27FC236}">
                <a16:creationId xmlns:a16="http://schemas.microsoft.com/office/drawing/2014/main" id="{6A1186F8-71CD-F8DE-3ACE-66D659D0089C}"/>
              </a:ext>
            </a:extLst>
          </p:cNvPr>
          <p:cNvPicPr>
            <a:picLocks noChangeAspect="1"/>
          </p:cNvPicPr>
          <p:nvPr/>
        </p:nvPicPr>
        <p:blipFill>
          <a:blip r:embed="rId3"/>
          <a:stretch>
            <a:fillRect/>
          </a:stretch>
        </p:blipFill>
        <p:spPr>
          <a:xfrm>
            <a:off x="10726114" y="5594885"/>
            <a:ext cx="1465886" cy="1263115"/>
          </a:xfrm>
          <a:prstGeom prst="rect">
            <a:avLst/>
          </a:prstGeom>
        </p:spPr>
      </p:pic>
      <p:pic>
        <p:nvPicPr>
          <p:cNvPr id="8" name="Picture 7" descr="A diagram of a pyramid&#10;&#10;Description automatically generated">
            <a:extLst>
              <a:ext uri="{FF2B5EF4-FFF2-40B4-BE49-F238E27FC236}">
                <a16:creationId xmlns:a16="http://schemas.microsoft.com/office/drawing/2014/main" id="{736FD012-E8F2-E460-0EFA-2DE3329EEC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00" b="90000" l="1000" r="98400">
                        <a14:foregroundMark x1="55200" y1="51800" x2="55200" y2="51800"/>
                        <a14:foregroundMark x1="52000" y1="33600" x2="52000" y2="33600"/>
                        <a14:foregroundMark x1="47800" y1="18800" x2="47800" y2="18800"/>
                        <a14:foregroundMark x1="52000" y1="11400" x2="52000" y2="11400"/>
                        <a14:foregroundMark x1="50200" y1="4800" x2="59800" y2="19600"/>
                        <a14:foregroundMark x1="59800" y1="19600" x2="44000" y2="19000"/>
                        <a14:foregroundMark x1="44000" y1="19000" x2="51000" y2="6400"/>
                        <a14:foregroundMark x1="51000" y1="6400" x2="51200" y2="5400"/>
                        <a14:foregroundMark x1="25400" y1="44400" x2="18800" y2="56000"/>
                        <a14:foregroundMark x1="18800" y1="56000" x2="38400" y2="57000"/>
                        <a14:foregroundMark x1="38400" y1="57000" x2="69400" y2="54800"/>
                        <a14:foregroundMark x1="69400" y1="54800" x2="82200" y2="48600"/>
                        <a14:foregroundMark x1="82200" y1="48600" x2="30600" y2="45000"/>
                        <a14:foregroundMark x1="30600" y1="45000" x2="30000" y2="44800"/>
                        <a14:foregroundMark x1="61400" y1="51200" x2="50200" y2="48200"/>
                        <a14:foregroundMark x1="50200" y1="48200" x2="44000" y2="56200"/>
                        <a14:foregroundMark x1="44000" y1="56200" x2="58200" y2="56000"/>
                        <a14:foregroundMark x1="58200" y1="56000" x2="60600" y2="52400"/>
                        <a14:foregroundMark x1="93800" y1="78400" x2="93800" y2="78400"/>
                        <a14:foregroundMark x1="5200" y1="77200" x2="5200" y2="77200"/>
                        <a14:foregroundMark x1="98400" y1="80400" x2="98400" y2="80400"/>
                        <a14:foregroundMark x1="1000" y1="80800" x2="1000" y2="80800"/>
                        <a14:foregroundMark x1="46800" y1="30200" x2="46800" y2="30200"/>
                        <a14:foregroundMark x1="38200" y1="23600" x2="27000" y2="38200"/>
                        <a14:foregroundMark x1="27000" y1="38200" x2="38400" y2="43400"/>
                        <a14:foregroundMark x1="38400" y1="43400" x2="60000" y2="46800"/>
                        <a14:foregroundMark x1="60000" y1="46800" x2="68200" y2="40800"/>
                        <a14:foregroundMark x1="68200" y1="40800" x2="58600" y2="26800"/>
                        <a14:foregroundMark x1="58600" y1="26800" x2="44200" y2="26800"/>
                        <a14:foregroundMark x1="44200" y1="26800" x2="40000" y2="28000"/>
                      </a14:backgroundRemoval>
                    </a14:imgEffect>
                  </a14:imgLayer>
                </a14:imgProps>
              </a:ext>
            </a:extLst>
          </a:blip>
          <a:stretch>
            <a:fillRect/>
          </a:stretch>
        </p:blipFill>
        <p:spPr>
          <a:xfrm>
            <a:off x="6751324" y="1048411"/>
            <a:ext cx="2978829" cy="2978829"/>
          </a:xfrm>
          <a:prstGeom prst="rect">
            <a:avLst/>
          </a:prstGeom>
        </p:spPr>
      </p:pic>
    </p:spTree>
    <p:extLst>
      <p:ext uri="{BB962C8B-B14F-4D97-AF65-F5344CB8AC3E}">
        <p14:creationId xmlns:p14="http://schemas.microsoft.com/office/powerpoint/2010/main" val="3830695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7094">
            <a:alpha val="20000"/>
          </a:srgbClr>
        </a:solidFill>
        <a:effectLst/>
      </p:bgPr>
    </p:bg>
    <p:spTree>
      <p:nvGrpSpPr>
        <p:cNvPr id="1" name="">
          <a:extLst>
            <a:ext uri="{FF2B5EF4-FFF2-40B4-BE49-F238E27FC236}">
              <a16:creationId xmlns:a16="http://schemas.microsoft.com/office/drawing/2014/main" id="{62EDD9DA-A961-A7AF-784F-54B6D1DE1C38}"/>
            </a:ext>
          </a:extLst>
        </p:cNvPr>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F37C95DF-C092-ACFC-E02B-544776D6D3DF}"/>
              </a:ext>
            </a:extLst>
          </p:cNvPr>
          <p:cNvSpPr/>
          <p:nvPr/>
        </p:nvSpPr>
        <p:spPr>
          <a:xfrm rot="5400000">
            <a:off x="4674286" y="-4386406"/>
            <a:ext cx="558827" cy="9907396"/>
          </a:xfrm>
          <a:prstGeom prst="round2Same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side Corner of Rectangle 3">
            <a:extLst>
              <a:ext uri="{FF2B5EF4-FFF2-40B4-BE49-F238E27FC236}">
                <a16:creationId xmlns:a16="http://schemas.microsoft.com/office/drawing/2014/main" id="{E6D8E810-5CB0-7587-A1B9-280EFE2D06CA}"/>
              </a:ext>
            </a:extLst>
          </p:cNvPr>
          <p:cNvSpPr/>
          <p:nvPr/>
        </p:nvSpPr>
        <p:spPr>
          <a:xfrm rot="5400000">
            <a:off x="4674286" y="-4386406"/>
            <a:ext cx="558827" cy="9907396"/>
          </a:xfrm>
          <a:prstGeom prst="round2Same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8AEE4B-125F-9ACD-8CE7-60C858ADDAF9}"/>
              </a:ext>
            </a:extLst>
          </p:cNvPr>
          <p:cNvSpPr txBox="1"/>
          <p:nvPr/>
        </p:nvSpPr>
        <p:spPr>
          <a:xfrm>
            <a:off x="358742" y="269533"/>
            <a:ext cx="9548655" cy="584775"/>
          </a:xfrm>
          <a:prstGeom prst="rect">
            <a:avLst/>
          </a:prstGeom>
          <a:noFill/>
        </p:spPr>
        <p:txBody>
          <a:bodyPr wrap="square" rtlCol="0">
            <a:spAutoFit/>
          </a:bodyPr>
          <a:lstStyle/>
          <a:p>
            <a:r>
              <a:rPr lang="en-US" sz="3200" b="1" dirty="0">
                <a:solidFill>
                  <a:schemeClr val="bg1"/>
                </a:solidFill>
                <a:latin typeface="Proxima Soft" panose="02000506030000020004" pitchFamily="2" charset="0"/>
              </a:rPr>
              <a:t>School Commitments</a:t>
            </a:r>
          </a:p>
        </p:txBody>
      </p:sp>
      <p:sp>
        <p:nvSpPr>
          <p:cNvPr id="6" name="Text Placeholder 8">
            <a:extLst>
              <a:ext uri="{FF2B5EF4-FFF2-40B4-BE49-F238E27FC236}">
                <a16:creationId xmlns:a16="http://schemas.microsoft.com/office/drawing/2014/main" id="{4A27E33F-E128-5F46-81C1-BE9F60417DC7}"/>
              </a:ext>
            </a:extLst>
          </p:cNvPr>
          <p:cNvSpPr txBox="1">
            <a:spLocks/>
          </p:cNvSpPr>
          <p:nvPr/>
        </p:nvSpPr>
        <p:spPr>
          <a:xfrm>
            <a:off x="358742" y="1139507"/>
            <a:ext cx="10245089" cy="41987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There is a need for the ethos and principles of the programme to complement and meet priorities identified in a school’s improvement plan, recognise the sensitive topics that the programme may cover and ensure appropriate support will be in place for all involved. </a:t>
            </a:r>
          </a:p>
          <a:p>
            <a:pPr marL="0" indent="0">
              <a:buNone/>
            </a:pPr>
            <a:r>
              <a:rPr lang="en-GB" sz="2000" dirty="0"/>
              <a:t>A school would need to agree to: </a:t>
            </a:r>
          </a:p>
          <a:p>
            <a:r>
              <a:rPr lang="en-GB" sz="2000" dirty="0"/>
              <a:t>Identify two staff members with dedicated time allowance to implement and support the programme - one pastoral, one SLT, with a gender balance preferable, to comprise an MVP school team</a:t>
            </a:r>
          </a:p>
          <a:p>
            <a:r>
              <a:rPr lang="en-GB" sz="2000" dirty="0"/>
              <a:t>One and a half days training of the MVP school team delivered at MYA Headquarters </a:t>
            </a:r>
          </a:p>
          <a:p>
            <a:r>
              <a:rPr lang="en-GB" sz="2000" dirty="0"/>
              <a:t>Provide anonymous information regarding school-level demographics to support diversity recommendations</a:t>
            </a:r>
          </a:p>
          <a:p>
            <a:r>
              <a:rPr lang="en-GB" sz="2000" dirty="0"/>
              <a:t>Delivery of Recruitment, Confirmation and Awareness raising assemblies and workshops</a:t>
            </a:r>
          </a:p>
          <a:p>
            <a:r>
              <a:rPr lang="en-GB" sz="2000" dirty="0"/>
              <a:t>Two-day training to a selected group of Mentors </a:t>
            </a:r>
          </a:p>
          <a:p>
            <a:r>
              <a:rPr lang="en-GB" sz="2000" dirty="0"/>
              <a:t>5 x 1 hour delivery of the programme (along with sessional support)</a:t>
            </a:r>
          </a:p>
          <a:p>
            <a:r>
              <a:rPr lang="en-GB" sz="2000" dirty="0"/>
              <a:t>Mentor and Mentee participation in Evaluations</a:t>
            </a:r>
          </a:p>
        </p:txBody>
      </p:sp>
      <p:pic>
        <p:nvPicPr>
          <p:cNvPr id="5" name="Picture 4" descr="A blue sign with white text&#10;&#10;Description automatically generated">
            <a:extLst>
              <a:ext uri="{FF2B5EF4-FFF2-40B4-BE49-F238E27FC236}">
                <a16:creationId xmlns:a16="http://schemas.microsoft.com/office/drawing/2014/main" id="{8133C818-1441-E642-1F10-DFDB8B0F4C8D}"/>
              </a:ext>
            </a:extLst>
          </p:cNvPr>
          <p:cNvPicPr>
            <a:picLocks noChangeAspect="1"/>
          </p:cNvPicPr>
          <p:nvPr/>
        </p:nvPicPr>
        <p:blipFill>
          <a:blip r:embed="rId3"/>
          <a:stretch>
            <a:fillRect/>
          </a:stretch>
        </p:blipFill>
        <p:spPr>
          <a:xfrm>
            <a:off x="10726114" y="5594885"/>
            <a:ext cx="1465886" cy="1263115"/>
          </a:xfrm>
          <a:prstGeom prst="rect">
            <a:avLst/>
          </a:prstGeom>
        </p:spPr>
      </p:pic>
    </p:spTree>
    <p:extLst>
      <p:ext uri="{BB962C8B-B14F-4D97-AF65-F5344CB8AC3E}">
        <p14:creationId xmlns:p14="http://schemas.microsoft.com/office/powerpoint/2010/main" val="372256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57094">
            <a:alpha val="20000"/>
          </a:srgbClr>
        </a:solidFill>
        <a:effectLst/>
      </p:bgPr>
    </p:bg>
    <p:spTree>
      <p:nvGrpSpPr>
        <p:cNvPr id="1" name="">
          <a:extLst>
            <a:ext uri="{FF2B5EF4-FFF2-40B4-BE49-F238E27FC236}">
              <a16:creationId xmlns:a16="http://schemas.microsoft.com/office/drawing/2014/main" id="{439F54E3-D25D-477D-4CC8-DE7653838D36}"/>
            </a:ext>
          </a:extLst>
        </p:cNvPr>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63D5594C-EE1F-89F8-8111-B9222F77B8D5}"/>
              </a:ext>
            </a:extLst>
          </p:cNvPr>
          <p:cNvSpPr/>
          <p:nvPr/>
        </p:nvSpPr>
        <p:spPr>
          <a:xfrm rot="5400000">
            <a:off x="4674286" y="-4386406"/>
            <a:ext cx="558827" cy="9907396"/>
          </a:xfrm>
          <a:prstGeom prst="round2Same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side Corner of Rectangle 3">
            <a:extLst>
              <a:ext uri="{FF2B5EF4-FFF2-40B4-BE49-F238E27FC236}">
                <a16:creationId xmlns:a16="http://schemas.microsoft.com/office/drawing/2014/main" id="{38030450-7887-B887-F651-E32B416AFF9C}"/>
              </a:ext>
            </a:extLst>
          </p:cNvPr>
          <p:cNvSpPr/>
          <p:nvPr/>
        </p:nvSpPr>
        <p:spPr>
          <a:xfrm rot="5400000">
            <a:off x="4674286" y="-4386406"/>
            <a:ext cx="558827" cy="9907396"/>
          </a:xfrm>
          <a:prstGeom prst="round2Same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633A21-C85C-6A0C-BF0B-0E41A2466A62}"/>
              </a:ext>
            </a:extLst>
          </p:cNvPr>
          <p:cNvSpPr txBox="1"/>
          <p:nvPr/>
        </p:nvSpPr>
        <p:spPr>
          <a:xfrm>
            <a:off x="358742" y="269533"/>
            <a:ext cx="9548655" cy="584775"/>
          </a:xfrm>
          <a:prstGeom prst="rect">
            <a:avLst/>
          </a:prstGeom>
          <a:noFill/>
        </p:spPr>
        <p:txBody>
          <a:bodyPr wrap="square" rtlCol="0">
            <a:spAutoFit/>
          </a:bodyPr>
          <a:lstStyle/>
          <a:p>
            <a:r>
              <a:rPr lang="en-US" sz="3200" b="1" dirty="0">
                <a:solidFill>
                  <a:schemeClr val="bg1"/>
                </a:solidFill>
                <a:latin typeface="Proxima Soft" panose="02000506030000020004" pitchFamily="2" charset="0"/>
              </a:rPr>
              <a:t>Whole-School Approach</a:t>
            </a:r>
          </a:p>
        </p:txBody>
      </p:sp>
      <p:sp>
        <p:nvSpPr>
          <p:cNvPr id="6" name="Text Placeholder 8">
            <a:extLst>
              <a:ext uri="{FF2B5EF4-FFF2-40B4-BE49-F238E27FC236}">
                <a16:creationId xmlns:a16="http://schemas.microsoft.com/office/drawing/2014/main" id="{DBBB75CA-FA2D-8129-7E6E-044CDC05DCFD}"/>
              </a:ext>
            </a:extLst>
          </p:cNvPr>
          <p:cNvSpPr txBox="1">
            <a:spLocks/>
          </p:cNvSpPr>
          <p:nvPr/>
        </p:nvSpPr>
        <p:spPr>
          <a:xfrm>
            <a:off x="358743" y="1396181"/>
            <a:ext cx="5127657" cy="49244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Workforce:</a:t>
            </a:r>
          </a:p>
          <a:p>
            <a:pPr marL="0" indent="0">
              <a:buNone/>
            </a:pPr>
            <a:r>
              <a:rPr lang="en-GB" dirty="0"/>
              <a:t>Within MVP we promote a whole-school approach to the programme by encouraging schools to access:</a:t>
            </a:r>
          </a:p>
          <a:p>
            <a:pPr>
              <a:buFontTx/>
              <a:buChar char="-"/>
            </a:pPr>
            <a:r>
              <a:rPr lang="en-GB" dirty="0"/>
              <a:t>1 and a half days Staff Training</a:t>
            </a:r>
          </a:p>
          <a:p>
            <a:pPr>
              <a:buFontTx/>
              <a:buChar char="-"/>
            </a:pPr>
            <a:r>
              <a:rPr lang="en-GB" dirty="0"/>
              <a:t>Awareness Assemblies</a:t>
            </a:r>
          </a:p>
          <a:p>
            <a:pPr>
              <a:buFontTx/>
              <a:buChar char="-"/>
            </a:pPr>
            <a:r>
              <a:rPr lang="en-GB" dirty="0"/>
              <a:t>CPD Sessions</a:t>
            </a:r>
          </a:p>
        </p:txBody>
      </p:sp>
      <p:pic>
        <p:nvPicPr>
          <p:cNvPr id="5" name="Picture 4" descr="A blue sign with white text&#10;&#10;Description automatically generated">
            <a:extLst>
              <a:ext uri="{FF2B5EF4-FFF2-40B4-BE49-F238E27FC236}">
                <a16:creationId xmlns:a16="http://schemas.microsoft.com/office/drawing/2014/main" id="{8C8BC009-C4B6-A0CC-8413-CF1317BCD1BA}"/>
              </a:ext>
            </a:extLst>
          </p:cNvPr>
          <p:cNvPicPr>
            <a:picLocks noChangeAspect="1"/>
          </p:cNvPicPr>
          <p:nvPr/>
        </p:nvPicPr>
        <p:blipFill>
          <a:blip r:embed="rId3"/>
          <a:stretch>
            <a:fillRect/>
          </a:stretch>
        </p:blipFill>
        <p:spPr>
          <a:xfrm>
            <a:off x="10726114" y="5594885"/>
            <a:ext cx="1465886" cy="1263115"/>
          </a:xfrm>
          <a:prstGeom prst="rect">
            <a:avLst/>
          </a:prstGeom>
        </p:spPr>
      </p:pic>
      <p:sp>
        <p:nvSpPr>
          <p:cNvPr id="7" name="Text Placeholder 8">
            <a:extLst>
              <a:ext uri="{FF2B5EF4-FFF2-40B4-BE49-F238E27FC236}">
                <a16:creationId xmlns:a16="http://schemas.microsoft.com/office/drawing/2014/main" id="{815795C0-2725-C844-9394-BB04B2B8B3F7}"/>
              </a:ext>
            </a:extLst>
          </p:cNvPr>
          <p:cNvSpPr txBox="1">
            <a:spLocks/>
          </p:cNvSpPr>
          <p:nvPr/>
        </p:nvSpPr>
        <p:spPr>
          <a:xfrm>
            <a:off x="5949417" y="1396181"/>
            <a:ext cx="5127657" cy="49244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Parent/Carers:</a:t>
            </a:r>
          </a:p>
          <a:p>
            <a:pPr marL="0" indent="0">
              <a:buNone/>
            </a:pPr>
            <a:r>
              <a:rPr lang="en-GB" dirty="0"/>
              <a:t>We also provide information to parents/carers about the programme including:</a:t>
            </a:r>
          </a:p>
          <a:p>
            <a:pPr>
              <a:buFontTx/>
              <a:buChar char="-"/>
            </a:pPr>
            <a:r>
              <a:rPr lang="en-GB" dirty="0"/>
              <a:t>Information letters</a:t>
            </a:r>
          </a:p>
          <a:p>
            <a:pPr>
              <a:buFontTx/>
              <a:buChar char="-"/>
            </a:pPr>
            <a:r>
              <a:rPr lang="en-GB" dirty="0"/>
              <a:t>Dedicated website channel</a:t>
            </a:r>
          </a:p>
          <a:p>
            <a:pPr>
              <a:buFontTx/>
              <a:buChar char="-"/>
            </a:pPr>
            <a:r>
              <a:rPr lang="en-GB" dirty="0"/>
              <a:t>Direct contact details to the MVP Team</a:t>
            </a:r>
          </a:p>
        </p:txBody>
      </p:sp>
      <p:pic>
        <p:nvPicPr>
          <p:cNvPr id="11" name="Picture 10" descr="A group of people standing in a line&#10;&#10;Description automatically generated">
            <a:extLst>
              <a:ext uri="{FF2B5EF4-FFF2-40B4-BE49-F238E27FC236}">
                <a16:creationId xmlns:a16="http://schemas.microsoft.com/office/drawing/2014/main" id="{4A8A67ED-6006-4203-D634-995263BF9D5C}"/>
              </a:ext>
            </a:extLst>
          </p:cNvPr>
          <p:cNvPicPr>
            <a:picLocks noChangeAspect="1"/>
          </p:cNvPicPr>
          <p:nvPr/>
        </p:nvPicPr>
        <p:blipFill>
          <a:blip r:embed="rId4"/>
          <a:srcRect t="46968" b="26000"/>
          <a:stretch/>
        </p:blipFill>
        <p:spPr>
          <a:xfrm>
            <a:off x="2468726" y="5113451"/>
            <a:ext cx="6498365" cy="1756612"/>
          </a:xfrm>
          <a:prstGeom prst="rect">
            <a:avLst/>
          </a:prstGeom>
        </p:spPr>
      </p:pic>
    </p:spTree>
    <p:extLst>
      <p:ext uri="{BB962C8B-B14F-4D97-AF65-F5344CB8AC3E}">
        <p14:creationId xmlns:p14="http://schemas.microsoft.com/office/powerpoint/2010/main" val="3731371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57094">
            <a:alpha val="20000"/>
          </a:srgbClr>
        </a:solidFill>
        <a:effectLst/>
      </p:bgPr>
    </p:bg>
    <p:spTree>
      <p:nvGrpSpPr>
        <p:cNvPr id="1" name="">
          <a:extLst>
            <a:ext uri="{FF2B5EF4-FFF2-40B4-BE49-F238E27FC236}">
              <a16:creationId xmlns:a16="http://schemas.microsoft.com/office/drawing/2014/main" id="{572E98F8-F39E-ECC5-4DC7-6F25983E6F2A}"/>
            </a:ext>
          </a:extLst>
        </p:cNvPr>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264CE2BE-8AA2-7B71-4799-CAB288973604}"/>
              </a:ext>
            </a:extLst>
          </p:cNvPr>
          <p:cNvSpPr/>
          <p:nvPr/>
        </p:nvSpPr>
        <p:spPr>
          <a:xfrm rot="5400000">
            <a:off x="4674286" y="-4386406"/>
            <a:ext cx="558827" cy="9907396"/>
          </a:xfrm>
          <a:prstGeom prst="round2Same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side Corner of Rectangle 3">
            <a:extLst>
              <a:ext uri="{FF2B5EF4-FFF2-40B4-BE49-F238E27FC236}">
                <a16:creationId xmlns:a16="http://schemas.microsoft.com/office/drawing/2014/main" id="{8F008A11-2EBF-E955-10C9-EC485A65D441}"/>
              </a:ext>
            </a:extLst>
          </p:cNvPr>
          <p:cNvSpPr/>
          <p:nvPr/>
        </p:nvSpPr>
        <p:spPr>
          <a:xfrm rot="5400000">
            <a:off x="4674286" y="-4386406"/>
            <a:ext cx="558827" cy="9907396"/>
          </a:xfrm>
          <a:prstGeom prst="round2SameRect">
            <a:avLst/>
          </a:prstGeom>
          <a:solidFill>
            <a:srgbClr val="157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19801A-C01E-6C5F-4F70-324A1A1BA7DC}"/>
              </a:ext>
            </a:extLst>
          </p:cNvPr>
          <p:cNvSpPr txBox="1"/>
          <p:nvPr/>
        </p:nvSpPr>
        <p:spPr>
          <a:xfrm>
            <a:off x="358742" y="269533"/>
            <a:ext cx="9548655" cy="584775"/>
          </a:xfrm>
          <a:prstGeom prst="rect">
            <a:avLst/>
          </a:prstGeom>
          <a:noFill/>
        </p:spPr>
        <p:txBody>
          <a:bodyPr wrap="square" rtlCol="0">
            <a:spAutoFit/>
          </a:bodyPr>
          <a:lstStyle/>
          <a:p>
            <a:r>
              <a:rPr lang="en-US" sz="3200" b="1" dirty="0">
                <a:solidFill>
                  <a:schemeClr val="bg1"/>
                </a:solidFill>
                <a:latin typeface="Proxima Soft" panose="02000506030000020004" pitchFamily="2" charset="0"/>
              </a:rPr>
              <a:t>Links to…</a:t>
            </a:r>
          </a:p>
        </p:txBody>
      </p:sp>
      <p:pic>
        <p:nvPicPr>
          <p:cNvPr id="5" name="Picture 4" descr="A blue sign with white text&#10;&#10;Description automatically generated">
            <a:extLst>
              <a:ext uri="{FF2B5EF4-FFF2-40B4-BE49-F238E27FC236}">
                <a16:creationId xmlns:a16="http://schemas.microsoft.com/office/drawing/2014/main" id="{946551CB-6D83-418B-E383-45B01601B28A}"/>
              </a:ext>
            </a:extLst>
          </p:cNvPr>
          <p:cNvPicPr>
            <a:picLocks noChangeAspect="1"/>
          </p:cNvPicPr>
          <p:nvPr/>
        </p:nvPicPr>
        <p:blipFill>
          <a:blip r:embed="rId3"/>
          <a:stretch>
            <a:fillRect/>
          </a:stretch>
        </p:blipFill>
        <p:spPr>
          <a:xfrm>
            <a:off x="10726114" y="5594885"/>
            <a:ext cx="1465886" cy="1263115"/>
          </a:xfrm>
          <a:prstGeom prst="rect">
            <a:avLst/>
          </a:prstGeom>
        </p:spPr>
      </p:pic>
      <p:pic>
        <p:nvPicPr>
          <p:cNvPr id="8" name="Picture 7">
            <a:extLst>
              <a:ext uri="{FF2B5EF4-FFF2-40B4-BE49-F238E27FC236}">
                <a16:creationId xmlns:a16="http://schemas.microsoft.com/office/drawing/2014/main" id="{665D891A-D61D-811B-A1C4-9B3F5EDFE9B7}"/>
              </a:ext>
            </a:extLst>
          </p:cNvPr>
          <p:cNvPicPr>
            <a:picLocks noChangeAspect="1"/>
          </p:cNvPicPr>
          <p:nvPr/>
        </p:nvPicPr>
        <p:blipFill>
          <a:blip r:embed="rId4"/>
          <a:stretch>
            <a:fillRect/>
          </a:stretch>
        </p:blipFill>
        <p:spPr>
          <a:xfrm>
            <a:off x="720565" y="1251285"/>
            <a:ext cx="3658930" cy="5153736"/>
          </a:xfrm>
          <a:prstGeom prst="rect">
            <a:avLst/>
          </a:prstGeom>
        </p:spPr>
      </p:pic>
      <p:pic>
        <p:nvPicPr>
          <p:cNvPr id="10" name="Picture 9">
            <a:extLst>
              <a:ext uri="{FF2B5EF4-FFF2-40B4-BE49-F238E27FC236}">
                <a16:creationId xmlns:a16="http://schemas.microsoft.com/office/drawing/2014/main" id="{F305C330-B37E-9CA2-A3E6-2CBFEA0E3723}"/>
              </a:ext>
            </a:extLst>
          </p:cNvPr>
          <p:cNvPicPr>
            <a:picLocks noChangeAspect="1"/>
          </p:cNvPicPr>
          <p:nvPr/>
        </p:nvPicPr>
        <p:blipFill>
          <a:blip r:embed="rId5"/>
          <a:stretch>
            <a:fillRect/>
          </a:stretch>
        </p:blipFill>
        <p:spPr>
          <a:xfrm>
            <a:off x="5472793" y="1251285"/>
            <a:ext cx="3621745" cy="5153736"/>
          </a:xfrm>
          <a:prstGeom prst="rect">
            <a:avLst/>
          </a:prstGeom>
        </p:spPr>
      </p:pic>
    </p:spTree>
    <p:extLst>
      <p:ext uri="{BB962C8B-B14F-4D97-AF65-F5344CB8AC3E}">
        <p14:creationId xmlns:p14="http://schemas.microsoft.com/office/powerpoint/2010/main" val="184672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24CB5C-C469-8A17-7A6D-AA4BB2615ABB}"/>
              </a:ext>
            </a:extLst>
          </p:cNvPr>
          <p:cNvSpPr txBox="1"/>
          <p:nvPr/>
        </p:nvSpPr>
        <p:spPr>
          <a:xfrm>
            <a:off x="190157" y="2967335"/>
            <a:ext cx="6407603" cy="923330"/>
          </a:xfrm>
          <a:prstGeom prst="rect">
            <a:avLst/>
          </a:prstGeom>
          <a:noFill/>
        </p:spPr>
        <p:txBody>
          <a:bodyPr wrap="square" rtlCol="0">
            <a:spAutoFit/>
          </a:bodyPr>
          <a:lstStyle/>
          <a:p>
            <a:r>
              <a:rPr lang="en-US" sz="5400" b="1" dirty="0">
                <a:solidFill>
                  <a:schemeClr val="bg1"/>
                </a:solidFill>
                <a:latin typeface="Proxima Soft" panose="02000506030000020004" pitchFamily="2" charset="0"/>
              </a:rPr>
              <a:t>Our Reach</a:t>
            </a:r>
          </a:p>
        </p:txBody>
      </p:sp>
    </p:spTree>
    <p:extLst>
      <p:ext uri="{BB962C8B-B14F-4D97-AF65-F5344CB8AC3E}">
        <p14:creationId xmlns:p14="http://schemas.microsoft.com/office/powerpoint/2010/main" val="2898023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AA93">
            <a:alpha val="30000"/>
          </a:srgbClr>
        </a:solidFill>
        <a:effectLst/>
      </p:bgPr>
    </p:bg>
    <p:spTree>
      <p:nvGrpSpPr>
        <p:cNvPr id="1" name=""/>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FAA41FFF-A11A-FC6F-29E9-D056D972AEED}"/>
              </a:ext>
            </a:extLst>
          </p:cNvPr>
          <p:cNvSpPr/>
          <p:nvPr/>
        </p:nvSpPr>
        <p:spPr>
          <a:xfrm rot="5400000">
            <a:off x="4674286" y="-4386406"/>
            <a:ext cx="558827" cy="9907396"/>
          </a:xfrm>
          <a:prstGeom prst="round2SameRect">
            <a:avLst/>
          </a:prstGeom>
          <a:solidFill>
            <a:srgbClr val="16A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side Corner of Rectangle 3">
            <a:extLst>
              <a:ext uri="{FF2B5EF4-FFF2-40B4-BE49-F238E27FC236}">
                <a16:creationId xmlns:a16="http://schemas.microsoft.com/office/drawing/2014/main" id="{33A21984-A265-83F8-E706-FAFA301C3555}"/>
              </a:ext>
            </a:extLst>
          </p:cNvPr>
          <p:cNvSpPr/>
          <p:nvPr/>
        </p:nvSpPr>
        <p:spPr>
          <a:xfrm rot="5400000">
            <a:off x="4661313" y="-4399378"/>
            <a:ext cx="584773" cy="9907396"/>
          </a:xfrm>
          <a:prstGeom prst="round2SameRect">
            <a:avLst/>
          </a:prstGeom>
          <a:solidFill>
            <a:srgbClr val="16A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3187FC-674F-D05D-BD2E-F1E235C602EB}"/>
              </a:ext>
            </a:extLst>
          </p:cNvPr>
          <p:cNvSpPr txBox="1"/>
          <p:nvPr/>
        </p:nvSpPr>
        <p:spPr>
          <a:xfrm>
            <a:off x="179371" y="261931"/>
            <a:ext cx="9548655" cy="584775"/>
          </a:xfrm>
          <a:prstGeom prst="rect">
            <a:avLst/>
          </a:prstGeom>
          <a:solidFill>
            <a:srgbClr val="16AA93"/>
          </a:solidFill>
        </p:spPr>
        <p:txBody>
          <a:bodyPr wrap="square" rtlCol="0">
            <a:spAutoFit/>
          </a:bodyPr>
          <a:lstStyle/>
          <a:p>
            <a:r>
              <a:rPr lang="en-US" sz="3200" b="1" dirty="0">
                <a:solidFill>
                  <a:schemeClr val="bg1"/>
                </a:solidFill>
                <a:latin typeface="Proxima Soft" panose="02000506030000020004" pitchFamily="2" charset="0"/>
              </a:rPr>
              <a:t>What’s happened so far?</a:t>
            </a:r>
          </a:p>
        </p:txBody>
      </p:sp>
      <p:sp>
        <p:nvSpPr>
          <p:cNvPr id="11" name="TextBox 10">
            <a:extLst>
              <a:ext uri="{FF2B5EF4-FFF2-40B4-BE49-F238E27FC236}">
                <a16:creationId xmlns:a16="http://schemas.microsoft.com/office/drawing/2014/main" id="{6FFA832E-625C-88B9-AA90-96E721BDF7EA}"/>
              </a:ext>
            </a:extLst>
          </p:cNvPr>
          <p:cNvSpPr txBox="1"/>
          <p:nvPr/>
        </p:nvSpPr>
        <p:spPr>
          <a:xfrm>
            <a:off x="179371" y="1366109"/>
            <a:ext cx="4861552" cy="6001643"/>
          </a:xfrm>
          <a:prstGeom prst="rect">
            <a:avLst/>
          </a:prstGeom>
          <a:noFill/>
        </p:spPr>
        <p:txBody>
          <a:bodyPr wrap="square" rtlCol="0">
            <a:spAutoFit/>
          </a:bodyPr>
          <a:lstStyle/>
          <a:p>
            <a:pPr marL="0" indent="0">
              <a:buNone/>
            </a:pPr>
            <a:r>
              <a:rPr lang="en-GB" sz="2400" dirty="0"/>
              <a:t>We gained commission in 2020 to deliver MVP in 10 schools.</a:t>
            </a:r>
          </a:p>
          <a:p>
            <a:pPr marL="0" indent="0">
              <a:buNone/>
            </a:pPr>
            <a:endParaRPr lang="en-GB" sz="2400" dirty="0"/>
          </a:p>
          <a:p>
            <a:pPr marL="0" indent="0">
              <a:buNone/>
            </a:pPr>
            <a:r>
              <a:rPr lang="en-GB" sz="2400" dirty="0"/>
              <a:t>This has grown each year and now we cover 1/3 of schools in Liverpool City Region!</a:t>
            </a:r>
          </a:p>
          <a:p>
            <a:pPr marL="0" indent="0">
              <a:buNone/>
            </a:pPr>
            <a:endParaRPr lang="en-GB" sz="2400" dirty="0"/>
          </a:p>
          <a:p>
            <a:pPr marL="0" indent="0">
              <a:buNone/>
            </a:pPr>
            <a:r>
              <a:rPr lang="en-GB" sz="2400" dirty="0"/>
              <a:t>Although we target Secondary Schools – we have also delivered in Special Schools.</a:t>
            </a:r>
          </a:p>
          <a:p>
            <a:pPr marL="0" indent="0">
              <a:buNone/>
            </a:pPr>
            <a:endParaRPr lang="en-GB" sz="2400" dirty="0">
              <a:latin typeface="Red Hat Display Medium" panose="020B0604020202020204" charset="0"/>
              <a:ea typeface="Red Hat Display Medium" panose="020B0604020202020204" charset="0"/>
              <a:cs typeface="Red Hat Display Medium" panose="020B0604020202020204" charset="0"/>
            </a:endParaRPr>
          </a:p>
          <a:p>
            <a:pPr marL="0" indent="0">
              <a:buNone/>
            </a:pPr>
            <a:r>
              <a:rPr lang="en-GB" sz="2400" b="1" dirty="0">
                <a:latin typeface="Red Hat Display Medium" panose="020B0604020202020204" charset="0"/>
                <a:ea typeface="Red Hat Display Medium" panose="020B0604020202020204" charset="0"/>
                <a:cs typeface="Red Hat Display Medium" panose="020B0604020202020204" charset="0"/>
              </a:rPr>
              <a:t>36</a:t>
            </a:r>
            <a:r>
              <a:rPr lang="en-GB" sz="2400" dirty="0">
                <a:latin typeface="Red Hat Display Medium" panose="020B0604020202020204" charset="0"/>
                <a:ea typeface="Red Hat Display Medium" panose="020B0604020202020204" charset="0"/>
                <a:cs typeface="Red Hat Display Medium" panose="020B0604020202020204" charset="0"/>
              </a:rPr>
              <a:t> Schools</a:t>
            </a:r>
          </a:p>
          <a:p>
            <a:pPr marL="0" indent="0">
              <a:buNone/>
            </a:pPr>
            <a:r>
              <a:rPr lang="en-GB" sz="2400" b="1" dirty="0">
                <a:latin typeface="Red Hat Display Medium" panose="020B0604020202020204" charset="0"/>
                <a:ea typeface="Red Hat Display Medium" panose="020B0604020202020204" charset="0"/>
                <a:cs typeface="Red Hat Display Medium" panose="020B0604020202020204" charset="0"/>
              </a:rPr>
              <a:t>1,153</a:t>
            </a:r>
            <a:r>
              <a:rPr lang="en-GB" sz="2400" dirty="0">
                <a:latin typeface="Red Hat Display Medium" panose="020B0604020202020204" charset="0"/>
                <a:ea typeface="Red Hat Display Medium" panose="020B0604020202020204" charset="0"/>
                <a:cs typeface="Red Hat Display Medium" panose="020B0604020202020204" charset="0"/>
              </a:rPr>
              <a:t> Mentors</a:t>
            </a:r>
          </a:p>
          <a:p>
            <a:pPr marL="0" indent="0">
              <a:buNone/>
            </a:pPr>
            <a:r>
              <a:rPr lang="en-GB" sz="2400" b="1" dirty="0">
                <a:latin typeface="Red Hat Display Medium" panose="020B0604020202020204" charset="0"/>
                <a:ea typeface="Red Hat Display Medium" panose="020B0604020202020204" charset="0"/>
                <a:cs typeface="Red Hat Display Medium" panose="020B0604020202020204" charset="0"/>
              </a:rPr>
              <a:t>10,100</a:t>
            </a:r>
            <a:r>
              <a:rPr lang="en-GB" sz="2400" dirty="0">
                <a:latin typeface="Red Hat Display Medium" panose="020B0604020202020204" charset="0"/>
                <a:ea typeface="Red Hat Display Medium" panose="020B0604020202020204" charset="0"/>
                <a:cs typeface="Red Hat Display Medium" panose="020B0604020202020204" charset="0"/>
              </a:rPr>
              <a:t> Mentees</a:t>
            </a:r>
          </a:p>
          <a:p>
            <a:pPr marL="0" indent="0">
              <a:buNone/>
            </a:pPr>
            <a:endParaRPr lang="en-GB" sz="2400" dirty="0">
              <a:latin typeface="Red Hat Display Medium" panose="020B0604020202020204" charset="0"/>
              <a:ea typeface="Red Hat Display Medium" panose="020B0604020202020204" charset="0"/>
              <a:cs typeface="Red Hat Display Medium" panose="020B0604020202020204" charset="0"/>
            </a:endParaRPr>
          </a:p>
          <a:p>
            <a:pPr marL="0" indent="0">
              <a:buNone/>
            </a:pPr>
            <a:endParaRPr lang="en-GB" sz="2400" dirty="0">
              <a:latin typeface="Red Hat Display Medium" panose="020B0604020202020204" charset="0"/>
              <a:ea typeface="Red Hat Display Medium" panose="020B0604020202020204" charset="0"/>
              <a:cs typeface="Red Hat Display Medium" panose="020B0604020202020204" charset="0"/>
            </a:endParaRPr>
          </a:p>
        </p:txBody>
      </p:sp>
      <p:pic>
        <p:nvPicPr>
          <p:cNvPr id="5" name="Picture 4" descr="A blue sign with white text&#10;&#10;Description automatically generated">
            <a:extLst>
              <a:ext uri="{FF2B5EF4-FFF2-40B4-BE49-F238E27FC236}">
                <a16:creationId xmlns:a16="http://schemas.microsoft.com/office/drawing/2014/main" id="{E1C91E42-DF68-8F29-36C7-1D22C381F9B0}"/>
              </a:ext>
            </a:extLst>
          </p:cNvPr>
          <p:cNvPicPr>
            <a:picLocks noChangeAspect="1"/>
          </p:cNvPicPr>
          <p:nvPr/>
        </p:nvPicPr>
        <p:blipFill>
          <a:blip r:embed="rId3"/>
          <a:stretch>
            <a:fillRect/>
          </a:stretch>
        </p:blipFill>
        <p:spPr>
          <a:xfrm>
            <a:off x="10726114" y="5594885"/>
            <a:ext cx="1465886" cy="1263115"/>
          </a:xfrm>
          <a:prstGeom prst="rect">
            <a:avLst/>
          </a:prstGeom>
        </p:spPr>
      </p:pic>
      <p:pic>
        <p:nvPicPr>
          <p:cNvPr id="6" name="Picture 5">
            <a:extLst>
              <a:ext uri="{FF2B5EF4-FFF2-40B4-BE49-F238E27FC236}">
                <a16:creationId xmlns:a16="http://schemas.microsoft.com/office/drawing/2014/main" id="{A576CA3E-F2EA-5D5E-DB89-D20D2C18A647}"/>
              </a:ext>
            </a:extLst>
          </p:cNvPr>
          <p:cNvPicPr>
            <a:picLocks noChangeAspect="1"/>
          </p:cNvPicPr>
          <p:nvPr/>
        </p:nvPicPr>
        <p:blipFill>
          <a:blip r:embed="rId4"/>
          <a:stretch>
            <a:fillRect/>
          </a:stretch>
        </p:blipFill>
        <p:spPr>
          <a:xfrm>
            <a:off x="4841630" y="935165"/>
            <a:ext cx="5541382" cy="5660902"/>
          </a:xfrm>
          <a:prstGeom prst="rect">
            <a:avLst/>
          </a:prstGeom>
        </p:spPr>
      </p:pic>
    </p:spTree>
    <p:extLst>
      <p:ext uri="{BB962C8B-B14F-4D97-AF65-F5344CB8AC3E}">
        <p14:creationId xmlns:p14="http://schemas.microsoft.com/office/powerpoint/2010/main" val="239107136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9C9138F172014783A3EDBF1CB7CF0F" ma:contentTypeVersion="18" ma:contentTypeDescription="Create a new document." ma:contentTypeScope="" ma:versionID="5b6bbaa49de5ac0c919d71618c8fca21">
  <xsd:schema xmlns:xsd="http://www.w3.org/2001/XMLSchema" xmlns:xs="http://www.w3.org/2001/XMLSchema" xmlns:p="http://schemas.microsoft.com/office/2006/metadata/properties" xmlns:ns2="c1e329bd-8b72-417f-9efa-28cb7e5d8915" xmlns:ns3="c2f1a389-adb0-4a6a-9139-89a0ee9ad812" targetNamespace="http://schemas.microsoft.com/office/2006/metadata/properties" ma:root="true" ma:fieldsID="299fa770914bc86ef54add121f2f2af2" ns2:_="" ns3:_="">
    <xsd:import namespace="c1e329bd-8b72-417f-9efa-28cb7e5d8915"/>
    <xsd:import namespace="c2f1a389-adb0-4a6a-9139-89a0ee9ad81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e329bd-8b72-417f-9efa-28cb7e5d89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a4ea8a2-3224-4c71-aed2-c2db2bd6776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f1a389-adb0-4a6a-9139-89a0ee9ad812"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5415395-7b92-4fff-92c6-26a444545d67}" ma:internalName="TaxCatchAll" ma:showField="CatchAllData" ma:web="c2f1a389-adb0-4a6a-9139-89a0ee9ad81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e329bd-8b72-417f-9efa-28cb7e5d8915">
      <Terms xmlns="http://schemas.microsoft.com/office/infopath/2007/PartnerControls"/>
    </lcf76f155ced4ddcb4097134ff3c332f>
    <TaxCatchAll xmlns="c2f1a389-adb0-4a6a-9139-89a0ee9ad812" xsi:nil="true"/>
  </documentManagement>
</p:properties>
</file>

<file path=customXml/itemProps1.xml><?xml version="1.0" encoding="utf-8"?>
<ds:datastoreItem xmlns:ds="http://schemas.openxmlformats.org/officeDocument/2006/customXml" ds:itemID="{60516171-FACC-49A7-AE6A-6A8DAD4B9ACD}">
  <ds:schemaRefs>
    <ds:schemaRef ds:uri="http://schemas.microsoft.com/sharepoint/v3/contenttype/forms"/>
  </ds:schemaRefs>
</ds:datastoreItem>
</file>

<file path=customXml/itemProps2.xml><?xml version="1.0" encoding="utf-8"?>
<ds:datastoreItem xmlns:ds="http://schemas.openxmlformats.org/officeDocument/2006/customXml" ds:itemID="{97E03BEC-BF51-4EA4-9BA7-BA222C505887}">
  <ds:schemaRefs>
    <ds:schemaRef ds:uri="c1e329bd-8b72-417f-9efa-28cb7e5d8915"/>
    <ds:schemaRef ds:uri="c2f1a389-adb0-4a6a-9139-89a0ee9ad8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0319B7B-ADAA-47A3-A1E5-80F2DB0E08C6}">
  <ds:schemaRefs>
    <ds:schemaRef ds:uri="c1e329bd-8b72-417f-9efa-28cb7e5d8915"/>
    <ds:schemaRef ds:uri="c2f1a389-adb0-4a6a-9139-89a0ee9ad81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1788</TotalTime>
  <Words>1440</Words>
  <Application>Microsoft Office PowerPoint</Application>
  <PresentationFormat>Widescreen</PresentationFormat>
  <Paragraphs>144</Paragraphs>
  <Slides>21</Slides>
  <Notes>20</Notes>
  <HiddenSlides>0</HiddenSlides>
  <MMClips>1</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21</vt:i4>
      </vt:variant>
    </vt:vector>
  </HeadingPairs>
  <TitlesOfParts>
    <vt:vector size="34" baseType="lpstr">
      <vt:lpstr>Arial</vt:lpstr>
      <vt:lpstr>Proxima Soft</vt:lpstr>
      <vt:lpstr>Calibri</vt:lpstr>
      <vt:lpstr>Red Hat Display Medium</vt:lpstr>
      <vt:lpstr>2_Office Theme</vt:lpstr>
      <vt:lpstr>10_Office Theme</vt:lpstr>
      <vt:lpstr>9_Office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Milena Lampard</dc:creator>
  <cp:lastModifiedBy>White Emma Joanne Frances Hetherington</cp:lastModifiedBy>
  <cp:revision>6</cp:revision>
  <dcterms:created xsi:type="dcterms:W3CDTF">2021-06-15T10:36:24Z</dcterms:created>
  <dcterms:modified xsi:type="dcterms:W3CDTF">2025-02-05T12:15:43Z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0x010100DD9C9138F172014783A3EDBF1CB7CF0F</vt:lpwstr>
  </property>
  <property fmtid="{D5CDD505-2E9C-101B-9397-08002B2CF9AE}" pid="3" name="MediaServiceImageTags">
    <vt:lpwstr/>
  </property>
  <property fmtid="{D5CDD505-2E9C-101B-9397-08002B2CF9AE}" pid="4" name="MSIP_Label_fe7215e5-6892-44c5-bd87-118363e84c39_Enabled">
    <vt:lpwstr>true</vt:lpwstr>
  </property>
  <property fmtid="{D5CDD505-2E9C-101B-9397-08002B2CF9AE}" pid="5" name="MSIP_Label_fe7215e5-6892-44c5-bd87-118363e84c39_SetDate">
    <vt:lpwstr>2025-02-05T12:15:37Z</vt:lpwstr>
  </property>
  <property fmtid="{D5CDD505-2E9C-101B-9397-08002B2CF9AE}" pid="6" name="MSIP_Label_fe7215e5-6892-44c5-bd87-118363e84c39_Method">
    <vt:lpwstr>Standard</vt:lpwstr>
  </property>
  <property fmtid="{D5CDD505-2E9C-101B-9397-08002B2CF9AE}" pid="7" name="MSIP_Label_fe7215e5-6892-44c5-bd87-118363e84c39_Name">
    <vt:lpwstr>OFFICIAL</vt:lpwstr>
  </property>
  <property fmtid="{D5CDD505-2E9C-101B-9397-08002B2CF9AE}" pid="8" name="MSIP_Label_fe7215e5-6892-44c5-bd87-118363e84c39_SiteId">
    <vt:lpwstr>f3955ea2-4c5d-4e27-ab8d-f6f577fa122d</vt:lpwstr>
  </property>
  <property fmtid="{D5CDD505-2E9C-101B-9397-08002B2CF9AE}" pid="9" name="MSIP_Label_fe7215e5-6892-44c5-bd87-118363e84c39_ActionId">
    <vt:lpwstr>2c040ef5-6408-43e3-972c-14aa55243c6d</vt:lpwstr>
  </property>
  <property fmtid="{D5CDD505-2E9C-101B-9397-08002B2CF9AE}" pid="10" name="MSIP_Label_fe7215e5-6892-44c5-bd87-118363e84c39_ContentBits">
    <vt:lpwstr>0</vt:lpwstr>
  </property>
</Properties>
</file>