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8" r:id="rId5"/>
    <p:sldId id="266" r:id="rId6"/>
    <p:sldId id="267" r:id="rId7"/>
    <p:sldId id="260" r:id="rId8"/>
    <p:sldId id="263" r:id="rId9"/>
    <p:sldId id="262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0F1058-13F7-4311-9D8D-3D6E5369C778}" v="20" dt="2024-12-13T10:09:38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42F11-6E97-4B2E-A000-D79B7BE803F4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631B7-B404-42F9-80F8-5B0C22512E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555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DA7D6-A6BF-F644-9AF6-A215FAC05BB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37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24510-BA15-33B9-B7E8-987E28806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233A4-7BEF-1D3D-0C6A-FEFE42505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76392-82F6-57B0-464B-1522E70A2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D1581-B951-F69C-9AFA-A72CE3577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128FB-2892-3605-DEB9-F32C6C6D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074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05D2-10AD-3D17-540A-055A4C73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58616-49D2-EF7A-BED1-39C7B74FB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BB833-0078-A313-9A13-3B797F9CA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87C47-B543-5023-0FC6-E96983085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4FD14-9782-4B50-1D8A-B2CCD4CA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726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53578A-C8C3-5EA1-8C5D-43BE6525D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189947-EADF-641D-4216-B77F3A825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81152-20BC-4AC5-CE6E-7251AD92D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AC738-DAF2-D165-3028-2C9712DF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3AC7A-7ED9-3DB7-9C94-9DA98D8F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66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0D68E-B01E-055D-8451-16308DD14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297CA-7576-2EB5-9EC2-1BEB8ECDE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85783-283F-5A59-9377-6B6731F53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71344-E15F-B3AC-6EB3-C72308AA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15F6A-AD51-4630-20BF-3C9CB3FE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FB59B-35B4-AD47-735C-0242FE37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F82DD-304D-835D-33B3-0431B283F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666AB-B510-6291-DFA9-5623EF63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BCF1E-C997-F6BA-9486-89BAFD341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D7D5D-AC92-F453-76DE-F1268138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612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EEC9-B9AE-196A-D915-23F23DF08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62107-5E18-27B4-F728-433497C50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C65B1-6AD8-56AE-E045-A03938D31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53AD-B017-B444-575E-E669B8E11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3EAA2-4D81-2353-7458-0D385B83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7FFF0-FABB-F766-CFA6-377F10EA0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51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4CB37-6CA7-3B8C-1F3F-6311B4B1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705B9-CC87-4BC4-FD75-AC5AA7D8E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42A9E-B4D1-A6EE-9DFF-DC8A87392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D1A3C-D990-5CF8-AC0B-6205D36DA6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E7B2D-197C-3AF6-3E80-B03C93B6E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219826-6772-89F9-6DDC-8A3C8FA0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E23935-A007-765A-E4D8-B2D5FD6D9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CCB9D-3035-A08B-7567-93F731415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27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12689-7722-60B7-F8CB-67CD0A90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C026F-01B9-3C94-3902-F7F1ED295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6ED90-6550-2BBC-95D2-CD45AC490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484EA-35E5-0457-137A-0401C5A30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74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95DB3-ED44-659C-8A0B-EA52978A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8B2E4F-0B03-E9EB-EF9E-82AA4CE1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3A6E8-3D80-6009-539E-71920927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92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9871-57EE-9DB0-FA1B-05077D54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667A3-C84D-BDC5-3343-4285AED38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C4BD9-ED8F-2D9B-DE9C-3EEE3A878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95AD7-CB88-89B8-A926-B88EB949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6B70F-C0A1-1A7D-E4F7-C69065921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4850B-630B-4797-7DFB-FF7874A4D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33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00DB-18CB-C5F4-FEAD-43D36F00B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A4A196-1789-5EFF-4173-078BABC6F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1389B-7EC6-64CC-ECC6-74E4DA772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4EF79-47A6-767A-7F87-899D2CC6A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D61B8-B8B8-1986-BD44-DAC08EB4C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03A61-B017-8BAE-476B-63E51C85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28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B2FEFC-1BF4-C80B-F3FB-7BE84390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27313-84AC-F5E9-D33D-C27EEF643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4D27-6271-E6C8-12D1-F7763FEF6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EF62D8-0DBC-4F6C-BCCE-D7F9670E0B02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3AB4D-DCD9-1ED8-8318-98FA9E5C9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C9A29-990E-ADFF-829E-44DF326FA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B4030-D72B-4F10-9DE4-EBB5600CD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56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18" Type="http://schemas.openxmlformats.org/officeDocument/2006/relationships/image" Target="../media/image38.jpg"/><Relationship Id="rId26" Type="http://schemas.openxmlformats.org/officeDocument/2006/relationships/image" Target="../media/image11.JPG"/><Relationship Id="rId3" Type="http://schemas.openxmlformats.org/officeDocument/2006/relationships/image" Target="../media/image23.PNG"/><Relationship Id="rId21" Type="http://schemas.openxmlformats.org/officeDocument/2006/relationships/image" Target="../media/image41.jpg"/><Relationship Id="rId7" Type="http://schemas.openxmlformats.org/officeDocument/2006/relationships/image" Target="../media/image27.PNG"/><Relationship Id="rId12" Type="http://schemas.openxmlformats.org/officeDocument/2006/relationships/image" Target="../media/image32.jpg"/><Relationship Id="rId17" Type="http://schemas.openxmlformats.org/officeDocument/2006/relationships/image" Target="../media/image37.jpg"/><Relationship Id="rId25" Type="http://schemas.openxmlformats.org/officeDocument/2006/relationships/image" Target="../media/image45.png"/><Relationship Id="rId2" Type="http://schemas.openxmlformats.org/officeDocument/2006/relationships/image" Target="../media/image22.PNG"/><Relationship Id="rId16" Type="http://schemas.openxmlformats.org/officeDocument/2006/relationships/image" Target="../media/image36.jpg"/><Relationship Id="rId20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24" Type="http://schemas.openxmlformats.org/officeDocument/2006/relationships/image" Target="../media/image44.png"/><Relationship Id="rId5" Type="http://schemas.openxmlformats.org/officeDocument/2006/relationships/image" Target="../media/image25.jpg"/><Relationship Id="rId15" Type="http://schemas.openxmlformats.org/officeDocument/2006/relationships/image" Target="../media/image35.PNG"/><Relationship Id="rId23" Type="http://schemas.openxmlformats.org/officeDocument/2006/relationships/image" Target="../media/image43.jpeg"/><Relationship Id="rId10" Type="http://schemas.openxmlformats.org/officeDocument/2006/relationships/image" Target="../media/image30.jpg"/><Relationship Id="rId19" Type="http://schemas.openxmlformats.org/officeDocument/2006/relationships/image" Target="../media/image39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4.PNG"/><Relationship Id="rId22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33558-A46F-214B-8D6A-487172E8C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5272" y="345710"/>
            <a:ext cx="6707084" cy="3892668"/>
          </a:xfrm>
        </p:spPr>
        <p:txBody>
          <a:bodyPr>
            <a:normAutofit/>
          </a:bodyPr>
          <a:lstStyle/>
          <a:p>
            <a:pPr algn="l"/>
            <a:endParaRPr lang="en-GB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5C4470-9C61-D447-BC1A-3538A53D5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7338" y="4664285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 </a:t>
            </a:r>
            <a:r>
              <a:rPr lang="en-GB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Story Behind the Statistics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702D4E4-D6A3-412C-A344-31636B018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13" y="2823591"/>
            <a:ext cx="4087368" cy="4087368"/>
          </a:xfrm>
          <a:prstGeom prst="rect">
            <a:avLst/>
          </a:pr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for a youth empowerment scheme&#10;&#10;Description automatically generated">
            <a:extLst>
              <a:ext uri="{FF2B5EF4-FFF2-40B4-BE49-F238E27FC236}">
                <a16:creationId xmlns:a16="http://schemas.microsoft.com/office/drawing/2014/main" id="{F29FA113-7F8B-37D2-2E73-7F1048219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8" y="413133"/>
            <a:ext cx="33147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6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A child in a pink shirt&#10;&#10;Description automatically generated">
            <a:extLst>
              <a:ext uri="{FF2B5EF4-FFF2-40B4-BE49-F238E27FC236}">
                <a16:creationId xmlns:a16="http://schemas.microsoft.com/office/drawing/2014/main" id="{2BB5E892-C5EE-3F04-FCB5-3CE3A0C8B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3" b="17986"/>
          <a:stretch/>
        </p:blipFill>
        <p:spPr>
          <a:xfrm>
            <a:off x="9811956" y="1810151"/>
            <a:ext cx="1315545" cy="1596782"/>
          </a:xfrm>
          <a:prstGeom prst="rect">
            <a:avLst/>
          </a:prstGeom>
        </p:spPr>
      </p:pic>
      <p:pic>
        <p:nvPicPr>
          <p:cNvPr id="116" name="Picture 115" descr="A child sitting at a table with food in a box&#10;&#10;Description automatically generated">
            <a:extLst>
              <a:ext uri="{FF2B5EF4-FFF2-40B4-BE49-F238E27FC236}">
                <a16:creationId xmlns:a16="http://schemas.microsoft.com/office/drawing/2014/main" id="{E2545952-7BEC-371A-BFA8-1C126EECA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11613" r="18546" b="53118"/>
          <a:stretch/>
        </p:blipFill>
        <p:spPr>
          <a:xfrm>
            <a:off x="1471349" y="79199"/>
            <a:ext cx="1405376" cy="1599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2DEF3-C113-E8B2-DD72-D100710A0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 Untold Stories!</a:t>
            </a:r>
          </a:p>
        </p:txBody>
      </p:sp>
      <p:pic>
        <p:nvPicPr>
          <p:cNvPr id="74" name="Content Placeholder 73" descr="A person with blonde hair&#10;&#10;Description automatically generated">
            <a:extLst>
              <a:ext uri="{FF2B5EF4-FFF2-40B4-BE49-F238E27FC236}">
                <a16:creationId xmlns:a16="http://schemas.microsoft.com/office/drawing/2014/main" id="{29F86AEB-BDFE-2654-8866-DA3BEFDF34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9" y="1639202"/>
            <a:ext cx="1352550" cy="1066800"/>
          </a:xfrm>
        </p:spPr>
      </p:pic>
      <p:pic>
        <p:nvPicPr>
          <p:cNvPr id="76" name="Content Placeholder 75" descr="A person with short hair wearing a backpack&#10;&#10;Description automatically generated">
            <a:extLst>
              <a:ext uri="{FF2B5EF4-FFF2-40B4-BE49-F238E27FC236}">
                <a16:creationId xmlns:a16="http://schemas.microsoft.com/office/drawing/2014/main" id="{59F1DBF3-1741-2800-A2B4-AD12F3623A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04" y="137671"/>
            <a:ext cx="1111250" cy="1162050"/>
          </a:xfrm>
        </p:spPr>
      </p:pic>
      <p:pic>
        <p:nvPicPr>
          <p:cNvPr id="78" name="Picture 77" descr="A person sitting in a booth&#10;&#10;Description automatically generated">
            <a:extLst>
              <a:ext uri="{FF2B5EF4-FFF2-40B4-BE49-F238E27FC236}">
                <a16:creationId xmlns:a16="http://schemas.microsoft.com/office/drawing/2014/main" id="{EF220E73-1A31-AFAE-F090-36AF30509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27" y="97009"/>
            <a:ext cx="1111249" cy="1008793"/>
          </a:xfrm>
          <a:prstGeom prst="rect">
            <a:avLst/>
          </a:prstGeom>
        </p:spPr>
      </p:pic>
      <p:pic>
        <p:nvPicPr>
          <p:cNvPr id="80" name="Picture 79" descr="A child sitting in a chair&#10;&#10;Description automatically generated">
            <a:extLst>
              <a:ext uri="{FF2B5EF4-FFF2-40B4-BE49-F238E27FC236}">
                <a16:creationId xmlns:a16="http://schemas.microsoft.com/office/drawing/2014/main" id="{B2B783DD-A299-4165-DD03-DB7039884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2966" y="1853979"/>
            <a:ext cx="1435710" cy="1325563"/>
          </a:xfrm>
          <a:prstGeom prst="rect">
            <a:avLst/>
          </a:prstGeom>
        </p:spPr>
      </p:pic>
      <p:pic>
        <p:nvPicPr>
          <p:cNvPr id="82" name="Picture 81" descr="A person wearing a hat&#10;&#10;Description automatically generated">
            <a:extLst>
              <a:ext uri="{FF2B5EF4-FFF2-40B4-BE49-F238E27FC236}">
                <a16:creationId xmlns:a16="http://schemas.microsoft.com/office/drawing/2014/main" id="{16E96985-5099-E15B-4CCA-ACD75D0664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919" y="4553087"/>
            <a:ext cx="2110492" cy="2158302"/>
          </a:xfrm>
          <a:prstGeom prst="rect">
            <a:avLst/>
          </a:prstGeom>
        </p:spPr>
      </p:pic>
      <p:pic>
        <p:nvPicPr>
          <p:cNvPr id="88" name="Picture 87" descr="A child smiling for a picture&#10;&#10;Description automatically generated">
            <a:extLst>
              <a:ext uri="{FF2B5EF4-FFF2-40B4-BE49-F238E27FC236}">
                <a16:creationId xmlns:a16="http://schemas.microsoft.com/office/drawing/2014/main" id="{CCBA0568-3D43-EE8C-79E1-BC6D02F948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157" y="572402"/>
            <a:ext cx="1085850" cy="1066800"/>
          </a:xfrm>
          <a:prstGeom prst="rect">
            <a:avLst/>
          </a:prstGeom>
        </p:spPr>
      </p:pic>
      <p:pic>
        <p:nvPicPr>
          <p:cNvPr id="90" name="Picture 89" descr="A child wearing a hat and vest&#10;&#10;Description automatically generated">
            <a:extLst>
              <a:ext uri="{FF2B5EF4-FFF2-40B4-BE49-F238E27FC236}">
                <a16:creationId xmlns:a16="http://schemas.microsoft.com/office/drawing/2014/main" id="{2FB1B21C-CC40-C848-3545-14BE33DB2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9292" y="3518893"/>
            <a:ext cx="1746619" cy="1721932"/>
          </a:xfrm>
          <a:prstGeom prst="rect">
            <a:avLst/>
          </a:prstGeom>
        </p:spPr>
      </p:pic>
      <p:pic>
        <p:nvPicPr>
          <p:cNvPr id="92" name="Picture 91" descr="A child in a red jacket&#10;&#10;Description automatically generated">
            <a:extLst>
              <a:ext uri="{FF2B5EF4-FFF2-40B4-BE49-F238E27FC236}">
                <a16:creationId xmlns:a16="http://schemas.microsoft.com/office/drawing/2014/main" id="{79714E50-1A4B-C475-E6D8-630A512342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" y="28288"/>
            <a:ext cx="1111250" cy="1367031"/>
          </a:xfrm>
          <a:prstGeom prst="rect">
            <a:avLst/>
          </a:prstGeom>
        </p:spPr>
      </p:pic>
      <p:pic>
        <p:nvPicPr>
          <p:cNvPr id="94" name="Picture 93" descr="A person in a red jersey&#10;&#10;Description automatically generated">
            <a:extLst>
              <a:ext uri="{FF2B5EF4-FFF2-40B4-BE49-F238E27FC236}">
                <a16:creationId xmlns:a16="http://schemas.microsoft.com/office/drawing/2014/main" id="{AEC1D1BA-3B34-AE0D-D320-32252C596C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 b="7670"/>
          <a:stretch/>
        </p:blipFill>
        <p:spPr>
          <a:xfrm flipH="1">
            <a:off x="258919" y="2833926"/>
            <a:ext cx="1380449" cy="1455174"/>
          </a:xfrm>
          <a:prstGeom prst="rect">
            <a:avLst/>
          </a:prstGeom>
        </p:spPr>
      </p:pic>
      <p:pic>
        <p:nvPicPr>
          <p:cNvPr id="96" name="Picture 95" descr="A child taking a selfie&#10;&#10;Description automatically generated">
            <a:extLst>
              <a:ext uri="{FF2B5EF4-FFF2-40B4-BE49-F238E27FC236}">
                <a16:creationId xmlns:a16="http://schemas.microsoft.com/office/drawing/2014/main" id="{4DF2001C-9B1C-7059-FA88-E5BB38D0DF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t="8871" r="16201" b="8444"/>
          <a:stretch/>
        </p:blipFill>
        <p:spPr>
          <a:xfrm>
            <a:off x="2594928" y="5087394"/>
            <a:ext cx="1335084" cy="1599644"/>
          </a:xfrm>
          <a:prstGeom prst="rect">
            <a:avLst/>
          </a:prstGeom>
        </p:spPr>
      </p:pic>
      <p:pic>
        <p:nvPicPr>
          <p:cNvPr id="100" name="Picture 99" descr="A child sitting on a couch&#10;&#10;Description automatically generated">
            <a:extLst>
              <a:ext uri="{FF2B5EF4-FFF2-40B4-BE49-F238E27FC236}">
                <a16:creationId xmlns:a16="http://schemas.microsoft.com/office/drawing/2014/main" id="{6BD7CF2A-5DB5-0521-95EB-5F9852B16B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10909" r="16653" b="50000"/>
          <a:stretch/>
        </p:blipFill>
        <p:spPr>
          <a:xfrm>
            <a:off x="1722271" y="3166768"/>
            <a:ext cx="1200105" cy="1328137"/>
          </a:xfrm>
          <a:prstGeom prst="rect">
            <a:avLst/>
          </a:prstGeom>
        </p:spPr>
      </p:pic>
      <p:pic>
        <p:nvPicPr>
          <p:cNvPr id="102" name="Picture 101" descr="A child sitting on a couch&#10;&#10;Description automatically generated">
            <a:extLst>
              <a:ext uri="{FF2B5EF4-FFF2-40B4-BE49-F238E27FC236}">
                <a16:creationId xmlns:a16="http://schemas.microsoft.com/office/drawing/2014/main" id="{17EF60FD-62A8-4897-F32C-9FEC137BE4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15152" r="13279" b="17986"/>
          <a:stretch/>
        </p:blipFill>
        <p:spPr>
          <a:xfrm>
            <a:off x="11017155" y="5239120"/>
            <a:ext cx="897439" cy="1578098"/>
          </a:xfrm>
          <a:prstGeom prst="rect">
            <a:avLst/>
          </a:prstGeom>
        </p:spPr>
      </p:pic>
      <p:pic>
        <p:nvPicPr>
          <p:cNvPr id="104" name="Picture 103" descr="A child looking at the camera&#10;&#10;Description automatically generated">
            <a:extLst>
              <a:ext uri="{FF2B5EF4-FFF2-40B4-BE49-F238E27FC236}">
                <a16:creationId xmlns:a16="http://schemas.microsoft.com/office/drawing/2014/main" id="{E3F2CEED-7111-C314-CC08-0BA63F3109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" r="19221" b="22272"/>
          <a:stretch/>
        </p:blipFill>
        <p:spPr>
          <a:xfrm>
            <a:off x="10779146" y="28288"/>
            <a:ext cx="1245219" cy="1701689"/>
          </a:xfrm>
          <a:prstGeom prst="rect">
            <a:avLst/>
          </a:prstGeom>
        </p:spPr>
      </p:pic>
      <p:pic>
        <p:nvPicPr>
          <p:cNvPr id="106" name="Picture 105" descr="A child sitting in a chair&#10;&#10;Description automatically generated">
            <a:extLst>
              <a:ext uri="{FF2B5EF4-FFF2-40B4-BE49-F238E27FC236}">
                <a16:creationId xmlns:a16="http://schemas.microsoft.com/office/drawing/2014/main" id="{1C1970EA-B746-4645-075F-095BCA6E2D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6" r="22520" b="27312"/>
          <a:stretch/>
        </p:blipFill>
        <p:spPr>
          <a:xfrm>
            <a:off x="5506166" y="1395319"/>
            <a:ext cx="1052348" cy="1239715"/>
          </a:xfrm>
          <a:prstGeom prst="rect">
            <a:avLst/>
          </a:prstGeom>
        </p:spPr>
      </p:pic>
      <p:pic>
        <p:nvPicPr>
          <p:cNvPr id="108" name="Picture 10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98DF199-649C-2323-2DE5-ED90F379F0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t="1666" r="16255" b="24653"/>
          <a:stretch/>
        </p:blipFill>
        <p:spPr>
          <a:xfrm>
            <a:off x="6710179" y="1615283"/>
            <a:ext cx="1077530" cy="1397347"/>
          </a:xfrm>
          <a:prstGeom prst="rect">
            <a:avLst/>
          </a:prstGeom>
        </p:spPr>
      </p:pic>
      <p:pic>
        <p:nvPicPr>
          <p:cNvPr id="110" name="Picture 10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CD68FE1-0698-7E05-CD01-F6C964DB3B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7965" r="35856" b="11840"/>
          <a:stretch/>
        </p:blipFill>
        <p:spPr>
          <a:xfrm>
            <a:off x="8238098" y="1808803"/>
            <a:ext cx="1463917" cy="2587301"/>
          </a:xfrm>
          <a:prstGeom prst="rect">
            <a:avLst/>
          </a:prstGeom>
        </p:spPr>
      </p:pic>
      <p:pic>
        <p:nvPicPr>
          <p:cNvPr id="112" name="Picture 111" descr="A child in a red shirt&#10;&#10;Description automatically generated">
            <a:extLst>
              <a:ext uri="{FF2B5EF4-FFF2-40B4-BE49-F238E27FC236}">
                <a16:creationId xmlns:a16="http://schemas.microsoft.com/office/drawing/2014/main" id="{B268DE73-68D2-74C1-87A2-CB0DA88A03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4571" r="17694"/>
          <a:stretch/>
        </p:blipFill>
        <p:spPr>
          <a:xfrm>
            <a:off x="6975548" y="4978029"/>
            <a:ext cx="1461403" cy="1728890"/>
          </a:xfrm>
          <a:prstGeom prst="rect">
            <a:avLst/>
          </a:prstGeom>
        </p:spPr>
      </p:pic>
      <p:pic>
        <p:nvPicPr>
          <p:cNvPr id="114" name="Picture 113" descr="A close up of a child&#10;&#10;Description automatically generated">
            <a:extLst>
              <a:ext uri="{FF2B5EF4-FFF2-40B4-BE49-F238E27FC236}">
                <a16:creationId xmlns:a16="http://schemas.microsoft.com/office/drawing/2014/main" id="{8F3545A7-8A46-B761-3D65-AA8E4D3F821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 r="6020" b="23553"/>
          <a:stretch/>
        </p:blipFill>
        <p:spPr>
          <a:xfrm>
            <a:off x="7042691" y="3056157"/>
            <a:ext cx="1000880" cy="1724931"/>
          </a:xfrm>
          <a:prstGeom prst="rect">
            <a:avLst/>
          </a:prstGeom>
        </p:spPr>
      </p:pic>
      <p:pic>
        <p:nvPicPr>
          <p:cNvPr id="118" name="Picture 117" descr="A group of people standing in front of a balloon arch&#10;&#10;Description automatically generated">
            <a:extLst>
              <a:ext uri="{FF2B5EF4-FFF2-40B4-BE49-F238E27FC236}">
                <a16:creationId xmlns:a16="http://schemas.microsoft.com/office/drawing/2014/main" id="{5EC6895B-A056-FC55-9D19-2714A19C8C8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5" t="39675" r="50000" b="45201"/>
          <a:stretch/>
        </p:blipFill>
        <p:spPr>
          <a:xfrm>
            <a:off x="8476720" y="5125736"/>
            <a:ext cx="1154371" cy="1481304"/>
          </a:xfrm>
          <a:prstGeom prst="rect">
            <a:avLst/>
          </a:prstGeom>
        </p:spPr>
      </p:pic>
      <p:pic>
        <p:nvPicPr>
          <p:cNvPr id="120" name="Picture 119" descr="A collage of women playing rugby&#10;&#10;Description automatically generated">
            <a:extLst>
              <a:ext uri="{FF2B5EF4-FFF2-40B4-BE49-F238E27FC236}">
                <a16:creationId xmlns:a16="http://schemas.microsoft.com/office/drawing/2014/main" id="{DC58A686-1D87-CEA5-B1CD-2AF0FFD48A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t="47245" r="61045" b="28795"/>
          <a:stretch/>
        </p:blipFill>
        <p:spPr>
          <a:xfrm>
            <a:off x="2992672" y="3307518"/>
            <a:ext cx="1335084" cy="1643171"/>
          </a:xfrm>
          <a:prstGeom prst="rect">
            <a:avLst/>
          </a:prstGeom>
        </p:spPr>
      </p:pic>
      <p:pic>
        <p:nvPicPr>
          <p:cNvPr id="122" name="Picture 121" descr="A person in a dress&#10;&#10;Description automatically generated">
            <a:extLst>
              <a:ext uri="{FF2B5EF4-FFF2-40B4-BE49-F238E27FC236}">
                <a16:creationId xmlns:a16="http://schemas.microsoft.com/office/drawing/2014/main" id="{413A3751-D180-4E69-CDC3-038FD8CCA0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0" t="18952" r="25447" b="51649"/>
          <a:stretch/>
        </p:blipFill>
        <p:spPr>
          <a:xfrm>
            <a:off x="3470009" y="1318459"/>
            <a:ext cx="1714674" cy="1700632"/>
          </a:xfrm>
          <a:prstGeom prst="rect">
            <a:avLst/>
          </a:prstGeom>
        </p:spPr>
      </p:pic>
      <p:pic>
        <p:nvPicPr>
          <p:cNvPr id="124" name="Picture 12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EBCE397-3DEE-E4FE-CE56-F62EF697DBD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4" t="28265" r="34071" b="57118"/>
          <a:stretch/>
        </p:blipFill>
        <p:spPr>
          <a:xfrm>
            <a:off x="9710353" y="5464746"/>
            <a:ext cx="1227265" cy="1246643"/>
          </a:xfrm>
          <a:prstGeom prst="rect">
            <a:avLst/>
          </a:prstGeom>
        </p:spPr>
      </p:pic>
      <p:pic>
        <p:nvPicPr>
          <p:cNvPr id="126" name="Picture 125" descr="A drawing of a child&#10;&#10;Description automatically generated">
            <a:extLst>
              <a:ext uri="{FF2B5EF4-FFF2-40B4-BE49-F238E27FC236}">
                <a16:creationId xmlns:a16="http://schemas.microsoft.com/office/drawing/2014/main" id="{A540C40B-32A2-6FBE-8B44-EC776300BAF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27" y="3037500"/>
            <a:ext cx="2488428" cy="375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17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81A2D-20B6-4930-EBC1-BA4AAEB3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Not all </a:t>
            </a:r>
            <a:r>
              <a:rPr lang="en-US" sz="4100" dirty="0"/>
              <a:t>stories have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dirty="0"/>
              <a:t>h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appy </a:t>
            </a:r>
            <a:r>
              <a:rPr lang="en-US" sz="4100" dirty="0"/>
              <a:t>e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ndings</a:t>
            </a:r>
            <a:r>
              <a:rPr lang="en-US" sz="4100" dirty="0"/>
              <a:t>.</a:t>
            </a:r>
            <a:br>
              <a:rPr lang="en-US" sz="4100" dirty="0"/>
            </a:br>
            <a:br>
              <a:rPr lang="en-US" sz="4100" dirty="0"/>
            </a:br>
            <a:r>
              <a:rPr lang="en-US" sz="4100" dirty="0"/>
              <a:t>I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 memory of Leon Prescott.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2005-2024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phone&#10;&#10;Description automatically generated">
            <a:extLst>
              <a:ext uri="{FF2B5EF4-FFF2-40B4-BE49-F238E27FC236}">
                <a16:creationId xmlns:a16="http://schemas.microsoft.com/office/drawing/2014/main" id="{585C540E-4B7D-7B60-2A09-9FEB7B757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b="16794"/>
          <a:stretch/>
        </p:blipFill>
        <p:spPr>
          <a:xfrm>
            <a:off x="6087951" y="640080"/>
            <a:ext cx="434730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25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43AD0-8026-3EE9-2323-EB5029F5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Statistics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A58899-F4B3-DBC9-7D54-CD998BEA9A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1224" y="640080"/>
            <a:ext cx="5438392" cy="5577840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4ACE5-B7D4-4ACD-8004-E444266A6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2387" y="2664886"/>
            <a:ext cx="5981290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St Helens is the 26</a:t>
            </a:r>
            <a:r>
              <a:rPr lang="en-US" sz="2200" b="1" baseline="30000" dirty="0"/>
              <a:t>th</a:t>
            </a:r>
            <a:r>
              <a:rPr lang="en-US" sz="2200" b="1" dirty="0"/>
              <a:t> most deprived town from 317 in the country. (ONS 2019)</a:t>
            </a:r>
          </a:p>
          <a:p>
            <a:pPr marL="0"/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Some postcodes are in the bottom 1%.</a:t>
            </a:r>
          </a:p>
          <a:p>
            <a:pPr marL="0"/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25% Wards are in the most deprived 10% of wards in the country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9205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727EE7-EDFB-B467-C9FF-72EB71FD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0EC774-2F18-09A2-D946-B4579463D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929" y="5902836"/>
            <a:ext cx="5157787" cy="823912"/>
          </a:xfrm>
        </p:spPr>
        <p:txBody>
          <a:bodyPr>
            <a:normAutofit/>
          </a:bodyPr>
          <a:lstStyle/>
          <a:p>
            <a:r>
              <a:rPr lang="en-GB" dirty="0"/>
              <a:t>Identifies high levels of childhood mental health inequalities.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E4696E-0126-347B-107C-369450A549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31212" y="1514168"/>
            <a:ext cx="5612446" cy="412488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4B2B6D-F126-2C13-985A-DD95BA685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78732"/>
            <a:ext cx="5183188" cy="823912"/>
          </a:xfrm>
        </p:spPr>
        <p:txBody>
          <a:bodyPr>
            <a:normAutofit/>
          </a:bodyPr>
          <a:lstStyle/>
          <a:p>
            <a:r>
              <a:rPr lang="en-GB" dirty="0"/>
              <a:t>St Helens Children's and Young People’s Needs Assessment 2024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3B95AB0-35FC-7CBE-8D60-360418CED15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92812" y="2604294"/>
            <a:ext cx="6699188" cy="4253705"/>
          </a:xfrm>
        </p:spPr>
      </p:pic>
    </p:spTree>
    <p:extLst>
      <p:ext uri="{BB962C8B-B14F-4D97-AF65-F5344CB8AC3E}">
        <p14:creationId xmlns:p14="http://schemas.microsoft.com/office/powerpoint/2010/main" val="346140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rt on the wall&#10;&#10;Description automatically generated">
            <a:extLst>
              <a:ext uri="{FF2B5EF4-FFF2-40B4-BE49-F238E27FC236}">
                <a16:creationId xmlns:a16="http://schemas.microsoft.com/office/drawing/2014/main" id="{005D8374-612A-2D58-B3D9-637A985E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2" b="21452"/>
          <a:stretch/>
        </p:blipFill>
        <p:spPr>
          <a:xfrm rot="10800000">
            <a:off x="3284474" y="408587"/>
            <a:ext cx="6096000" cy="2825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02C4BB-1F77-0258-FC0E-D7A2C209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0754" y="2627791"/>
            <a:ext cx="10515600" cy="1325563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3F2F6-6552-115E-1328-81E253948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4015" y="2447614"/>
            <a:ext cx="5157787" cy="823912"/>
          </a:xfrm>
        </p:spPr>
        <p:txBody>
          <a:bodyPr/>
          <a:lstStyle/>
          <a:p>
            <a:r>
              <a:rPr lang="en-GB" dirty="0"/>
              <a:t> Sport &amp; Art Diversions</a:t>
            </a:r>
          </a:p>
        </p:txBody>
      </p:sp>
      <p:pic>
        <p:nvPicPr>
          <p:cNvPr id="8" name="Content Placeholder 7" descr="A drawing of two people&#10;&#10;Description automatically generated">
            <a:extLst>
              <a:ext uri="{FF2B5EF4-FFF2-40B4-BE49-F238E27FC236}">
                <a16:creationId xmlns:a16="http://schemas.microsoft.com/office/drawing/2014/main" id="{1142D409-19B6-461E-7DD3-8F3BC95C66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1" y="3529780"/>
            <a:ext cx="4396598" cy="329744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ED303B-C4C9-A0C2-2F77-7196945AF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10" name="Content Placeholder 9" descr="A paper with drawings and a note&#10;&#10;Description automatically generated">
            <a:extLst>
              <a:ext uri="{FF2B5EF4-FFF2-40B4-BE49-F238E27FC236}">
                <a16:creationId xmlns:a16="http://schemas.microsoft.com/office/drawing/2014/main" id="{03DEB6E6-9FA9-40A9-4112-F8871D3E30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11" y="3309122"/>
            <a:ext cx="4687358" cy="3515518"/>
          </a:xfrm>
        </p:spPr>
      </p:pic>
      <p:pic>
        <p:nvPicPr>
          <p:cNvPr id="12" name="Picture 11" descr="A drawing of eyes and a person's face&#10;&#10;Description automatically generated">
            <a:extLst>
              <a:ext uri="{FF2B5EF4-FFF2-40B4-BE49-F238E27FC236}">
                <a16:creationId xmlns:a16="http://schemas.microsoft.com/office/drawing/2014/main" id="{8FC43610-E907-A353-90A7-32EC49FF9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5" t="12439" r="-74306" b="-50000"/>
          <a:stretch/>
        </p:blipFill>
        <p:spPr>
          <a:xfrm rot="21600000">
            <a:off x="9403567" y="251429"/>
            <a:ext cx="5926393" cy="4444795"/>
          </a:xfrm>
          <a:prstGeom prst="rect">
            <a:avLst/>
          </a:prstGeom>
        </p:spPr>
      </p:pic>
      <p:pic>
        <p:nvPicPr>
          <p:cNvPr id="14" name="Picture 13" descr="A drawing of a whale and a whale&#10;&#10;Description automatically generated">
            <a:extLst>
              <a:ext uri="{FF2B5EF4-FFF2-40B4-BE49-F238E27FC236}">
                <a16:creationId xmlns:a16="http://schemas.microsoft.com/office/drawing/2014/main" id="{894C176B-47BE-B8F5-4BD7-190415EA2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12601" y="112735"/>
            <a:ext cx="3148780" cy="2361585"/>
          </a:xfrm>
          <a:prstGeom prst="rect">
            <a:avLst/>
          </a:prstGeom>
        </p:spPr>
      </p:pic>
      <p:pic>
        <p:nvPicPr>
          <p:cNvPr id="18" name="Picture 17" descr="A drawing of a child&#10;&#10;Description automatically generated">
            <a:extLst>
              <a:ext uri="{FF2B5EF4-FFF2-40B4-BE49-F238E27FC236}">
                <a16:creationId xmlns:a16="http://schemas.microsoft.com/office/drawing/2014/main" id="{BF5C7146-A50F-24B8-26EB-736AD4F659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32" y="3410006"/>
            <a:ext cx="2283479" cy="34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94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on a football net&#10;&#10;Description automatically generated">
            <a:extLst>
              <a:ext uri="{FF2B5EF4-FFF2-40B4-BE49-F238E27FC236}">
                <a16:creationId xmlns:a16="http://schemas.microsoft.com/office/drawing/2014/main" id="{0C66883B-EE14-C4A6-0097-1E2180865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t="11648" r="8498" b="2930"/>
          <a:stretch/>
        </p:blipFill>
        <p:spPr>
          <a:xfrm rot="10800000">
            <a:off x="4916993" y="-57841"/>
            <a:ext cx="7275007" cy="5858190"/>
          </a:xfrm>
          <a:prstGeom prst="rect">
            <a:avLst/>
          </a:prstGeom>
        </p:spPr>
      </p:pic>
      <p:pic>
        <p:nvPicPr>
          <p:cNvPr id="14" name="Picture 13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CE90F14C-3C66-AEF6-B621-FCDAF2C7E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11014" r="5463" b="45262"/>
          <a:stretch/>
        </p:blipFill>
        <p:spPr>
          <a:xfrm>
            <a:off x="0" y="4448643"/>
            <a:ext cx="7747279" cy="2482156"/>
          </a:xfrm>
          <a:prstGeom prst="rect">
            <a:avLst/>
          </a:prstGeom>
        </p:spPr>
      </p:pic>
      <p:pic>
        <p:nvPicPr>
          <p:cNvPr id="8" name="Picture 7" descr="A group of men holding shovels&#10;&#10;Description automatically generated">
            <a:extLst>
              <a:ext uri="{FF2B5EF4-FFF2-40B4-BE49-F238E27FC236}">
                <a16:creationId xmlns:a16="http://schemas.microsoft.com/office/drawing/2014/main" id="{C9AAE112-D642-57D7-F82A-478095FB5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t="8425" r="19487" b="8937"/>
          <a:stretch/>
        </p:blipFill>
        <p:spPr>
          <a:xfrm rot="10800000">
            <a:off x="-356407" y="80226"/>
            <a:ext cx="5300298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71F35-5DAE-1281-8780-08B435F3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6" name="Content Placeholder 5" descr="A group of people in a boxing ring&#10;&#10;Description automatically generated">
            <a:extLst>
              <a:ext uri="{FF2B5EF4-FFF2-40B4-BE49-F238E27FC236}">
                <a16:creationId xmlns:a16="http://schemas.microsoft.com/office/drawing/2014/main" id="{63D2F70C-6C77-D569-579D-6EA4FA178E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010400" y="4051819"/>
            <a:ext cx="5181600" cy="2878980"/>
          </a:xfr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A75236B-DC60-728C-2628-24032BF0EA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1911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33767-4934-9182-37D5-8F549089A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Workshops &amp; 1-2-1’s</a:t>
            </a:r>
          </a:p>
        </p:txBody>
      </p:sp>
      <p:pic>
        <p:nvPicPr>
          <p:cNvPr id="6" name="Content Placeholder 5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58E5F924-53A3-6387-F6BF-6A4A1129DD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6"/>
          <a:stretch/>
        </p:blipFill>
        <p:spPr>
          <a:xfrm>
            <a:off x="6096000" y="168600"/>
            <a:ext cx="5181600" cy="2442658"/>
          </a:xfrm>
        </p:spPr>
      </p:pic>
      <p:pic>
        <p:nvPicPr>
          <p:cNvPr id="10" name="Content Placeholder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72F1390F-BB68-6DD3-4DB2-AA1859C02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t="9104" r="28499" b="6719"/>
          <a:stretch/>
        </p:blipFill>
        <p:spPr>
          <a:xfrm rot="5400000">
            <a:off x="1390264" y="1411288"/>
            <a:ext cx="4077473" cy="5181600"/>
          </a:xfrm>
          <a:prstGeom prst="rect">
            <a:avLst/>
          </a:prstGeom>
        </p:spPr>
      </p:pic>
      <p:pic>
        <p:nvPicPr>
          <p:cNvPr id="7" name="Picture 6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F6E60C54-B7CA-A5D3-F0C7-4DF428C04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9856" r="13262" b="3083"/>
          <a:stretch/>
        </p:blipFill>
        <p:spPr>
          <a:xfrm rot="5400000">
            <a:off x="6922076" y="3157365"/>
            <a:ext cx="4102507" cy="340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4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1706C-E39E-81A5-408E-3C8B4CE9E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68" y="909484"/>
            <a:ext cx="6958857" cy="820993"/>
          </a:xfrm>
        </p:spPr>
        <p:txBody>
          <a:bodyPr>
            <a:normAutofit/>
          </a:bodyPr>
          <a:lstStyle/>
          <a:p>
            <a:r>
              <a:rPr lang="en-GB" sz="3200" b="1">
                <a:solidFill>
                  <a:schemeClr val="accent2"/>
                </a:solidFill>
              </a:rPr>
              <a:t>Our Statistics </a:t>
            </a:r>
            <a:endParaRPr lang="en-GB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5FAA4-DAC2-FFCE-DF2C-E00825892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468" y="1978741"/>
            <a:ext cx="3932237" cy="4490884"/>
          </a:xfrm>
        </p:spPr>
        <p:txBody>
          <a:bodyPr>
            <a:normAutofit/>
          </a:bodyPr>
          <a:lstStyle/>
          <a:p>
            <a:r>
              <a:rPr lang="en-GB" dirty="0"/>
              <a:t>100% of our mentoring participants have said the sessions help to improve their feelings of wellbeing, help to reduce negative thoughts and symptoms of anxiety/poor mental health.</a:t>
            </a:r>
          </a:p>
          <a:p>
            <a:endParaRPr lang="en-GB" dirty="0"/>
          </a:p>
          <a:p>
            <a:r>
              <a:rPr lang="en-GB" dirty="0"/>
              <a:t>Only 2, from over 80 mentees who engaged with us beyond 8 weeks, fell back into negative outcomes over the last 3 years. </a:t>
            </a:r>
          </a:p>
          <a:p>
            <a:endParaRPr lang="en-GB" dirty="0"/>
          </a:p>
          <a:p>
            <a:r>
              <a:rPr lang="en-GB" dirty="0"/>
              <a:t>Only 10 young people/families have disengaged with us before their 3rd session in the last 3 years.</a:t>
            </a:r>
          </a:p>
          <a:p>
            <a:r>
              <a:rPr lang="en-GB" dirty="0"/>
              <a:t> </a:t>
            </a:r>
          </a:p>
        </p:txBody>
      </p:sp>
      <p:pic>
        <p:nvPicPr>
          <p:cNvPr id="9" name="Content Placeholder 8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9454D8A1-DFF3-FD3C-56A5-D890A6D6D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9206" y="2873828"/>
            <a:ext cx="3605365" cy="394917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B9611-60F9-B90F-E37F-F103DD6FB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6" r="19049"/>
          <a:stretch/>
        </p:blipFill>
        <p:spPr>
          <a:xfrm rot="5400000">
            <a:off x="5438916" y="-454017"/>
            <a:ext cx="41247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36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2E21B-B3A8-2D2C-9004-D239C38B8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 Life-belt Model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C4A6F-D7E3-F3B3-8504-0B898D2E3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/>
              <a:t>Some people will grab the life-belt and kick for safety.</a:t>
            </a:r>
          </a:p>
          <a:p>
            <a:pPr marL="0" indent="0">
              <a:buNone/>
            </a:pPr>
            <a:r>
              <a:rPr lang="en-US" sz="2200" dirty="0"/>
              <a:t>Some will cling on to the life-belt until they are rescued.</a:t>
            </a:r>
          </a:p>
          <a:p>
            <a:pPr marL="0" indent="0">
              <a:buNone/>
            </a:pPr>
            <a:r>
              <a:rPr lang="en-US" sz="2200" dirty="0"/>
              <a:t>Some can’t reach the life-belt and the current takes it away from them.</a:t>
            </a:r>
          </a:p>
          <a:p>
            <a:pPr marL="0" indent="0">
              <a:buNone/>
            </a:pPr>
            <a:r>
              <a:rPr lang="en-US" sz="2200" dirty="0"/>
              <a:t>Some they grab the life-belt, but the sharks get them anyway.</a:t>
            </a:r>
          </a:p>
        </p:txBody>
      </p:sp>
      <p:pic>
        <p:nvPicPr>
          <p:cNvPr id="9" name="Content Placeholder 8" descr="Rescue buoy floating at sea">
            <a:extLst>
              <a:ext uri="{FF2B5EF4-FFF2-40B4-BE49-F238E27FC236}">
                <a16:creationId xmlns:a16="http://schemas.microsoft.com/office/drawing/2014/main" id="{3E72758F-BD0E-87CD-F925-374617C94E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r="2945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3225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52CFC-F993-7C22-A1C9-DC418FC0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Callum &amp; Kate’s Story, Behind the Statistics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643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8649</TotalTime>
  <Words>244</Words>
  <Application>Microsoft Office PowerPoint</Application>
  <PresentationFormat>Widescreen</PresentationFormat>
  <Paragraphs>32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The Statistics</vt:lpstr>
      <vt:lpstr> </vt:lpstr>
      <vt:lpstr> </vt:lpstr>
      <vt:lpstr> </vt:lpstr>
      <vt:lpstr>Workshops &amp; 1-2-1’s</vt:lpstr>
      <vt:lpstr>Our Statistics </vt:lpstr>
      <vt:lpstr>The Life-belt Model</vt:lpstr>
      <vt:lpstr>Callum &amp; Kate’s Story, Behind the Statistics</vt:lpstr>
      <vt:lpstr> Untold Stories!</vt:lpstr>
      <vt:lpstr>Not all stories have happy endings.  In memory of Leon Prescott. 2005-2024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 Glover</dc:creator>
  <cp:lastModifiedBy>White Emma Joanne Frances Hetherington</cp:lastModifiedBy>
  <cp:revision>5</cp:revision>
  <dcterms:created xsi:type="dcterms:W3CDTF">2024-12-03T13:53:46Z</dcterms:created>
  <dcterms:modified xsi:type="dcterms:W3CDTF">2025-02-05T13:08:23Z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e7215e5-6892-44c5-bd87-118363e84c39_Enabled">
    <vt:lpwstr>true</vt:lpwstr>
  </property>
  <property fmtid="{D5CDD505-2E9C-101B-9397-08002B2CF9AE}" pid="3" name="MSIP_Label_fe7215e5-6892-44c5-bd87-118363e84c39_SetDate">
    <vt:lpwstr>2025-02-05T13:08:16Z</vt:lpwstr>
  </property>
  <property fmtid="{D5CDD505-2E9C-101B-9397-08002B2CF9AE}" pid="4" name="MSIP_Label_fe7215e5-6892-44c5-bd87-118363e84c39_Method">
    <vt:lpwstr>Standard</vt:lpwstr>
  </property>
  <property fmtid="{D5CDD505-2E9C-101B-9397-08002B2CF9AE}" pid="5" name="MSIP_Label_fe7215e5-6892-44c5-bd87-118363e84c39_Name">
    <vt:lpwstr>OFFICIAL</vt:lpwstr>
  </property>
  <property fmtid="{D5CDD505-2E9C-101B-9397-08002B2CF9AE}" pid="6" name="MSIP_Label_fe7215e5-6892-44c5-bd87-118363e84c39_SiteId">
    <vt:lpwstr>f3955ea2-4c5d-4e27-ab8d-f6f577fa122d</vt:lpwstr>
  </property>
  <property fmtid="{D5CDD505-2E9C-101B-9397-08002B2CF9AE}" pid="7" name="MSIP_Label_fe7215e5-6892-44c5-bd87-118363e84c39_ActionId">
    <vt:lpwstr>d994c40e-d4e7-42fc-8941-c828d7ca2aa6</vt:lpwstr>
  </property>
  <property fmtid="{D5CDD505-2E9C-101B-9397-08002B2CF9AE}" pid="8" name="MSIP_Label_fe7215e5-6892-44c5-bd87-118363e84c39_ContentBits">
    <vt:lpwstr>0</vt:lpwstr>
  </property>
</Properties>
</file>