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5" r:id="rId3"/>
    <p:sldMasterId id="2147483687" r:id="rId4"/>
    <p:sldMasterId id="2147483712" r:id="rId5"/>
  </p:sldMasterIdLst>
  <p:notesMasterIdLst>
    <p:notesMasterId r:id="rId65"/>
  </p:notesMasterIdLst>
  <p:sldIdLst>
    <p:sldId id="510" r:id="rId6"/>
    <p:sldId id="2622" r:id="rId7"/>
    <p:sldId id="2621" r:id="rId8"/>
    <p:sldId id="2640" r:id="rId9"/>
    <p:sldId id="1026" r:id="rId10"/>
    <p:sldId id="1670" r:id="rId11"/>
    <p:sldId id="1607" r:id="rId12"/>
    <p:sldId id="1636" r:id="rId13"/>
    <p:sldId id="2641" r:id="rId14"/>
    <p:sldId id="2642" r:id="rId15"/>
    <p:sldId id="2643" r:id="rId16"/>
    <p:sldId id="2644" r:id="rId17"/>
    <p:sldId id="2645" r:id="rId18"/>
    <p:sldId id="1677" r:id="rId19"/>
    <p:sldId id="1635" r:id="rId20"/>
    <p:sldId id="1650" r:id="rId21"/>
    <p:sldId id="2629" r:id="rId22"/>
    <p:sldId id="2637" r:id="rId23"/>
    <p:sldId id="284" r:id="rId24"/>
    <p:sldId id="277" r:id="rId25"/>
    <p:sldId id="290" r:id="rId26"/>
    <p:sldId id="275" r:id="rId27"/>
    <p:sldId id="289" r:id="rId28"/>
    <p:sldId id="276" r:id="rId29"/>
    <p:sldId id="285" r:id="rId30"/>
    <p:sldId id="291" r:id="rId31"/>
    <p:sldId id="292" r:id="rId32"/>
    <p:sldId id="293" r:id="rId33"/>
    <p:sldId id="294" r:id="rId34"/>
    <p:sldId id="295" r:id="rId35"/>
    <p:sldId id="278" r:id="rId36"/>
    <p:sldId id="286" r:id="rId37"/>
    <p:sldId id="296" r:id="rId38"/>
    <p:sldId id="297" r:id="rId39"/>
    <p:sldId id="298" r:id="rId40"/>
    <p:sldId id="299" r:id="rId41"/>
    <p:sldId id="301" r:id="rId42"/>
    <p:sldId id="302" r:id="rId43"/>
    <p:sldId id="279" r:id="rId44"/>
    <p:sldId id="305" r:id="rId45"/>
    <p:sldId id="303" r:id="rId46"/>
    <p:sldId id="304" r:id="rId47"/>
    <p:sldId id="280" r:id="rId48"/>
    <p:sldId id="281" r:id="rId49"/>
    <p:sldId id="288" r:id="rId50"/>
    <p:sldId id="287" r:id="rId51"/>
    <p:sldId id="306" r:id="rId52"/>
    <p:sldId id="2630" r:id="rId53"/>
    <p:sldId id="2647" r:id="rId54"/>
    <p:sldId id="269" r:id="rId55"/>
    <p:sldId id="350" r:id="rId56"/>
    <p:sldId id="2638" r:id="rId57"/>
    <p:sldId id="266" r:id="rId58"/>
    <p:sldId id="2608" r:id="rId59"/>
    <p:sldId id="2646" r:id="rId60"/>
    <p:sldId id="257" r:id="rId61"/>
    <p:sldId id="256" r:id="rId62"/>
    <p:sldId id="2648" r:id="rId63"/>
    <p:sldId id="2633" r:id="rId6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2FA665-C8E9-D1B8-2908-E732CFD25DF5}" name="O'Driscoll Geraldine Anne" initials="OGA" userId="S::Geraldine.O'driscoll@merseyside.police.uk::2f915d1e-4250-4182-a2e1-59fadc17eb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9BF"/>
    <a:srgbClr val="ABE3D7"/>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1916" autoAdjust="0"/>
  </p:normalViewPr>
  <p:slideViewPr>
    <p:cSldViewPr snapToGrid="0">
      <p:cViewPr varScale="1">
        <p:scale>
          <a:sx n="52" d="100"/>
          <a:sy n="52" d="100"/>
        </p:scale>
        <p:origin x="1268" y="4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youthendowmentfund.sharepoint.com/sites/YEFCollaboration/YEF%20Collaboration/Change%20Team/Education/2.%20Change%20Practice/Change%20Programmes/EPIC/Management/Reporting/YEF%20reports/January%2016%20report%20for%20Dennis%20Inclusive%20slides/All%20Se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youthendowmentfund.sharepoint.com/sites/YEFCollaboration/YEF%20Collaboration/Change%20Team/Education/2.%20Change%20Practice/Change%20Programmes/EPIC/Management/Reporting/YEF%20reports/January%2016%20report%20for%20Dennis%20Inclusive%20slides/All%20Se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youthendowmentfund.sharepoint.com/sites/YEFCollaboration/YEF%20Collaboration/Change%20Team/Education/2.%20Change%20Practice/Change%20Programmes/EPIC/Management/Reporting/YEF%20reports/January%2016%20report%20for%20Dennis%20Inclusive%20slides/All%20Set"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youthendowmentfund.sharepoint.com/sites/YEFCollaboration/YEF%20Collaboration/Change%20Team/Education/2.%20Change%20Practice/Change%20Programmes/EPIC/Management/Reporting/YEF%20reports/January%2016%20report%20for%20Dennis%20Inclusive%20slides/All%20Set"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youthendowmentfund.sharepoint.com/sites/YEFCollaboration/YEF%20Collaboration/Change%20Team/Education/2.%20Change%20Practice/Change%20Programmes/EPIC/Management/Reporting/YEF%20reports/January%2016%20report%20for%20Dennis%20Inclusive%20slides/All%20Set"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youthendowmentfund.sharepoint.com/sites/YEFCollaboration/YEF%20Collaboration/Change%20Team/Education/2.%20Change%20Practice/Change%20Programmes/EPIC/Management/Reporting/YEF%20reports/January%2016%20report%20for%20Dennis%20Inclusive%20slides/All%20Set"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'[All Settings report Jan 16.xlsx]Recommendation 1'!$B$2</c:f>
              <c:strCache>
                <c:ptCount val="1"/>
                <c:pt idx="0">
                  <c:v>Never</c:v>
                </c:pt>
              </c:strCache>
            </c:strRef>
          </c:tx>
          <c:spPr>
            <a:solidFill>
              <a:srgbClr val="C00000"/>
            </a:solidFill>
            <a:ln>
              <a:noFill/>
            </a:ln>
            <a:effectLst/>
          </c:spPr>
          <c:invertIfNegative val="0"/>
          <c:cat>
            <c:strRef>
              <c:f>'[All Settings report Jan 16.xlsx]Recommendation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'[All Settings report Jan 16.xlsx]Recommendation 1'!$B$3:$B$5</c:f>
              <c:numCache>
                <c:formatCode>General</c:formatCode>
                <c:ptCount val="3"/>
                <c:pt idx="0">
                  <c:v>1</c:v>
                </c:pt>
                <c:pt idx="1">
                  <c:v>0</c:v>
                </c:pt>
                <c:pt idx="2">
                  <c:v>25</c:v>
                </c:pt>
              </c:numCache>
            </c:numRef>
          </c:val>
          <c:extLst>
            <c:ext xmlns:c16="http://schemas.microsoft.com/office/drawing/2014/chart" uri="{C3380CC4-5D6E-409C-BE32-E72D297353CC}">
              <c16:uniqueId val="{00000000-0012-4FB1-B045-CC29ABA8C99A}"/>
            </c:ext>
          </c:extLst>
        </c:ser>
        <c:ser>
          <c:idx val="1"/>
          <c:order val="1"/>
          <c:tx>
            <c:strRef>
              <c:f>'[All Settings report Jan 16.xlsx]Recommendation 1'!$C$2</c:f>
              <c:strCache>
                <c:ptCount val="1"/>
                <c:pt idx="0">
                  <c:v>Rarely</c:v>
                </c:pt>
              </c:strCache>
            </c:strRef>
          </c:tx>
          <c:spPr>
            <a:solidFill>
              <a:schemeClr val="accent2"/>
            </a:solidFill>
            <a:ln>
              <a:noFill/>
            </a:ln>
            <a:effectLst/>
          </c:spPr>
          <c:invertIfNegative val="0"/>
          <c:cat>
            <c:strRef>
              <c:f>'[All Settings report Jan 16.xlsx]Recommendation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'[All Settings report Jan 16.xlsx]Recommendation 1'!$C$3:$C$5</c:f>
              <c:numCache>
                <c:formatCode>General</c:formatCode>
                <c:ptCount val="3"/>
                <c:pt idx="0">
                  <c:v>1</c:v>
                </c:pt>
                <c:pt idx="1">
                  <c:v>1</c:v>
                </c:pt>
                <c:pt idx="2">
                  <c:v>9</c:v>
                </c:pt>
              </c:numCache>
            </c:numRef>
          </c:val>
          <c:extLst>
            <c:ext xmlns:c16="http://schemas.microsoft.com/office/drawing/2014/chart" uri="{C3380CC4-5D6E-409C-BE32-E72D297353CC}">
              <c16:uniqueId val="{00000001-0012-4FB1-B045-CC29ABA8C99A}"/>
            </c:ext>
          </c:extLst>
        </c:ser>
        <c:ser>
          <c:idx val="2"/>
          <c:order val="2"/>
          <c:tx>
            <c:strRef>
              <c:f>'[All Settings report Jan 16.xlsx]Recommendation 1'!$D$2</c:f>
              <c:strCache>
                <c:ptCount val="1"/>
                <c:pt idx="0">
                  <c:v>Sometimes</c:v>
                </c:pt>
              </c:strCache>
            </c:strRef>
          </c:tx>
          <c:spPr>
            <a:solidFill>
              <a:schemeClr val="accent2">
                <a:lumMod val="20000"/>
                <a:lumOff val="80000"/>
              </a:schemeClr>
            </a:solidFill>
            <a:ln>
              <a:noFill/>
            </a:ln>
            <a:effectLst/>
          </c:spPr>
          <c:invertIfNegative val="0"/>
          <c:cat>
            <c:strRef>
              <c:f>'[All Settings report Jan 16.xlsx]Recommendation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'[All Settings report Jan 16.xlsx]Recommendation 1'!$D$3:$D$5</c:f>
              <c:numCache>
                <c:formatCode>General</c:formatCode>
                <c:ptCount val="3"/>
                <c:pt idx="0">
                  <c:v>5</c:v>
                </c:pt>
                <c:pt idx="1">
                  <c:v>23</c:v>
                </c:pt>
                <c:pt idx="2">
                  <c:v>21</c:v>
                </c:pt>
              </c:numCache>
            </c:numRef>
          </c:val>
          <c:extLst>
            <c:ext xmlns:c16="http://schemas.microsoft.com/office/drawing/2014/chart" uri="{C3380CC4-5D6E-409C-BE32-E72D297353CC}">
              <c16:uniqueId val="{00000002-0012-4FB1-B045-CC29ABA8C99A}"/>
            </c:ext>
          </c:extLst>
        </c:ser>
        <c:ser>
          <c:idx val="3"/>
          <c:order val="3"/>
          <c:tx>
            <c:strRef>
              <c:f>'[All Settings report Jan 16.xlsx]Recommendation 1'!$E$2</c:f>
              <c:strCache>
                <c:ptCount val="1"/>
                <c:pt idx="0">
                  <c:v>Often</c:v>
                </c:pt>
              </c:strCache>
            </c:strRef>
          </c:tx>
          <c:spPr>
            <a:solidFill>
              <a:schemeClr val="accent6">
                <a:lumMod val="60000"/>
                <a:lumOff val="40000"/>
              </a:schemeClr>
            </a:solidFill>
            <a:ln>
              <a:noFill/>
            </a:ln>
            <a:effectLst/>
          </c:spPr>
          <c:invertIfNegative val="0"/>
          <c:cat>
            <c:strRef>
              <c:f>'[All Settings report Jan 16.xlsx]Recommendation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'[All Settings report Jan 16.xlsx]Recommendation 1'!$E$3:$E$5</c:f>
              <c:numCache>
                <c:formatCode>General</c:formatCode>
                <c:ptCount val="3"/>
                <c:pt idx="0">
                  <c:v>25</c:v>
                </c:pt>
                <c:pt idx="1">
                  <c:v>75</c:v>
                </c:pt>
                <c:pt idx="2">
                  <c:v>18</c:v>
                </c:pt>
              </c:numCache>
            </c:numRef>
          </c:val>
          <c:extLst>
            <c:ext xmlns:c16="http://schemas.microsoft.com/office/drawing/2014/chart" uri="{C3380CC4-5D6E-409C-BE32-E72D297353CC}">
              <c16:uniqueId val="{00000003-0012-4FB1-B045-CC29ABA8C99A}"/>
            </c:ext>
          </c:extLst>
        </c:ser>
        <c:ser>
          <c:idx val="4"/>
          <c:order val="4"/>
          <c:tx>
            <c:strRef>
              <c:f>'[All Settings report Jan 16.xlsx]Recommendation 1'!$F$2</c:f>
              <c:strCache>
                <c:ptCount val="1"/>
                <c:pt idx="0">
                  <c:v>Always</c:v>
                </c:pt>
              </c:strCache>
            </c:strRef>
          </c:tx>
          <c:spPr>
            <a:solidFill>
              <a:schemeClr val="accent6">
                <a:lumMod val="75000"/>
              </a:schemeClr>
            </a:solidFill>
            <a:ln>
              <a:noFill/>
            </a:ln>
            <a:effectLst/>
          </c:spPr>
          <c:invertIfNegative val="0"/>
          <c:cat>
            <c:strRef>
              <c:f>'[All Settings report Jan 16.xlsx]Recommendation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'[All Settings report Jan 16.xlsx]Recommendation 1'!$F$3:$F$5</c:f>
              <c:numCache>
                <c:formatCode>General</c:formatCode>
                <c:ptCount val="3"/>
                <c:pt idx="0">
                  <c:v>158</c:v>
                </c:pt>
                <c:pt idx="1">
                  <c:v>91</c:v>
                </c:pt>
                <c:pt idx="2">
                  <c:v>116</c:v>
                </c:pt>
              </c:numCache>
            </c:numRef>
          </c:val>
          <c:extLst>
            <c:ext xmlns:c16="http://schemas.microsoft.com/office/drawing/2014/chart" uri="{C3380CC4-5D6E-409C-BE32-E72D297353CC}">
              <c16:uniqueId val="{00000004-0012-4FB1-B045-CC29ABA8C99A}"/>
            </c:ext>
          </c:extLst>
        </c:ser>
        <c:ser>
          <c:idx val="5"/>
          <c:order val="5"/>
          <c:tx>
            <c:strRef>
              <c:f>'[All Settings report Jan 16.xlsx]Recommendation 1'!$G$2</c:f>
              <c:strCache>
                <c:ptCount val="1"/>
                <c:pt idx="0">
                  <c:v>Unsure</c:v>
                </c:pt>
              </c:strCache>
            </c:strRef>
          </c:tx>
          <c:spPr>
            <a:solidFill>
              <a:schemeClr val="accent5">
                <a:lumMod val="50000"/>
              </a:schemeClr>
            </a:solidFill>
            <a:ln>
              <a:noFill/>
            </a:ln>
            <a:effectLst/>
          </c:spPr>
          <c:invertIfNegative val="0"/>
          <c:cat>
            <c:strRef>
              <c:f>'[All Settings report Jan 16.xlsx]Recommendation 1'!$A$3:$A$5</c:f>
              <c:strCache>
                <c:ptCount val="3"/>
                <c:pt idx="0">
                  <c:v>Do you follow consistent procedures for informing parents and carers about low attendance? E.g. via telephone, in writing,  in person at key thresholds.</c:v>
                </c:pt>
                <c:pt idx="1">
                  <c:v>Do you meet with absent children and their parents/carers to address attendance issues?</c:v>
                </c:pt>
                <c:pt idx="2">
                  <c:v>Do you provide free or discounted breakfast clubs?</c:v>
                </c:pt>
              </c:strCache>
            </c:strRef>
          </c:cat>
          <c:val>
            <c:numRef>
              <c:f>'[All Settings report Jan 16.xlsx]Recommendation 1'!$G$3:$G$5</c:f>
              <c:numCache>
                <c:formatCode>General</c:formatCode>
                <c:ptCount val="3"/>
                <c:pt idx="0">
                  <c:v>1</c:v>
                </c:pt>
                <c:pt idx="1">
                  <c:v>1</c:v>
                </c:pt>
                <c:pt idx="2">
                  <c:v>2</c:v>
                </c:pt>
              </c:numCache>
            </c:numRef>
          </c:val>
          <c:extLst>
            <c:ext xmlns:c16="http://schemas.microsoft.com/office/drawing/2014/chart" uri="{C3380CC4-5D6E-409C-BE32-E72D297353CC}">
              <c16:uniqueId val="{00000005-0012-4FB1-B045-CC29ABA8C99A}"/>
            </c:ext>
          </c:extLst>
        </c:ser>
        <c:dLbls>
          <c:showLegendKey val="0"/>
          <c:showVal val="0"/>
          <c:showCatName val="0"/>
          <c:showSerName val="0"/>
          <c:showPercent val="0"/>
          <c:showBubbleSize val="0"/>
        </c:dLbls>
        <c:gapWidth val="150"/>
        <c:overlap val="100"/>
        <c:axId val="1062640671"/>
        <c:axId val="1062654111"/>
      </c:barChart>
      <c:catAx>
        <c:axId val="10626406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2654111"/>
        <c:crosses val="autoZero"/>
        <c:auto val="1"/>
        <c:lblAlgn val="ctr"/>
        <c:lblOffset val="100"/>
        <c:noMultiLvlLbl val="0"/>
      </c:catAx>
      <c:valAx>
        <c:axId val="106265411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2640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'[All Settings report Jan 16.xlsx]Recommendation 1'!$B$9</c:f>
              <c:strCache>
                <c:ptCount val="1"/>
                <c:pt idx="0">
                  <c:v>Never</c:v>
                </c:pt>
              </c:strCache>
            </c:strRef>
          </c:tx>
          <c:spPr>
            <a:solidFill>
              <a:srgbClr val="C00000"/>
            </a:solidFill>
            <a:ln>
              <a:noFill/>
            </a:ln>
            <a:effectLst/>
          </c:spPr>
          <c:invertIfNegative val="0"/>
          <c:cat>
            <c:strRef>
              <c:f>'[All Settings report Jan 16.xlsx]Recommendation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'[All Settings report Jan 16.xlsx]Recommendation 1'!$B$10:$B$15</c:f>
              <c:numCache>
                <c:formatCode>General</c:formatCode>
                <c:ptCount val="6"/>
                <c:pt idx="0">
                  <c:v>1</c:v>
                </c:pt>
                <c:pt idx="1">
                  <c:v>0</c:v>
                </c:pt>
                <c:pt idx="2">
                  <c:v>0</c:v>
                </c:pt>
                <c:pt idx="3">
                  <c:v>10</c:v>
                </c:pt>
                <c:pt idx="4">
                  <c:v>1</c:v>
                </c:pt>
                <c:pt idx="5">
                  <c:v>0</c:v>
                </c:pt>
              </c:numCache>
            </c:numRef>
          </c:val>
          <c:extLst>
            <c:ext xmlns:c16="http://schemas.microsoft.com/office/drawing/2014/chart" uri="{C3380CC4-5D6E-409C-BE32-E72D297353CC}">
              <c16:uniqueId val="{00000000-594F-4DC9-BDDE-E80053F44247}"/>
            </c:ext>
          </c:extLst>
        </c:ser>
        <c:ser>
          <c:idx val="1"/>
          <c:order val="1"/>
          <c:tx>
            <c:strRef>
              <c:f>'[All Settings report Jan 16.xlsx]Recommendation 1'!$C$9</c:f>
              <c:strCache>
                <c:ptCount val="1"/>
                <c:pt idx="0">
                  <c:v>Rarely</c:v>
                </c:pt>
              </c:strCache>
            </c:strRef>
          </c:tx>
          <c:spPr>
            <a:solidFill>
              <a:schemeClr val="accent2"/>
            </a:solidFill>
            <a:ln>
              <a:noFill/>
            </a:ln>
            <a:effectLst/>
          </c:spPr>
          <c:invertIfNegative val="0"/>
          <c:cat>
            <c:strRef>
              <c:f>'[All Settings report Jan 16.xlsx]Recommendation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'[All Settings report Jan 16.xlsx]Recommendation 1'!$C$10:$C$15</c:f>
              <c:numCache>
                <c:formatCode>General</c:formatCode>
                <c:ptCount val="6"/>
                <c:pt idx="0">
                  <c:v>0</c:v>
                </c:pt>
                <c:pt idx="1">
                  <c:v>2</c:v>
                </c:pt>
                <c:pt idx="2">
                  <c:v>5</c:v>
                </c:pt>
                <c:pt idx="3">
                  <c:v>20</c:v>
                </c:pt>
                <c:pt idx="4">
                  <c:v>4</c:v>
                </c:pt>
                <c:pt idx="5">
                  <c:v>5</c:v>
                </c:pt>
              </c:numCache>
            </c:numRef>
          </c:val>
          <c:extLst>
            <c:ext xmlns:c16="http://schemas.microsoft.com/office/drawing/2014/chart" uri="{C3380CC4-5D6E-409C-BE32-E72D297353CC}">
              <c16:uniqueId val="{00000001-594F-4DC9-BDDE-E80053F44247}"/>
            </c:ext>
          </c:extLst>
        </c:ser>
        <c:ser>
          <c:idx val="2"/>
          <c:order val="2"/>
          <c:tx>
            <c:strRef>
              <c:f>'[All Settings report Jan 16.xlsx]Recommendation 1'!$D$9</c:f>
              <c:strCache>
                <c:ptCount val="1"/>
                <c:pt idx="0">
                  <c:v>Sometimes</c:v>
                </c:pt>
              </c:strCache>
            </c:strRef>
          </c:tx>
          <c:spPr>
            <a:solidFill>
              <a:schemeClr val="accent2">
                <a:lumMod val="20000"/>
                <a:lumOff val="80000"/>
              </a:schemeClr>
            </a:solidFill>
            <a:ln>
              <a:noFill/>
            </a:ln>
            <a:effectLst/>
          </c:spPr>
          <c:invertIfNegative val="0"/>
          <c:cat>
            <c:strRef>
              <c:f>'[All Settings report Jan 16.xlsx]Recommendation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'[All Settings report Jan 16.xlsx]Recommendation 1'!$D$10:$D$15</c:f>
              <c:numCache>
                <c:formatCode>General</c:formatCode>
                <c:ptCount val="6"/>
                <c:pt idx="0">
                  <c:v>19</c:v>
                </c:pt>
                <c:pt idx="1">
                  <c:v>22</c:v>
                </c:pt>
                <c:pt idx="2">
                  <c:v>14</c:v>
                </c:pt>
                <c:pt idx="3">
                  <c:v>59</c:v>
                </c:pt>
                <c:pt idx="4">
                  <c:v>19</c:v>
                </c:pt>
                <c:pt idx="5">
                  <c:v>7</c:v>
                </c:pt>
              </c:numCache>
            </c:numRef>
          </c:val>
          <c:extLst>
            <c:ext xmlns:c16="http://schemas.microsoft.com/office/drawing/2014/chart" uri="{C3380CC4-5D6E-409C-BE32-E72D297353CC}">
              <c16:uniqueId val="{00000002-594F-4DC9-BDDE-E80053F44247}"/>
            </c:ext>
          </c:extLst>
        </c:ser>
        <c:ser>
          <c:idx val="3"/>
          <c:order val="3"/>
          <c:tx>
            <c:strRef>
              <c:f>'[All Settings report Jan 16.xlsx]Recommendation 1'!$E$9</c:f>
              <c:strCache>
                <c:ptCount val="1"/>
                <c:pt idx="0">
                  <c:v>Often</c:v>
                </c:pt>
              </c:strCache>
            </c:strRef>
          </c:tx>
          <c:spPr>
            <a:solidFill>
              <a:schemeClr val="accent6">
                <a:lumMod val="60000"/>
                <a:lumOff val="40000"/>
              </a:schemeClr>
            </a:solidFill>
            <a:ln>
              <a:noFill/>
            </a:ln>
            <a:effectLst/>
          </c:spPr>
          <c:invertIfNegative val="0"/>
          <c:cat>
            <c:strRef>
              <c:f>'[All Settings report Jan 16.xlsx]Recommendation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'[All Settings report Jan 16.xlsx]Recommendation 1'!$E$10:$E$15</c:f>
              <c:numCache>
                <c:formatCode>General</c:formatCode>
                <c:ptCount val="6"/>
                <c:pt idx="0">
                  <c:v>117</c:v>
                </c:pt>
                <c:pt idx="1">
                  <c:v>118</c:v>
                </c:pt>
                <c:pt idx="2">
                  <c:v>75</c:v>
                </c:pt>
                <c:pt idx="3">
                  <c:v>53</c:v>
                </c:pt>
                <c:pt idx="4">
                  <c:v>82</c:v>
                </c:pt>
                <c:pt idx="5">
                  <c:v>70</c:v>
                </c:pt>
              </c:numCache>
            </c:numRef>
          </c:val>
          <c:extLst>
            <c:ext xmlns:c16="http://schemas.microsoft.com/office/drawing/2014/chart" uri="{C3380CC4-5D6E-409C-BE32-E72D297353CC}">
              <c16:uniqueId val="{00000003-594F-4DC9-BDDE-E80053F44247}"/>
            </c:ext>
          </c:extLst>
        </c:ser>
        <c:ser>
          <c:idx val="4"/>
          <c:order val="4"/>
          <c:tx>
            <c:strRef>
              <c:f>'[All Settings report Jan 16.xlsx]Recommendation 1'!$F$9</c:f>
              <c:strCache>
                <c:ptCount val="1"/>
                <c:pt idx="0">
                  <c:v>Always</c:v>
                </c:pt>
              </c:strCache>
            </c:strRef>
          </c:tx>
          <c:spPr>
            <a:solidFill>
              <a:schemeClr val="accent6">
                <a:lumMod val="75000"/>
              </a:schemeClr>
            </a:solidFill>
            <a:ln>
              <a:noFill/>
            </a:ln>
            <a:effectLst/>
          </c:spPr>
          <c:invertIfNegative val="0"/>
          <c:cat>
            <c:strRef>
              <c:f>'[All Settings report Jan 16.xlsx]Recommendation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'[All Settings report Jan 16.xlsx]Recommendation 1'!$F$10:$F$15</c:f>
              <c:numCache>
                <c:formatCode>General</c:formatCode>
                <c:ptCount val="6"/>
                <c:pt idx="0">
                  <c:v>52</c:v>
                </c:pt>
                <c:pt idx="1">
                  <c:v>48</c:v>
                </c:pt>
                <c:pt idx="2">
                  <c:v>96</c:v>
                </c:pt>
                <c:pt idx="3">
                  <c:v>47</c:v>
                </c:pt>
                <c:pt idx="4">
                  <c:v>84</c:v>
                </c:pt>
                <c:pt idx="5">
                  <c:v>108</c:v>
                </c:pt>
              </c:numCache>
            </c:numRef>
          </c:val>
          <c:extLst>
            <c:ext xmlns:c16="http://schemas.microsoft.com/office/drawing/2014/chart" uri="{C3380CC4-5D6E-409C-BE32-E72D297353CC}">
              <c16:uniqueId val="{00000004-594F-4DC9-BDDE-E80053F44247}"/>
            </c:ext>
          </c:extLst>
        </c:ser>
        <c:ser>
          <c:idx val="5"/>
          <c:order val="5"/>
          <c:tx>
            <c:strRef>
              <c:f>'[All Settings report Jan 16.xlsx]Recommendation 1'!$G$9</c:f>
              <c:strCache>
                <c:ptCount val="1"/>
                <c:pt idx="0">
                  <c:v>Unsure</c:v>
                </c:pt>
              </c:strCache>
            </c:strRef>
          </c:tx>
          <c:spPr>
            <a:solidFill>
              <a:srgbClr val="002060"/>
            </a:solidFill>
            <a:ln>
              <a:noFill/>
            </a:ln>
            <a:effectLst/>
          </c:spPr>
          <c:invertIfNegative val="0"/>
          <c:cat>
            <c:strRef>
              <c:f>'[All Settings report Jan 16.xlsx]Recommendation 1'!$A$10:$A$15</c:f>
              <c:strCache>
                <c:ptCount val="6"/>
                <c:pt idx="0">
                  <c:v>Is your behaviour policy consistently applied by staff?</c:v>
                </c:pt>
                <c:pt idx="1">
                  <c:v>Are effective classroom management strategies applied?</c:v>
                </c:pt>
                <c:pt idx="2">
                  <c:v>Do you effectively identify and provide targeted behaviour support to children who need it?</c:v>
                </c:pt>
                <c:pt idx="3">
                  <c:v> Do you use daily report cards (or similar) to set and monitor children's behaviour targets?</c:v>
                </c:pt>
                <c:pt idx="4">
                  <c:v>Do children with identified SEND receive the support they require?</c:v>
                </c:pt>
                <c:pt idx="5">
                  <c:v>Are timely referrals made for early help/multi-agency assessments when required?</c:v>
                </c:pt>
              </c:strCache>
            </c:strRef>
          </c:cat>
          <c:val>
            <c:numRef>
              <c:f>'[All Settings report Jan 16.xlsx]Recommendation 1'!$G$10:$G$15</c:f>
              <c:numCache>
                <c:formatCode>General</c:formatCode>
                <c:ptCount val="6"/>
                <c:pt idx="0">
                  <c:v>2</c:v>
                </c:pt>
                <c:pt idx="1">
                  <c:v>1</c:v>
                </c:pt>
                <c:pt idx="2">
                  <c:v>1</c:v>
                </c:pt>
                <c:pt idx="3">
                  <c:v>2</c:v>
                </c:pt>
                <c:pt idx="4">
                  <c:v>1</c:v>
                </c:pt>
                <c:pt idx="5">
                  <c:v>1</c:v>
                </c:pt>
              </c:numCache>
            </c:numRef>
          </c:val>
          <c:extLst>
            <c:ext xmlns:c16="http://schemas.microsoft.com/office/drawing/2014/chart" uri="{C3380CC4-5D6E-409C-BE32-E72D297353CC}">
              <c16:uniqueId val="{00000005-594F-4DC9-BDDE-E80053F44247}"/>
            </c:ext>
          </c:extLst>
        </c:ser>
        <c:dLbls>
          <c:showLegendKey val="0"/>
          <c:showVal val="0"/>
          <c:showCatName val="0"/>
          <c:showSerName val="0"/>
          <c:showPercent val="0"/>
          <c:showBubbleSize val="0"/>
        </c:dLbls>
        <c:gapWidth val="150"/>
        <c:overlap val="100"/>
        <c:axId val="937555119"/>
        <c:axId val="937557519"/>
      </c:barChart>
      <c:catAx>
        <c:axId val="9375551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37557519"/>
        <c:crosses val="autoZero"/>
        <c:auto val="1"/>
        <c:lblAlgn val="ctr"/>
        <c:lblOffset val="100"/>
        <c:noMultiLvlLbl val="0"/>
      </c:catAx>
      <c:valAx>
        <c:axId val="93755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7555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'[All Settings report Jan 16.xlsx]Recommendation 1'!$B$18</c:f>
              <c:strCache>
                <c:ptCount val="1"/>
                <c:pt idx="0">
                  <c:v>Never</c:v>
                </c:pt>
              </c:strCache>
            </c:strRef>
          </c:tx>
          <c:spPr>
            <a:solidFill>
              <a:srgbClr val="C00000"/>
            </a:solidFill>
            <a:ln>
              <a:noFill/>
            </a:ln>
            <a:effectLst/>
          </c:spPr>
          <c:invertIfNegative val="0"/>
          <c:cat>
            <c:strRef>
              <c:f>'[All Settings report Jan 16.xlsx]Recommendation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'[All Settings report Jan 16.xlsx]Recommendation 1'!$B$19:$B$24</c:f>
              <c:numCache>
                <c:formatCode>General</c:formatCode>
                <c:ptCount val="6"/>
                <c:pt idx="0">
                  <c:v>0</c:v>
                </c:pt>
                <c:pt idx="1">
                  <c:v>3</c:v>
                </c:pt>
                <c:pt idx="2">
                  <c:v>38</c:v>
                </c:pt>
                <c:pt idx="3">
                  <c:v>3</c:v>
                </c:pt>
                <c:pt idx="4">
                  <c:v>0</c:v>
                </c:pt>
                <c:pt idx="5">
                  <c:v>22</c:v>
                </c:pt>
              </c:numCache>
            </c:numRef>
          </c:val>
          <c:extLst>
            <c:ext xmlns:c16="http://schemas.microsoft.com/office/drawing/2014/chart" uri="{C3380CC4-5D6E-409C-BE32-E72D297353CC}">
              <c16:uniqueId val="{00000000-1D9D-48DD-BB53-4ED38A4D75A8}"/>
            </c:ext>
          </c:extLst>
        </c:ser>
        <c:ser>
          <c:idx val="1"/>
          <c:order val="1"/>
          <c:tx>
            <c:strRef>
              <c:f>'[All Settings report Jan 16.xlsx]Recommendation 1'!$C$18</c:f>
              <c:strCache>
                <c:ptCount val="1"/>
                <c:pt idx="0">
                  <c:v>Rarely</c:v>
                </c:pt>
              </c:strCache>
            </c:strRef>
          </c:tx>
          <c:spPr>
            <a:solidFill>
              <a:schemeClr val="accent2"/>
            </a:solidFill>
            <a:ln>
              <a:noFill/>
            </a:ln>
            <a:effectLst/>
          </c:spPr>
          <c:invertIfNegative val="0"/>
          <c:cat>
            <c:strRef>
              <c:f>'[All Settings report Jan 16.xlsx]Recommendation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'[All Settings report Jan 16.xlsx]Recommendation 1'!$C$19:$C$24</c:f>
              <c:numCache>
                <c:formatCode>General</c:formatCode>
                <c:ptCount val="6"/>
                <c:pt idx="0">
                  <c:v>3</c:v>
                </c:pt>
                <c:pt idx="1">
                  <c:v>9</c:v>
                </c:pt>
                <c:pt idx="2">
                  <c:v>30</c:v>
                </c:pt>
                <c:pt idx="3">
                  <c:v>3</c:v>
                </c:pt>
                <c:pt idx="4">
                  <c:v>3</c:v>
                </c:pt>
                <c:pt idx="5">
                  <c:v>28</c:v>
                </c:pt>
              </c:numCache>
            </c:numRef>
          </c:val>
          <c:extLst>
            <c:ext xmlns:c16="http://schemas.microsoft.com/office/drawing/2014/chart" uri="{C3380CC4-5D6E-409C-BE32-E72D297353CC}">
              <c16:uniqueId val="{00000001-1D9D-48DD-BB53-4ED38A4D75A8}"/>
            </c:ext>
          </c:extLst>
        </c:ser>
        <c:ser>
          <c:idx val="2"/>
          <c:order val="2"/>
          <c:tx>
            <c:strRef>
              <c:f>'[All Settings report Jan 16.xlsx]Recommendation 1'!$D$18</c:f>
              <c:strCache>
                <c:ptCount val="1"/>
                <c:pt idx="0">
                  <c:v>Sometimes</c:v>
                </c:pt>
              </c:strCache>
            </c:strRef>
          </c:tx>
          <c:spPr>
            <a:solidFill>
              <a:schemeClr val="accent2">
                <a:lumMod val="20000"/>
                <a:lumOff val="80000"/>
              </a:schemeClr>
            </a:solidFill>
            <a:ln>
              <a:noFill/>
            </a:ln>
            <a:effectLst/>
          </c:spPr>
          <c:invertIfNegative val="0"/>
          <c:cat>
            <c:strRef>
              <c:f>'[All Settings report Jan 16.xlsx]Recommendation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'[All Settings report Jan 16.xlsx]Recommendation 1'!$D$19:$D$24</c:f>
              <c:numCache>
                <c:formatCode>General</c:formatCode>
                <c:ptCount val="6"/>
                <c:pt idx="0">
                  <c:v>30</c:v>
                </c:pt>
                <c:pt idx="1">
                  <c:v>26</c:v>
                </c:pt>
                <c:pt idx="2">
                  <c:v>36</c:v>
                </c:pt>
                <c:pt idx="3">
                  <c:v>26</c:v>
                </c:pt>
                <c:pt idx="4">
                  <c:v>8</c:v>
                </c:pt>
                <c:pt idx="5">
                  <c:v>67</c:v>
                </c:pt>
              </c:numCache>
            </c:numRef>
          </c:val>
          <c:extLst>
            <c:ext xmlns:c16="http://schemas.microsoft.com/office/drawing/2014/chart" uri="{C3380CC4-5D6E-409C-BE32-E72D297353CC}">
              <c16:uniqueId val="{00000002-1D9D-48DD-BB53-4ED38A4D75A8}"/>
            </c:ext>
          </c:extLst>
        </c:ser>
        <c:ser>
          <c:idx val="3"/>
          <c:order val="3"/>
          <c:tx>
            <c:strRef>
              <c:f>'[All Settings report Jan 16.xlsx]Recommendation 1'!$E$18</c:f>
              <c:strCache>
                <c:ptCount val="1"/>
                <c:pt idx="0">
                  <c:v>Often</c:v>
                </c:pt>
              </c:strCache>
            </c:strRef>
          </c:tx>
          <c:spPr>
            <a:solidFill>
              <a:schemeClr val="accent6">
                <a:lumMod val="60000"/>
                <a:lumOff val="40000"/>
              </a:schemeClr>
            </a:solidFill>
            <a:ln>
              <a:noFill/>
            </a:ln>
            <a:effectLst/>
          </c:spPr>
          <c:invertIfNegative val="0"/>
          <c:cat>
            <c:strRef>
              <c:f>'[All Settings report Jan 16.xlsx]Recommendation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'[All Settings report Jan 16.xlsx]Recommendation 1'!$E$19:$E$24</c:f>
              <c:numCache>
                <c:formatCode>General</c:formatCode>
                <c:ptCount val="6"/>
                <c:pt idx="0">
                  <c:v>71</c:v>
                </c:pt>
                <c:pt idx="1">
                  <c:v>49</c:v>
                </c:pt>
                <c:pt idx="2">
                  <c:v>27</c:v>
                </c:pt>
                <c:pt idx="3">
                  <c:v>41</c:v>
                </c:pt>
                <c:pt idx="4">
                  <c:v>23</c:v>
                </c:pt>
                <c:pt idx="5">
                  <c:v>37</c:v>
                </c:pt>
              </c:numCache>
            </c:numRef>
          </c:val>
          <c:extLst>
            <c:ext xmlns:c16="http://schemas.microsoft.com/office/drawing/2014/chart" uri="{C3380CC4-5D6E-409C-BE32-E72D297353CC}">
              <c16:uniqueId val="{00000003-1D9D-48DD-BB53-4ED38A4D75A8}"/>
            </c:ext>
          </c:extLst>
        </c:ser>
        <c:ser>
          <c:idx val="4"/>
          <c:order val="4"/>
          <c:tx>
            <c:strRef>
              <c:f>'[All Settings report Jan 16.xlsx]Recommendation 1'!$F$18</c:f>
              <c:strCache>
                <c:ptCount val="1"/>
                <c:pt idx="0">
                  <c:v>Always</c:v>
                </c:pt>
              </c:strCache>
            </c:strRef>
          </c:tx>
          <c:spPr>
            <a:solidFill>
              <a:schemeClr val="accent6">
                <a:lumMod val="75000"/>
              </a:schemeClr>
            </a:solidFill>
            <a:ln>
              <a:noFill/>
            </a:ln>
            <a:effectLst/>
          </c:spPr>
          <c:invertIfNegative val="0"/>
          <c:cat>
            <c:strRef>
              <c:f>'[All Settings report Jan 16.xlsx]Recommendation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'[All Settings report Jan 16.xlsx]Recommendation 1'!$F$19:$F$24</c:f>
              <c:numCache>
                <c:formatCode>General</c:formatCode>
                <c:ptCount val="6"/>
                <c:pt idx="0">
                  <c:v>85</c:v>
                </c:pt>
                <c:pt idx="1">
                  <c:v>99</c:v>
                </c:pt>
                <c:pt idx="2">
                  <c:v>51</c:v>
                </c:pt>
                <c:pt idx="3">
                  <c:v>117</c:v>
                </c:pt>
                <c:pt idx="4">
                  <c:v>156</c:v>
                </c:pt>
                <c:pt idx="5">
                  <c:v>34</c:v>
                </c:pt>
              </c:numCache>
            </c:numRef>
          </c:val>
          <c:extLst>
            <c:ext xmlns:c16="http://schemas.microsoft.com/office/drawing/2014/chart" uri="{C3380CC4-5D6E-409C-BE32-E72D297353CC}">
              <c16:uniqueId val="{00000004-1D9D-48DD-BB53-4ED38A4D75A8}"/>
            </c:ext>
          </c:extLst>
        </c:ser>
        <c:ser>
          <c:idx val="5"/>
          <c:order val="5"/>
          <c:tx>
            <c:strRef>
              <c:f>'[All Settings report Jan 16.xlsx]Recommendation 1'!$G$18</c:f>
              <c:strCache>
                <c:ptCount val="1"/>
                <c:pt idx="0">
                  <c:v>Unsure</c:v>
                </c:pt>
              </c:strCache>
            </c:strRef>
          </c:tx>
          <c:spPr>
            <a:solidFill>
              <a:srgbClr val="002060"/>
            </a:solidFill>
            <a:ln>
              <a:noFill/>
            </a:ln>
            <a:effectLst/>
          </c:spPr>
          <c:invertIfNegative val="0"/>
          <c:cat>
            <c:strRef>
              <c:f>'[All Settings report Jan 16.xlsx]Recommendation 1'!$A$19:$A$24</c:f>
              <c:strCache>
                <c:ptCount val="6"/>
                <c:pt idx="0">
                  <c:v>Do you plan appropriate interventions for pupils who have been suspended or are at risk of exclusion?</c:v>
                </c:pt>
                <c:pt idx="1">
                  <c:v>Is appropriate work set or alternative provision arranged for suspended children?</c:v>
                </c:pt>
                <c:pt idx="2">
                  <c:v>When a child is suspended for between 2 and 5 days do you assign a staff member to check in with them each day?</c:v>
                </c:pt>
                <c:pt idx="3">
                  <c:v>When children are suspended do you design a reintegration strategy to support their return to school?</c:v>
                </c:pt>
                <c:pt idx="4">
                  <c:v>When children return to school after a suspension do you hold a meeting with them and invite their parents or carers to attend?</c:v>
                </c:pt>
                <c:pt idx="5">
                  <c:v>Do children returning following suspension receive one-to-one mentoring?</c:v>
                </c:pt>
              </c:strCache>
            </c:strRef>
          </c:cat>
          <c:val>
            <c:numRef>
              <c:f>'[All Settings report Jan 16.xlsx]Recommendation 1'!$G$19:$G$24</c:f>
              <c:numCache>
                <c:formatCode>General</c:formatCode>
                <c:ptCount val="6"/>
                <c:pt idx="0">
                  <c:v>2</c:v>
                </c:pt>
                <c:pt idx="1">
                  <c:v>5</c:v>
                </c:pt>
                <c:pt idx="2">
                  <c:v>9</c:v>
                </c:pt>
                <c:pt idx="3">
                  <c:v>1</c:v>
                </c:pt>
                <c:pt idx="4">
                  <c:v>1</c:v>
                </c:pt>
                <c:pt idx="5">
                  <c:v>3</c:v>
                </c:pt>
              </c:numCache>
            </c:numRef>
          </c:val>
          <c:extLst>
            <c:ext xmlns:c16="http://schemas.microsoft.com/office/drawing/2014/chart" uri="{C3380CC4-5D6E-409C-BE32-E72D297353CC}">
              <c16:uniqueId val="{00000005-1D9D-48DD-BB53-4ED38A4D75A8}"/>
            </c:ext>
          </c:extLst>
        </c:ser>
        <c:dLbls>
          <c:showLegendKey val="0"/>
          <c:showVal val="0"/>
          <c:showCatName val="0"/>
          <c:showSerName val="0"/>
          <c:showPercent val="0"/>
          <c:showBubbleSize val="0"/>
        </c:dLbls>
        <c:gapWidth val="150"/>
        <c:overlap val="100"/>
        <c:axId val="1115815695"/>
        <c:axId val="1115814735"/>
      </c:barChart>
      <c:catAx>
        <c:axId val="11158156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5814735"/>
        <c:crosses val="autoZero"/>
        <c:auto val="1"/>
        <c:lblAlgn val="ctr"/>
        <c:lblOffset val="100"/>
        <c:noMultiLvlLbl val="0"/>
      </c:catAx>
      <c:valAx>
        <c:axId val="111581473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58156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'[All Settings report Jan 16.xlsx]Recommendation 2'!$B$3</c:f>
              <c:strCache>
                <c:ptCount val="1"/>
                <c:pt idx="0">
                  <c:v>Never</c:v>
                </c:pt>
              </c:strCache>
            </c:strRef>
          </c:tx>
          <c:spPr>
            <a:solidFill>
              <a:srgbClr val="C00000"/>
            </a:solidFill>
            <a:ln>
              <a:noFill/>
            </a:ln>
            <a:effectLst/>
          </c:spPr>
          <c:invertIfNegative val="0"/>
          <c:cat>
            <c:strRef>
              <c:f>'[All Settings report Jan 16.xlsx]Recommendation 2'!$A$4:$A$10</c:f>
              <c:strCache>
                <c:ptCount val="7"/>
                <c:pt idx="0">
                  <c:v>Are all staff proactive in developing positive and trusting relationships with children via their daily interactions?</c:v>
                </c:pt>
                <c:pt idx="1">
                  <c:v>Is mentoring provided to vulnerable children?</c:v>
                </c:pt>
                <c:pt idx="2">
                  <c:v>Is mentoring provided to vulnerable children for at least one hour per week over a minimum of two full terms?</c:v>
                </c:pt>
                <c:pt idx="3">
                  <c:v>Do mentors receive appropriate training prior to commencing mentoring?</c:v>
                </c:pt>
                <c:pt idx="4">
                  <c:v>Do mentors receive regular supervision?</c:v>
                </c:pt>
                <c:pt idx="5">
                  <c:v>Is the impact of any missed learning due to mentoring minimised and mitigated?</c:v>
                </c:pt>
                <c:pt idx="6">
                  <c:v>Are weekly coach-led sports sessions or outdoor activities attended by vulnerable children?</c:v>
                </c:pt>
              </c:strCache>
            </c:strRef>
          </c:cat>
          <c:val>
            <c:numRef>
              <c:f>'[All Settings report Jan 16.xlsx]Recommendation 2'!$B$4:$B$10</c:f>
              <c:numCache>
                <c:formatCode>General</c:formatCode>
                <c:ptCount val="7"/>
                <c:pt idx="0">
                  <c:v>0</c:v>
                </c:pt>
                <c:pt idx="1">
                  <c:v>6</c:v>
                </c:pt>
                <c:pt idx="2">
                  <c:v>14</c:v>
                </c:pt>
                <c:pt idx="3">
                  <c:v>17</c:v>
                </c:pt>
                <c:pt idx="4">
                  <c:v>25</c:v>
                </c:pt>
                <c:pt idx="5">
                  <c:v>16</c:v>
                </c:pt>
                <c:pt idx="6">
                  <c:v>12</c:v>
                </c:pt>
              </c:numCache>
            </c:numRef>
          </c:val>
          <c:extLst>
            <c:ext xmlns:c16="http://schemas.microsoft.com/office/drawing/2014/chart" uri="{C3380CC4-5D6E-409C-BE32-E72D297353CC}">
              <c16:uniqueId val="{00000000-8F0F-4BF4-AFA6-E57A5D30F932}"/>
            </c:ext>
          </c:extLst>
        </c:ser>
        <c:ser>
          <c:idx val="1"/>
          <c:order val="1"/>
          <c:tx>
            <c:strRef>
              <c:f>'[All Settings report Jan 16.xlsx]Recommendation 2'!$C$3</c:f>
              <c:strCache>
                <c:ptCount val="1"/>
                <c:pt idx="0">
                  <c:v>Rarely</c:v>
                </c:pt>
              </c:strCache>
            </c:strRef>
          </c:tx>
          <c:spPr>
            <a:solidFill>
              <a:schemeClr val="accent2"/>
            </a:solidFill>
            <a:ln>
              <a:noFill/>
            </a:ln>
            <a:effectLst/>
          </c:spPr>
          <c:invertIfNegative val="0"/>
          <c:cat>
            <c:strRef>
              <c:f>'[All Settings report Jan 16.xlsx]Recommendation 2'!$A$4:$A$10</c:f>
              <c:strCache>
                <c:ptCount val="7"/>
                <c:pt idx="0">
                  <c:v>Are all staff proactive in developing positive and trusting relationships with children via their daily interactions?</c:v>
                </c:pt>
                <c:pt idx="1">
                  <c:v>Is mentoring provided to vulnerable children?</c:v>
                </c:pt>
                <c:pt idx="2">
                  <c:v>Is mentoring provided to vulnerable children for at least one hour per week over a minimum of two full terms?</c:v>
                </c:pt>
                <c:pt idx="3">
                  <c:v>Do mentors receive appropriate training prior to commencing mentoring?</c:v>
                </c:pt>
                <c:pt idx="4">
                  <c:v>Do mentors receive regular supervision?</c:v>
                </c:pt>
                <c:pt idx="5">
                  <c:v>Is the impact of any missed learning due to mentoring minimised and mitigated?</c:v>
                </c:pt>
                <c:pt idx="6">
                  <c:v>Are weekly coach-led sports sessions or outdoor activities attended by vulnerable children?</c:v>
                </c:pt>
              </c:strCache>
            </c:strRef>
          </c:cat>
          <c:val>
            <c:numRef>
              <c:f>'[All Settings report Jan 16.xlsx]Recommendation 2'!$C$4:$C$10</c:f>
              <c:numCache>
                <c:formatCode>General</c:formatCode>
                <c:ptCount val="7"/>
                <c:pt idx="0">
                  <c:v>2</c:v>
                </c:pt>
                <c:pt idx="1">
                  <c:v>7</c:v>
                </c:pt>
                <c:pt idx="2">
                  <c:v>29</c:v>
                </c:pt>
                <c:pt idx="3">
                  <c:v>6</c:v>
                </c:pt>
                <c:pt idx="4">
                  <c:v>23</c:v>
                </c:pt>
                <c:pt idx="5">
                  <c:v>17</c:v>
                </c:pt>
                <c:pt idx="6">
                  <c:v>23</c:v>
                </c:pt>
              </c:numCache>
            </c:numRef>
          </c:val>
          <c:extLst>
            <c:ext xmlns:c16="http://schemas.microsoft.com/office/drawing/2014/chart" uri="{C3380CC4-5D6E-409C-BE32-E72D297353CC}">
              <c16:uniqueId val="{00000001-8F0F-4BF4-AFA6-E57A5D30F932}"/>
            </c:ext>
          </c:extLst>
        </c:ser>
        <c:ser>
          <c:idx val="2"/>
          <c:order val="2"/>
          <c:tx>
            <c:strRef>
              <c:f>'[All Settings report Jan 16.xlsx]Recommendation 2'!$D$3</c:f>
              <c:strCache>
                <c:ptCount val="1"/>
                <c:pt idx="0">
                  <c:v>Sometimes</c:v>
                </c:pt>
              </c:strCache>
            </c:strRef>
          </c:tx>
          <c:spPr>
            <a:solidFill>
              <a:schemeClr val="accent2">
                <a:lumMod val="20000"/>
                <a:lumOff val="80000"/>
              </a:schemeClr>
            </a:solidFill>
            <a:ln>
              <a:noFill/>
            </a:ln>
            <a:effectLst/>
          </c:spPr>
          <c:invertIfNegative val="0"/>
          <c:cat>
            <c:strRef>
              <c:f>'[All Settings report Jan 16.xlsx]Recommendation 2'!$A$4:$A$10</c:f>
              <c:strCache>
                <c:ptCount val="7"/>
                <c:pt idx="0">
                  <c:v>Are all staff proactive in developing positive and trusting relationships with children via their daily interactions?</c:v>
                </c:pt>
                <c:pt idx="1">
                  <c:v>Is mentoring provided to vulnerable children?</c:v>
                </c:pt>
                <c:pt idx="2">
                  <c:v>Is mentoring provided to vulnerable children for at least one hour per week over a minimum of two full terms?</c:v>
                </c:pt>
                <c:pt idx="3">
                  <c:v>Do mentors receive appropriate training prior to commencing mentoring?</c:v>
                </c:pt>
                <c:pt idx="4">
                  <c:v>Do mentors receive regular supervision?</c:v>
                </c:pt>
                <c:pt idx="5">
                  <c:v>Is the impact of any missed learning due to mentoring minimised and mitigated?</c:v>
                </c:pt>
                <c:pt idx="6">
                  <c:v>Are weekly coach-led sports sessions or outdoor activities attended by vulnerable children?</c:v>
                </c:pt>
              </c:strCache>
            </c:strRef>
          </c:cat>
          <c:val>
            <c:numRef>
              <c:f>'[All Settings report Jan 16.xlsx]Recommendation 2'!$D$4:$D$10</c:f>
              <c:numCache>
                <c:formatCode>General</c:formatCode>
                <c:ptCount val="7"/>
                <c:pt idx="0">
                  <c:v>7</c:v>
                </c:pt>
                <c:pt idx="1">
                  <c:v>34</c:v>
                </c:pt>
                <c:pt idx="2">
                  <c:v>59</c:v>
                </c:pt>
                <c:pt idx="3">
                  <c:v>39</c:v>
                </c:pt>
                <c:pt idx="4">
                  <c:v>35</c:v>
                </c:pt>
                <c:pt idx="5">
                  <c:v>44</c:v>
                </c:pt>
                <c:pt idx="6">
                  <c:v>41</c:v>
                </c:pt>
              </c:numCache>
            </c:numRef>
          </c:val>
          <c:extLst>
            <c:ext xmlns:c16="http://schemas.microsoft.com/office/drawing/2014/chart" uri="{C3380CC4-5D6E-409C-BE32-E72D297353CC}">
              <c16:uniqueId val="{00000002-8F0F-4BF4-AFA6-E57A5D30F932}"/>
            </c:ext>
          </c:extLst>
        </c:ser>
        <c:ser>
          <c:idx val="3"/>
          <c:order val="3"/>
          <c:tx>
            <c:strRef>
              <c:f>'[All Settings report Jan 16.xlsx]Recommendation 2'!$E$3</c:f>
              <c:strCache>
                <c:ptCount val="1"/>
                <c:pt idx="0">
                  <c:v>Often</c:v>
                </c:pt>
              </c:strCache>
            </c:strRef>
          </c:tx>
          <c:spPr>
            <a:solidFill>
              <a:schemeClr val="accent6">
                <a:lumMod val="60000"/>
                <a:lumOff val="40000"/>
              </a:schemeClr>
            </a:solidFill>
            <a:ln>
              <a:noFill/>
            </a:ln>
            <a:effectLst/>
          </c:spPr>
          <c:invertIfNegative val="0"/>
          <c:cat>
            <c:strRef>
              <c:f>'[All Settings report Jan 16.xlsx]Recommendation 2'!$A$4:$A$10</c:f>
              <c:strCache>
                <c:ptCount val="7"/>
                <c:pt idx="0">
                  <c:v>Are all staff proactive in developing positive and trusting relationships with children via their daily interactions?</c:v>
                </c:pt>
                <c:pt idx="1">
                  <c:v>Is mentoring provided to vulnerable children?</c:v>
                </c:pt>
                <c:pt idx="2">
                  <c:v>Is mentoring provided to vulnerable children for at least one hour per week over a minimum of two full terms?</c:v>
                </c:pt>
                <c:pt idx="3">
                  <c:v>Do mentors receive appropriate training prior to commencing mentoring?</c:v>
                </c:pt>
                <c:pt idx="4">
                  <c:v>Do mentors receive regular supervision?</c:v>
                </c:pt>
                <c:pt idx="5">
                  <c:v>Is the impact of any missed learning due to mentoring minimised and mitigated?</c:v>
                </c:pt>
                <c:pt idx="6">
                  <c:v>Are weekly coach-led sports sessions or outdoor activities attended by vulnerable children?</c:v>
                </c:pt>
              </c:strCache>
            </c:strRef>
          </c:cat>
          <c:val>
            <c:numRef>
              <c:f>'[All Settings report Jan 16.xlsx]Recommendation 2'!$E$4:$E$10</c:f>
              <c:numCache>
                <c:formatCode>General</c:formatCode>
                <c:ptCount val="7"/>
                <c:pt idx="0">
                  <c:v>91</c:v>
                </c:pt>
                <c:pt idx="1">
                  <c:v>77</c:v>
                </c:pt>
                <c:pt idx="2">
                  <c:v>60</c:v>
                </c:pt>
                <c:pt idx="3">
                  <c:v>49</c:v>
                </c:pt>
                <c:pt idx="4">
                  <c:v>36</c:v>
                </c:pt>
                <c:pt idx="5">
                  <c:v>54</c:v>
                </c:pt>
                <c:pt idx="6">
                  <c:v>53</c:v>
                </c:pt>
              </c:numCache>
            </c:numRef>
          </c:val>
          <c:extLst>
            <c:ext xmlns:c16="http://schemas.microsoft.com/office/drawing/2014/chart" uri="{C3380CC4-5D6E-409C-BE32-E72D297353CC}">
              <c16:uniqueId val="{00000003-8F0F-4BF4-AFA6-E57A5D30F932}"/>
            </c:ext>
          </c:extLst>
        </c:ser>
        <c:ser>
          <c:idx val="4"/>
          <c:order val="4"/>
          <c:tx>
            <c:strRef>
              <c:f>'[All Settings report Jan 16.xlsx]Recommendation 2'!$F$3</c:f>
              <c:strCache>
                <c:ptCount val="1"/>
                <c:pt idx="0">
                  <c:v>Always</c:v>
                </c:pt>
              </c:strCache>
            </c:strRef>
          </c:tx>
          <c:spPr>
            <a:solidFill>
              <a:schemeClr val="accent6">
                <a:lumMod val="75000"/>
              </a:schemeClr>
            </a:solidFill>
            <a:ln>
              <a:noFill/>
            </a:ln>
            <a:effectLst/>
          </c:spPr>
          <c:invertIfNegative val="0"/>
          <c:cat>
            <c:strRef>
              <c:f>'[All Settings report Jan 16.xlsx]Recommendation 2'!$A$4:$A$10</c:f>
              <c:strCache>
                <c:ptCount val="7"/>
                <c:pt idx="0">
                  <c:v>Are all staff proactive in developing positive and trusting relationships with children via their daily interactions?</c:v>
                </c:pt>
                <c:pt idx="1">
                  <c:v>Is mentoring provided to vulnerable children?</c:v>
                </c:pt>
                <c:pt idx="2">
                  <c:v>Is mentoring provided to vulnerable children for at least one hour per week over a minimum of two full terms?</c:v>
                </c:pt>
                <c:pt idx="3">
                  <c:v>Do mentors receive appropriate training prior to commencing mentoring?</c:v>
                </c:pt>
                <c:pt idx="4">
                  <c:v>Do mentors receive regular supervision?</c:v>
                </c:pt>
                <c:pt idx="5">
                  <c:v>Is the impact of any missed learning due to mentoring minimised and mitigated?</c:v>
                </c:pt>
                <c:pt idx="6">
                  <c:v>Are weekly coach-led sports sessions or outdoor activities attended by vulnerable children?</c:v>
                </c:pt>
              </c:strCache>
            </c:strRef>
          </c:cat>
          <c:val>
            <c:numRef>
              <c:f>'[All Settings report Jan 16.xlsx]Recommendation 2'!$F$4:$F$10</c:f>
              <c:numCache>
                <c:formatCode>General</c:formatCode>
                <c:ptCount val="7"/>
                <c:pt idx="0">
                  <c:v>89</c:v>
                </c:pt>
                <c:pt idx="1">
                  <c:v>66</c:v>
                </c:pt>
                <c:pt idx="2">
                  <c:v>24</c:v>
                </c:pt>
                <c:pt idx="3">
                  <c:v>72</c:v>
                </c:pt>
                <c:pt idx="4">
                  <c:v>49</c:v>
                </c:pt>
                <c:pt idx="5">
                  <c:v>41</c:v>
                </c:pt>
                <c:pt idx="6">
                  <c:v>56</c:v>
                </c:pt>
              </c:numCache>
            </c:numRef>
          </c:val>
          <c:extLst>
            <c:ext xmlns:c16="http://schemas.microsoft.com/office/drawing/2014/chart" uri="{C3380CC4-5D6E-409C-BE32-E72D297353CC}">
              <c16:uniqueId val="{00000004-8F0F-4BF4-AFA6-E57A5D30F932}"/>
            </c:ext>
          </c:extLst>
        </c:ser>
        <c:ser>
          <c:idx val="5"/>
          <c:order val="5"/>
          <c:tx>
            <c:strRef>
              <c:f>'[All Settings report Jan 16.xlsx]Recommendation 2'!$G$3</c:f>
              <c:strCache>
                <c:ptCount val="1"/>
                <c:pt idx="0">
                  <c:v>Unsure</c:v>
                </c:pt>
              </c:strCache>
            </c:strRef>
          </c:tx>
          <c:spPr>
            <a:solidFill>
              <a:srgbClr val="002060"/>
            </a:solidFill>
            <a:ln>
              <a:noFill/>
            </a:ln>
            <a:effectLst/>
          </c:spPr>
          <c:invertIfNegative val="0"/>
          <c:cat>
            <c:strRef>
              <c:f>'[All Settings report Jan 16.xlsx]Recommendation 2'!$A$4:$A$10</c:f>
              <c:strCache>
                <c:ptCount val="7"/>
                <c:pt idx="0">
                  <c:v>Are all staff proactive in developing positive and trusting relationships with children via their daily interactions?</c:v>
                </c:pt>
                <c:pt idx="1">
                  <c:v>Is mentoring provided to vulnerable children?</c:v>
                </c:pt>
                <c:pt idx="2">
                  <c:v>Is mentoring provided to vulnerable children for at least one hour per week over a minimum of two full terms?</c:v>
                </c:pt>
                <c:pt idx="3">
                  <c:v>Do mentors receive appropriate training prior to commencing mentoring?</c:v>
                </c:pt>
                <c:pt idx="4">
                  <c:v>Do mentors receive regular supervision?</c:v>
                </c:pt>
                <c:pt idx="5">
                  <c:v>Is the impact of any missed learning due to mentoring minimised and mitigated?</c:v>
                </c:pt>
                <c:pt idx="6">
                  <c:v>Are weekly coach-led sports sessions or outdoor activities attended by vulnerable children?</c:v>
                </c:pt>
              </c:strCache>
            </c:strRef>
          </c:cat>
          <c:val>
            <c:numRef>
              <c:f>'[All Settings report Jan 16.xlsx]Recommendation 2'!$G$4:$G$10</c:f>
              <c:numCache>
                <c:formatCode>General</c:formatCode>
                <c:ptCount val="7"/>
                <c:pt idx="0">
                  <c:v>2</c:v>
                </c:pt>
                <c:pt idx="1">
                  <c:v>1</c:v>
                </c:pt>
                <c:pt idx="2">
                  <c:v>5</c:v>
                </c:pt>
                <c:pt idx="3">
                  <c:v>8</c:v>
                </c:pt>
                <c:pt idx="4">
                  <c:v>23</c:v>
                </c:pt>
                <c:pt idx="5">
                  <c:v>19</c:v>
                </c:pt>
                <c:pt idx="6">
                  <c:v>6</c:v>
                </c:pt>
              </c:numCache>
            </c:numRef>
          </c:val>
          <c:extLst>
            <c:ext xmlns:c16="http://schemas.microsoft.com/office/drawing/2014/chart" uri="{C3380CC4-5D6E-409C-BE32-E72D297353CC}">
              <c16:uniqueId val="{00000005-8F0F-4BF4-AFA6-E57A5D30F932}"/>
            </c:ext>
          </c:extLst>
        </c:ser>
        <c:dLbls>
          <c:showLegendKey val="0"/>
          <c:showVal val="0"/>
          <c:showCatName val="0"/>
          <c:showSerName val="0"/>
          <c:showPercent val="0"/>
          <c:showBubbleSize val="0"/>
        </c:dLbls>
        <c:gapWidth val="150"/>
        <c:overlap val="100"/>
        <c:axId val="1772993919"/>
        <c:axId val="1772992959"/>
      </c:barChart>
      <c:catAx>
        <c:axId val="177299391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72992959"/>
        <c:crosses val="autoZero"/>
        <c:auto val="1"/>
        <c:lblAlgn val="ctr"/>
        <c:lblOffset val="100"/>
        <c:noMultiLvlLbl val="0"/>
      </c:catAx>
      <c:valAx>
        <c:axId val="1772992959"/>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72993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'[All Settings report Jan 16.xlsx]Recommendation 3'!$B$2</c:f>
              <c:strCache>
                <c:ptCount val="1"/>
                <c:pt idx="0">
                  <c:v>Never</c:v>
                </c:pt>
              </c:strCache>
            </c:strRef>
          </c:tx>
          <c:spPr>
            <a:solidFill>
              <a:srgbClr val="C00000"/>
            </a:solidFill>
            <a:ln>
              <a:noFill/>
            </a:ln>
            <a:effectLst/>
          </c:spPr>
          <c:invertIfNegative val="0"/>
          <c:cat>
            <c:strRef>
              <c:f>'[All Settings report Jan 16.xlsx]Recommendation 3'!$A$3:$A$9</c:f>
              <c:strCache>
                <c:ptCount val="7"/>
                <c:pt idx="0">
                  <c:v>Are the teachers who deliver PSHE or RSHE trained on how to teach social and emotional learning skills? (Specifically self awareness, self-management, social awareness,  relationship skills and responsible decision-making)</c:v>
                </c:pt>
                <c:pt idx="1">
                  <c:v>Is targeted social and emotional learning and support provided to children who need it?</c:v>
                </c:pt>
                <c:pt idx="2">
                  <c:v>Do trained internal staff or specialist support staff provide lessons to secondary age children each year  on what healthy romantic relationships look like? (Skip if primary or post-16)"</c:v>
                </c:pt>
                <c:pt idx="3">
                  <c:v>Do you consult children on levels of bullying and how safe they feel?</c:v>
                </c:pt>
                <c:pt idx="4">
                  <c:v>Do you train staff on how to identify and respond to bullying?</c:v>
                </c:pt>
                <c:pt idx="5">
                  <c:v>Do you make referrals to CAMHS/CYPMHS or other mental health support when required for children with serious and complex emotional needs or behavioural difficulties?</c:v>
                </c:pt>
                <c:pt idx="6">
                  <c:v>Do trained staff provide relationship violence reduction sessions to secondary-age children?</c:v>
                </c:pt>
              </c:strCache>
            </c:strRef>
          </c:cat>
          <c:val>
            <c:numRef>
              <c:f>'[All Settings report Jan 16.xlsx]Recommendation 3'!$B$3:$B$9</c:f>
              <c:numCache>
                <c:formatCode>General</c:formatCode>
                <c:ptCount val="7"/>
                <c:pt idx="0">
                  <c:v>7</c:v>
                </c:pt>
                <c:pt idx="1">
                  <c:v>2</c:v>
                </c:pt>
                <c:pt idx="2">
                  <c:v>18</c:v>
                </c:pt>
                <c:pt idx="3">
                  <c:v>0</c:v>
                </c:pt>
                <c:pt idx="4">
                  <c:v>1</c:v>
                </c:pt>
                <c:pt idx="5">
                  <c:v>2</c:v>
                </c:pt>
                <c:pt idx="6">
                  <c:v>14</c:v>
                </c:pt>
              </c:numCache>
            </c:numRef>
          </c:val>
          <c:extLst>
            <c:ext xmlns:c16="http://schemas.microsoft.com/office/drawing/2014/chart" uri="{C3380CC4-5D6E-409C-BE32-E72D297353CC}">
              <c16:uniqueId val="{00000000-AFA7-4715-8820-BB6D61A46271}"/>
            </c:ext>
          </c:extLst>
        </c:ser>
        <c:ser>
          <c:idx val="1"/>
          <c:order val="1"/>
          <c:tx>
            <c:strRef>
              <c:f>'[All Settings report Jan 16.xlsx]Recommendation 3'!$C$2</c:f>
              <c:strCache>
                <c:ptCount val="1"/>
                <c:pt idx="0">
                  <c:v>Rarely</c:v>
                </c:pt>
              </c:strCache>
            </c:strRef>
          </c:tx>
          <c:spPr>
            <a:solidFill>
              <a:schemeClr val="accent2"/>
            </a:solidFill>
            <a:ln>
              <a:noFill/>
            </a:ln>
            <a:effectLst/>
          </c:spPr>
          <c:invertIfNegative val="0"/>
          <c:cat>
            <c:strRef>
              <c:f>'[All Settings report Jan 16.xlsx]Recommendation 3'!$A$3:$A$9</c:f>
              <c:strCache>
                <c:ptCount val="7"/>
                <c:pt idx="0">
                  <c:v>Are the teachers who deliver PSHE or RSHE trained on how to teach social and emotional learning skills? (Specifically self awareness, self-management, social awareness,  relationship skills and responsible decision-making)</c:v>
                </c:pt>
                <c:pt idx="1">
                  <c:v>Is targeted social and emotional learning and support provided to children who need it?</c:v>
                </c:pt>
                <c:pt idx="2">
                  <c:v>Do trained internal staff or specialist support staff provide lessons to secondary age children each year  on what healthy romantic relationships look like? (Skip if primary or post-16)"</c:v>
                </c:pt>
                <c:pt idx="3">
                  <c:v>Do you consult children on levels of bullying and how safe they feel?</c:v>
                </c:pt>
                <c:pt idx="4">
                  <c:v>Do you train staff on how to identify and respond to bullying?</c:v>
                </c:pt>
                <c:pt idx="5">
                  <c:v>Do you make referrals to CAMHS/CYPMHS or other mental health support when required for children with serious and complex emotional needs or behavioural difficulties?</c:v>
                </c:pt>
                <c:pt idx="6">
                  <c:v>Do trained staff provide relationship violence reduction sessions to secondary-age children?</c:v>
                </c:pt>
              </c:strCache>
            </c:strRef>
          </c:cat>
          <c:val>
            <c:numRef>
              <c:f>'[All Settings report Jan 16.xlsx]Recommendation 3'!$C$3:$C$9</c:f>
              <c:numCache>
                <c:formatCode>General</c:formatCode>
                <c:ptCount val="7"/>
                <c:pt idx="0">
                  <c:v>25</c:v>
                </c:pt>
                <c:pt idx="1">
                  <c:v>0</c:v>
                </c:pt>
                <c:pt idx="2">
                  <c:v>3</c:v>
                </c:pt>
                <c:pt idx="3">
                  <c:v>4</c:v>
                </c:pt>
                <c:pt idx="4">
                  <c:v>6</c:v>
                </c:pt>
                <c:pt idx="5">
                  <c:v>4</c:v>
                </c:pt>
                <c:pt idx="6">
                  <c:v>13</c:v>
                </c:pt>
              </c:numCache>
            </c:numRef>
          </c:val>
          <c:extLst>
            <c:ext xmlns:c16="http://schemas.microsoft.com/office/drawing/2014/chart" uri="{C3380CC4-5D6E-409C-BE32-E72D297353CC}">
              <c16:uniqueId val="{00000001-AFA7-4715-8820-BB6D61A46271}"/>
            </c:ext>
          </c:extLst>
        </c:ser>
        <c:ser>
          <c:idx val="2"/>
          <c:order val="2"/>
          <c:tx>
            <c:strRef>
              <c:f>'[All Settings report Jan 16.xlsx]Recommendation 3'!$D$2</c:f>
              <c:strCache>
                <c:ptCount val="1"/>
                <c:pt idx="0">
                  <c:v>Sometimes</c:v>
                </c:pt>
              </c:strCache>
            </c:strRef>
          </c:tx>
          <c:spPr>
            <a:solidFill>
              <a:schemeClr val="accent2">
                <a:lumMod val="20000"/>
                <a:lumOff val="80000"/>
              </a:schemeClr>
            </a:solidFill>
            <a:ln>
              <a:noFill/>
            </a:ln>
            <a:effectLst/>
          </c:spPr>
          <c:invertIfNegative val="0"/>
          <c:cat>
            <c:strRef>
              <c:f>'[All Settings report Jan 16.xlsx]Recommendation 3'!$A$3:$A$9</c:f>
              <c:strCache>
                <c:ptCount val="7"/>
                <c:pt idx="0">
                  <c:v>Are the teachers who deliver PSHE or RSHE trained on how to teach social and emotional learning skills? (Specifically self awareness, self-management, social awareness,  relationship skills and responsible decision-making)</c:v>
                </c:pt>
                <c:pt idx="1">
                  <c:v>Is targeted social and emotional learning and support provided to children who need it?</c:v>
                </c:pt>
                <c:pt idx="2">
                  <c:v>Do trained internal staff or specialist support staff provide lessons to secondary age children each year  on what healthy romantic relationships look like? (Skip if primary or post-16)"</c:v>
                </c:pt>
                <c:pt idx="3">
                  <c:v>Do you consult children on levels of bullying and how safe they feel?</c:v>
                </c:pt>
                <c:pt idx="4">
                  <c:v>Do you train staff on how to identify and respond to bullying?</c:v>
                </c:pt>
                <c:pt idx="5">
                  <c:v>Do you make referrals to CAMHS/CYPMHS or other mental health support when required for children with serious and complex emotional needs or behavioural difficulties?</c:v>
                </c:pt>
                <c:pt idx="6">
                  <c:v>Do trained staff provide relationship violence reduction sessions to secondary-age children?</c:v>
                </c:pt>
              </c:strCache>
            </c:strRef>
          </c:cat>
          <c:val>
            <c:numRef>
              <c:f>'[All Settings report Jan 16.xlsx]Recommendation 3'!$D$3:$D$9</c:f>
              <c:numCache>
                <c:formatCode>General</c:formatCode>
                <c:ptCount val="7"/>
                <c:pt idx="0">
                  <c:v>34</c:v>
                </c:pt>
                <c:pt idx="1">
                  <c:v>29</c:v>
                </c:pt>
                <c:pt idx="2">
                  <c:v>9</c:v>
                </c:pt>
                <c:pt idx="3">
                  <c:v>25</c:v>
                </c:pt>
                <c:pt idx="4">
                  <c:v>24</c:v>
                </c:pt>
                <c:pt idx="5">
                  <c:v>12</c:v>
                </c:pt>
                <c:pt idx="6">
                  <c:v>13</c:v>
                </c:pt>
              </c:numCache>
            </c:numRef>
          </c:val>
          <c:extLst>
            <c:ext xmlns:c16="http://schemas.microsoft.com/office/drawing/2014/chart" uri="{C3380CC4-5D6E-409C-BE32-E72D297353CC}">
              <c16:uniqueId val="{00000002-AFA7-4715-8820-BB6D61A46271}"/>
            </c:ext>
          </c:extLst>
        </c:ser>
        <c:ser>
          <c:idx val="3"/>
          <c:order val="3"/>
          <c:tx>
            <c:strRef>
              <c:f>'[All Settings report Jan 16.xlsx]Recommendation 3'!$E$2</c:f>
              <c:strCache>
                <c:ptCount val="1"/>
                <c:pt idx="0">
                  <c:v>Often</c:v>
                </c:pt>
              </c:strCache>
            </c:strRef>
          </c:tx>
          <c:spPr>
            <a:solidFill>
              <a:schemeClr val="accent6">
                <a:lumMod val="60000"/>
                <a:lumOff val="40000"/>
              </a:schemeClr>
            </a:solidFill>
            <a:ln>
              <a:noFill/>
            </a:ln>
            <a:effectLst/>
          </c:spPr>
          <c:invertIfNegative val="0"/>
          <c:cat>
            <c:strRef>
              <c:f>'[All Settings report Jan 16.xlsx]Recommendation 3'!$A$3:$A$9</c:f>
              <c:strCache>
                <c:ptCount val="7"/>
                <c:pt idx="0">
                  <c:v>Are the teachers who deliver PSHE or RSHE trained on how to teach social and emotional learning skills? (Specifically self awareness, self-management, social awareness,  relationship skills and responsible decision-making)</c:v>
                </c:pt>
                <c:pt idx="1">
                  <c:v>Is targeted social and emotional learning and support provided to children who need it?</c:v>
                </c:pt>
                <c:pt idx="2">
                  <c:v>Do trained internal staff or specialist support staff provide lessons to secondary age children each year  on what healthy romantic relationships look like? (Skip if primary or post-16)"</c:v>
                </c:pt>
                <c:pt idx="3">
                  <c:v>Do you consult children on levels of bullying and how safe they feel?</c:v>
                </c:pt>
                <c:pt idx="4">
                  <c:v>Do you train staff on how to identify and respond to bullying?</c:v>
                </c:pt>
                <c:pt idx="5">
                  <c:v>Do you make referrals to CAMHS/CYPMHS or other mental health support when required for children with serious and complex emotional needs or behavioural difficulties?</c:v>
                </c:pt>
                <c:pt idx="6">
                  <c:v>Do trained staff provide relationship violence reduction sessions to secondary-age children?</c:v>
                </c:pt>
              </c:strCache>
            </c:strRef>
          </c:cat>
          <c:val>
            <c:numRef>
              <c:f>'[All Settings report Jan 16.xlsx]Recommendation 3'!$E$3:$E$9</c:f>
              <c:numCache>
                <c:formatCode>General</c:formatCode>
                <c:ptCount val="7"/>
                <c:pt idx="0">
                  <c:v>59</c:v>
                </c:pt>
                <c:pt idx="1">
                  <c:v>81</c:v>
                </c:pt>
                <c:pt idx="2">
                  <c:v>41</c:v>
                </c:pt>
                <c:pt idx="3">
                  <c:v>67</c:v>
                </c:pt>
                <c:pt idx="4">
                  <c:v>71</c:v>
                </c:pt>
                <c:pt idx="5">
                  <c:v>33</c:v>
                </c:pt>
                <c:pt idx="6">
                  <c:v>15</c:v>
                </c:pt>
              </c:numCache>
            </c:numRef>
          </c:val>
          <c:extLst>
            <c:ext xmlns:c16="http://schemas.microsoft.com/office/drawing/2014/chart" uri="{C3380CC4-5D6E-409C-BE32-E72D297353CC}">
              <c16:uniqueId val="{00000003-AFA7-4715-8820-BB6D61A46271}"/>
            </c:ext>
          </c:extLst>
        </c:ser>
        <c:ser>
          <c:idx val="4"/>
          <c:order val="4"/>
          <c:tx>
            <c:strRef>
              <c:f>'[All Settings report Jan 16.xlsx]Recommendation 3'!$F$2</c:f>
              <c:strCache>
                <c:ptCount val="1"/>
                <c:pt idx="0">
                  <c:v>Always</c:v>
                </c:pt>
              </c:strCache>
            </c:strRef>
          </c:tx>
          <c:spPr>
            <a:solidFill>
              <a:schemeClr val="accent6">
                <a:lumMod val="75000"/>
              </a:schemeClr>
            </a:solidFill>
            <a:ln>
              <a:noFill/>
            </a:ln>
            <a:effectLst/>
          </c:spPr>
          <c:invertIfNegative val="0"/>
          <c:cat>
            <c:strRef>
              <c:f>'[All Settings report Jan 16.xlsx]Recommendation 3'!$A$3:$A$9</c:f>
              <c:strCache>
                <c:ptCount val="7"/>
                <c:pt idx="0">
                  <c:v>Are the teachers who deliver PSHE or RSHE trained on how to teach social and emotional learning skills? (Specifically self awareness, self-management, social awareness,  relationship skills and responsible decision-making)</c:v>
                </c:pt>
                <c:pt idx="1">
                  <c:v>Is targeted social and emotional learning and support provided to children who need it?</c:v>
                </c:pt>
                <c:pt idx="2">
                  <c:v>Do trained internal staff or specialist support staff provide lessons to secondary age children each year  on what healthy romantic relationships look like? (Skip if primary or post-16)"</c:v>
                </c:pt>
                <c:pt idx="3">
                  <c:v>Do you consult children on levels of bullying and how safe they feel?</c:v>
                </c:pt>
                <c:pt idx="4">
                  <c:v>Do you train staff on how to identify and respond to bullying?</c:v>
                </c:pt>
                <c:pt idx="5">
                  <c:v>Do you make referrals to CAMHS/CYPMHS or other mental health support when required for children with serious and complex emotional needs or behavioural difficulties?</c:v>
                </c:pt>
                <c:pt idx="6">
                  <c:v>Do trained staff provide relationship violence reduction sessions to secondary-age children?</c:v>
                </c:pt>
              </c:strCache>
            </c:strRef>
          </c:cat>
          <c:val>
            <c:numRef>
              <c:f>'[All Settings report Jan 16.xlsx]Recommendation 3'!$F$3:$F$9</c:f>
              <c:numCache>
                <c:formatCode>General</c:formatCode>
                <c:ptCount val="7"/>
                <c:pt idx="0">
                  <c:v>59</c:v>
                </c:pt>
                <c:pt idx="1">
                  <c:v>77</c:v>
                </c:pt>
                <c:pt idx="2">
                  <c:v>69</c:v>
                </c:pt>
                <c:pt idx="3">
                  <c:v>94</c:v>
                </c:pt>
                <c:pt idx="4">
                  <c:v>87</c:v>
                </c:pt>
                <c:pt idx="5">
                  <c:v>136</c:v>
                </c:pt>
                <c:pt idx="6">
                  <c:v>10</c:v>
                </c:pt>
              </c:numCache>
            </c:numRef>
          </c:val>
          <c:extLst>
            <c:ext xmlns:c16="http://schemas.microsoft.com/office/drawing/2014/chart" uri="{C3380CC4-5D6E-409C-BE32-E72D297353CC}">
              <c16:uniqueId val="{00000004-AFA7-4715-8820-BB6D61A46271}"/>
            </c:ext>
          </c:extLst>
        </c:ser>
        <c:ser>
          <c:idx val="5"/>
          <c:order val="5"/>
          <c:tx>
            <c:strRef>
              <c:f>'[All Settings report Jan 16.xlsx]Recommendation 3'!$G$2</c:f>
              <c:strCache>
                <c:ptCount val="1"/>
                <c:pt idx="0">
                  <c:v>Unsure</c:v>
                </c:pt>
              </c:strCache>
            </c:strRef>
          </c:tx>
          <c:spPr>
            <a:solidFill>
              <a:srgbClr val="002060"/>
            </a:solidFill>
            <a:ln>
              <a:noFill/>
            </a:ln>
            <a:effectLst/>
          </c:spPr>
          <c:invertIfNegative val="0"/>
          <c:cat>
            <c:strRef>
              <c:f>'[All Settings report Jan 16.xlsx]Recommendation 3'!$A$3:$A$9</c:f>
              <c:strCache>
                <c:ptCount val="7"/>
                <c:pt idx="0">
                  <c:v>Are the teachers who deliver PSHE or RSHE trained on how to teach social and emotional learning skills? (Specifically self awareness, self-management, social awareness,  relationship skills and responsible decision-making)</c:v>
                </c:pt>
                <c:pt idx="1">
                  <c:v>Is targeted social and emotional learning and support provided to children who need it?</c:v>
                </c:pt>
                <c:pt idx="2">
                  <c:v>Do trained internal staff or specialist support staff provide lessons to secondary age children each year  on what healthy romantic relationships look like? (Skip if primary or post-16)"</c:v>
                </c:pt>
                <c:pt idx="3">
                  <c:v>Do you consult children on levels of bullying and how safe they feel?</c:v>
                </c:pt>
                <c:pt idx="4">
                  <c:v>Do you train staff on how to identify and respond to bullying?</c:v>
                </c:pt>
                <c:pt idx="5">
                  <c:v>Do you make referrals to CAMHS/CYPMHS or other mental health support when required for children with serious and complex emotional needs or behavioural difficulties?</c:v>
                </c:pt>
                <c:pt idx="6">
                  <c:v>Do trained staff provide relationship violence reduction sessions to secondary-age children?</c:v>
                </c:pt>
              </c:strCache>
            </c:strRef>
          </c:cat>
          <c:val>
            <c:numRef>
              <c:f>'[All Settings report Jan 16.xlsx]Recommendation 3'!$G$3:$G$9</c:f>
              <c:numCache>
                <c:formatCode>General</c:formatCode>
                <c:ptCount val="7"/>
                <c:pt idx="0">
                  <c:v>7</c:v>
                </c:pt>
                <c:pt idx="1">
                  <c:v>2</c:v>
                </c:pt>
                <c:pt idx="2">
                  <c:v>51</c:v>
                </c:pt>
                <c:pt idx="3">
                  <c:v>1</c:v>
                </c:pt>
                <c:pt idx="4">
                  <c:v>2</c:v>
                </c:pt>
                <c:pt idx="5">
                  <c:v>4</c:v>
                </c:pt>
                <c:pt idx="6">
                  <c:v>5</c:v>
                </c:pt>
              </c:numCache>
            </c:numRef>
          </c:val>
          <c:extLst>
            <c:ext xmlns:c16="http://schemas.microsoft.com/office/drawing/2014/chart" uri="{C3380CC4-5D6E-409C-BE32-E72D297353CC}">
              <c16:uniqueId val="{00000005-AFA7-4715-8820-BB6D61A46271}"/>
            </c:ext>
          </c:extLst>
        </c:ser>
        <c:dLbls>
          <c:showLegendKey val="0"/>
          <c:showVal val="0"/>
          <c:showCatName val="0"/>
          <c:showSerName val="0"/>
          <c:showPercent val="0"/>
          <c:showBubbleSize val="0"/>
        </c:dLbls>
        <c:gapWidth val="150"/>
        <c:overlap val="100"/>
        <c:axId val="1137986655"/>
        <c:axId val="1137985215"/>
      </c:barChart>
      <c:catAx>
        <c:axId val="11379866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37985215"/>
        <c:crosses val="autoZero"/>
        <c:auto val="1"/>
        <c:lblAlgn val="ctr"/>
        <c:lblOffset val="100"/>
        <c:noMultiLvlLbl val="0"/>
      </c:catAx>
      <c:valAx>
        <c:axId val="113798521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7986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'[All Settings report Jan 16.xlsx]Recommendation 4'!$B$2</c:f>
              <c:strCache>
                <c:ptCount val="1"/>
                <c:pt idx="0">
                  <c:v>Never</c:v>
                </c:pt>
              </c:strCache>
            </c:strRef>
          </c:tx>
          <c:spPr>
            <a:solidFill>
              <a:srgbClr val="C00000"/>
            </a:solidFill>
            <a:ln>
              <a:noFill/>
            </a:ln>
            <a:effectLst/>
          </c:spPr>
          <c:invertIfNegative val="0"/>
          <c:cat>
            <c:strRef>
              <c:f>'[All Settings report Jan 16.xlsx]Recommendation 4'!$A$3:$A$6</c:f>
              <c:strCache>
                <c:ptCount val="4"/>
                <c:pt idx="0">
                  <c:v>Do you provide access to positive activities (such as sports or arts activities) after school/college (when children are most at risk of involvement in violence)?</c:v>
                </c:pt>
                <c:pt idx="1">
                  <c:v>Do you consult with children in your context to understand which times, locations and aspects of violence to focus on?</c:v>
                </c:pt>
                <c:pt idx="2">
                  <c:v>Do you consult with staff to determine where to focus your efforts?</c:v>
                </c:pt>
                <c:pt idx="3">
                  <c:v>Do you work with local agencies and partners to understand your local context and create a coordinated safeguarding response?</c:v>
                </c:pt>
              </c:strCache>
            </c:strRef>
          </c:cat>
          <c:val>
            <c:numRef>
              <c:f>'[All Settings report Jan 16.xlsx]Recommendation 4'!$B$3:$B$6</c:f>
              <c:numCache>
                <c:formatCode>General</c:formatCode>
                <c:ptCount val="4"/>
                <c:pt idx="0">
                  <c:v>19</c:v>
                </c:pt>
                <c:pt idx="1">
                  <c:v>17</c:v>
                </c:pt>
                <c:pt idx="2">
                  <c:v>5</c:v>
                </c:pt>
                <c:pt idx="3">
                  <c:v>1</c:v>
                </c:pt>
              </c:numCache>
            </c:numRef>
          </c:val>
          <c:extLst>
            <c:ext xmlns:c16="http://schemas.microsoft.com/office/drawing/2014/chart" uri="{C3380CC4-5D6E-409C-BE32-E72D297353CC}">
              <c16:uniqueId val="{00000000-A118-4584-9E4A-1C8A9AB090C0}"/>
            </c:ext>
          </c:extLst>
        </c:ser>
        <c:ser>
          <c:idx val="1"/>
          <c:order val="1"/>
          <c:tx>
            <c:strRef>
              <c:f>'[All Settings report Jan 16.xlsx]Recommendation 4'!$C$2</c:f>
              <c:strCache>
                <c:ptCount val="1"/>
                <c:pt idx="0">
                  <c:v>Rarely</c:v>
                </c:pt>
              </c:strCache>
            </c:strRef>
          </c:tx>
          <c:spPr>
            <a:solidFill>
              <a:schemeClr val="accent2"/>
            </a:solidFill>
            <a:ln>
              <a:noFill/>
            </a:ln>
            <a:effectLst/>
          </c:spPr>
          <c:invertIfNegative val="0"/>
          <c:cat>
            <c:strRef>
              <c:f>'[All Settings report Jan 16.xlsx]Recommendation 4'!$A$3:$A$6</c:f>
              <c:strCache>
                <c:ptCount val="4"/>
                <c:pt idx="0">
                  <c:v>Do you provide access to positive activities (such as sports or arts activities) after school/college (when children are most at risk of involvement in violence)?</c:v>
                </c:pt>
                <c:pt idx="1">
                  <c:v>Do you consult with children in your context to understand which times, locations and aspects of violence to focus on?</c:v>
                </c:pt>
                <c:pt idx="2">
                  <c:v>Do you consult with staff to determine where to focus your efforts?</c:v>
                </c:pt>
                <c:pt idx="3">
                  <c:v>Do you work with local agencies and partners to understand your local context and create a coordinated safeguarding response?</c:v>
                </c:pt>
              </c:strCache>
            </c:strRef>
          </c:cat>
          <c:val>
            <c:numRef>
              <c:f>'[All Settings report Jan 16.xlsx]Recommendation 4'!$C$3:$C$6</c:f>
              <c:numCache>
                <c:formatCode>General</c:formatCode>
                <c:ptCount val="4"/>
                <c:pt idx="0">
                  <c:v>14</c:v>
                </c:pt>
                <c:pt idx="1">
                  <c:v>30</c:v>
                </c:pt>
                <c:pt idx="2">
                  <c:v>26</c:v>
                </c:pt>
                <c:pt idx="3">
                  <c:v>7</c:v>
                </c:pt>
              </c:numCache>
            </c:numRef>
          </c:val>
          <c:extLst>
            <c:ext xmlns:c16="http://schemas.microsoft.com/office/drawing/2014/chart" uri="{C3380CC4-5D6E-409C-BE32-E72D297353CC}">
              <c16:uniqueId val="{00000001-A118-4584-9E4A-1C8A9AB090C0}"/>
            </c:ext>
          </c:extLst>
        </c:ser>
        <c:ser>
          <c:idx val="2"/>
          <c:order val="2"/>
          <c:tx>
            <c:strRef>
              <c:f>'[All Settings report Jan 16.xlsx]Recommendation 4'!$D$2</c:f>
              <c:strCache>
                <c:ptCount val="1"/>
                <c:pt idx="0">
                  <c:v>Sometimes</c:v>
                </c:pt>
              </c:strCache>
            </c:strRef>
          </c:tx>
          <c:spPr>
            <a:solidFill>
              <a:schemeClr val="accent2">
                <a:lumMod val="20000"/>
                <a:lumOff val="80000"/>
              </a:schemeClr>
            </a:solidFill>
            <a:ln>
              <a:noFill/>
            </a:ln>
            <a:effectLst/>
          </c:spPr>
          <c:invertIfNegative val="0"/>
          <c:cat>
            <c:strRef>
              <c:f>'[All Settings report Jan 16.xlsx]Recommendation 4'!$A$3:$A$6</c:f>
              <c:strCache>
                <c:ptCount val="4"/>
                <c:pt idx="0">
                  <c:v>Do you provide access to positive activities (such as sports or arts activities) after school/college (when children are most at risk of involvement in violence)?</c:v>
                </c:pt>
                <c:pt idx="1">
                  <c:v>Do you consult with children in your context to understand which times, locations and aspects of violence to focus on?</c:v>
                </c:pt>
                <c:pt idx="2">
                  <c:v>Do you consult with staff to determine where to focus your efforts?</c:v>
                </c:pt>
                <c:pt idx="3">
                  <c:v>Do you work with local agencies and partners to understand your local context and create a coordinated safeguarding response?</c:v>
                </c:pt>
              </c:strCache>
            </c:strRef>
          </c:cat>
          <c:val>
            <c:numRef>
              <c:f>'[All Settings report Jan 16.xlsx]Recommendation 4'!$D$3:$D$6</c:f>
              <c:numCache>
                <c:formatCode>General</c:formatCode>
                <c:ptCount val="4"/>
                <c:pt idx="0">
                  <c:v>34</c:v>
                </c:pt>
                <c:pt idx="1">
                  <c:v>64</c:v>
                </c:pt>
                <c:pt idx="2">
                  <c:v>48</c:v>
                </c:pt>
                <c:pt idx="3">
                  <c:v>32</c:v>
                </c:pt>
              </c:numCache>
            </c:numRef>
          </c:val>
          <c:extLst>
            <c:ext xmlns:c16="http://schemas.microsoft.com/office/drawing/2014/chart" uri="{C3380CC4-5D6E-409C-BE32-E72D297353CC}">
              <c16:uniqueId val="{00000002-A118-4584-9E4A-1C8A9AB090C0}"/>
            </c:ext>
          </c:extLst>
        </c:ser>
        <c:ser>
          <c:idx val="3"/>
          <c:order val="3"/>
          <c:tx>
            <c:strRef>
              <c:f>'[All Settings report Jan 16.xlsx]Recommendation 4'!$E$2</c:f>
              <c:strCache>
                <c:ptCount val="1"/>
                <c:pt idx="0">
                  <c:v>Often</c:v>
                </c:pt>
              </c:strCache>
            </c:strRef>
          </c:tx>
          <c:spPr>
            <a:solidFill>
              <a:schemeClr val="accent6">
                <a:lumMod val="60000"/>
                <a:lumOff val="40000"/>
              </a:schemeClr>
            </a:solidFill>
            <a:ln>
              <a:noFill/>
            </a:ln>
            <a:effectLst/>
          </c:spPr>
          <c:invertIfNegative val="0"/>
          <c:cat>
            <c:strRef>
              <c:f>'[All Settings report Jan 16.xlsx]Recommendation 4'!$A$3:$A$6</c:f>
              <c:strCache>
                <c:ptCount val="4"/>
                <c:pt idx="0">
                  <c:v>Do you provide access to positive activities (such as sports or arts activities) after school/college (when children are most at risk of involvement in violence)?</c:v>
                </c:pt>
                <c:pt idx="1">
                  <c:v>Do you consult with children in your context to understand which times, locations and aspects of violence to focus on?</c:v>
                </c:pt>
                <c:pt idx="2">
                  <c:v>Do you consult with staff to determine where to focus your efforts?</c:v>
                </c:pt>
                <c:pt idx="3">
                  <c:v>Do you work with local agencies and partners to understand your local context and create a coordinated safeguarding response?</c:v>
                </c:pt>
              </c:strCache>
            </c:strRef>
          </c:cat>
          <c:val>
            <c:numRef>
              <c:f>'[All Settings report Jan 16.xlsx]Recommendation 4'!$E$3:$E$6</c:f>
              <c:numCache>
                <c:formatCode>General</c:formatCode>
                <c:ptCount val="4"/>
                <c:pt idx="0">
                  <c:v>53</c:v>
                </c:pt>
                <c:pt idx="1">
                  <c:v>31</c:v>
                </c:pt>
                <c:pt idx="2">
                  <c:v>58</c:v>
                </c:pt>
                <c:pt idx="3">
                  <c:v>67</c:v>
                </c:pt>
              </c:numCache>
            </c:numRef>
          </c:val>
          <c:extLst>
            <c:ext xmlns:c16="http://schemas.microsoft.com/office/drawing/2014/chart" uri="{C3380CC4-5D6E-409C-BE32-E72D297353CC}">
              <c16:uniqueId val="{00000003-A118-4584-9E4A-1C8A9AB090C0}"/>
            </c:ext>
          </c:extLst>
        </c:ser>
        <c:ser>
          <c:idx val="4"/>
          <c:order val="4"/>
          <c:tx>
            <c:strRef>
              <c:f>'[All Settings report Jan 16.xlsx]Recommendation 4'!$F$2</c:f>
              <c:strCache>
                <c:ptCount val="1"/>
                <c:pt idx="0">
                  <c:v>Always</c:v>
                </c:pt>
              </c:strCache>
            </c:strRef>
          </c:tx>
          <c:spPr>
            <a:solidFill>
              <a:schemeClr val="accent6">
                <a:lumMod val="75000"/>
              </a:schemeClr>
            </a:solidFill>
            <a:ln>
              <a:noFill/>
            </a:ln>
            <a:effectLst/>
          </c:spPr>
          <c:invertIfNegative val="0"/>
          <c:cat>
            <c:strRef>
              <c:f>'[All Settings report Jan 16.xlsx]Recommendation 4'!$A$3:$A$6</c:f>
              <c:strCache>
                <c:ptCount val="4"/>
                <c:pt idx="0">
                  <c:v>Do you provide access to positive activities (such as sports or arts activities) after school/college (when children are most at risk of involvement in violence)?</c:v>
                </c:pt>
                <c:pt idx="1">
                  <c:v>Do you consult with children in your context to understand which times, locations and aspects of violence to focus on?</c:v>
                </c:pt>
                <c:pt idx="2">
                  <c:v>Do you consult with staff to determine where to focus your efforts?</c:v>
                </c:pt>
                <c:pt idx="3">
                  <c:v>Do you work with local agencies and partners to understand your local context and create a coordinated safeguarding response?</c:v>
                </c:pt>
              </c:strCache>
            </c:strRef>
          </c:cat>
          <c:val>
            <c:numRef>
              <c:f>'[All Settings report Jan 16.xlsx]Recommendation 4'!$F$3:$F$6</c:f>
              <c:numCache>
                <c:formatCode>General</c:formatCode>
                <c:ptCount val="4"/>
                <c:pt idx="0">
                  <c:v>69</c:v>
                </c:pt>
                <c:pt idx="1">
                  <c:v>37</c:v>
                </c:pt>
                <c:pt idx="2">
                  <c:v>51</c:v>
                </c:pt>
                <c:pt idx="3">
                  <c:v>82</c:v>
                </c:pt>
              </c:numCache>
            </c:numRef>
          </c:val>
          <c:extLst>
            <c:ext xmlns:c16="http://schemas.microsoft.com/office/drawing/2014/chart" uri="{C3380CC4-5D6E-409C-BE32-E72D297353CC}">
              <c16:uniqueId val="{00000004-A118-4584-9E4A-1C8A9AB090C0}"/>
            </c:ext>
          </c:extLst>
        </c:ser>
        <c:ser>
          <c:idx val="5"/>
          <c:order val="5"/>
          <c:tx>
            <c:strRef>
              <c:f>'[All Settings report Jan 16.xlsx]Recommendation 4'!$G$2</c:f>
              <c:strCache>
                <c:ptCount val="1"/>
                <c:pt idx="0">
                  <c:v>Unsure</c:v>
                </c:pt>
              </c:strCache>
            </c:strRef>
          </c:tx>
          <c:spPr>
            <a:solidFill>
              <a:srgbClr val="002060"/>
            </a:solidFill>
            <a:ln>
              <a:noFill/>
            </a:ln>
            <a:effectLst/>
          </c:spPr>
          <c:invertIfNegative val="0"/>
          <c:cat>
            <c:strRef>
              <c:f>'[All Settings report Jan 16.xlsx]Recommendation 4'!$A$3:$A$6</c:f>
              <c:strCache>
                <c:ptCount val="4"/>
                <c:pt idx="0">
                  <c:v>Do you provide access to positive activities (such as sports or arts activities) after school/college (when children are most at risk of involvement in violence)?</c:v>
                </c:pt>
                <c:pt idx="1">
                  <c:v>Do you consult with children in your context to understand which times, locations and aspects of violence to focus on?</c:v>
                </c:pt>
                <c:pt idx="2">
                  <c:v>Do you consult with staff to determine where to focus your efforts?</c:v>
                </c:pt>
                <c:pt idx="3">
                  <c:v>Do you work with local agencies and partners to understand your local context and create a coordinated safeguarding response?</c:v>
                </c:pt>
              </c:strCache>
            </c:strRef>
          </c:cat>
          <c:val>
            <c:numRef>
              <c:f>'[All Settings report Jan 16.xlsx]Recommendation 4'!$G$3:$G$6</c:f>
              <c:numCache>
                <c:formatCode>General</c:formatCode>
                <c:ptCount val="4"/>
                <c:pt idx="0">
                  <c:v>2</c:v>
                </c:pt>
                <c:pt idx="1">
                  <c:v>12</c:v>
                </c:pt>
                <c:pt idx="2">
                  <c:v>3</c:v>
                </c:pt>
                <c:pt idx="3">
                  <c:v>2</c:v>
                </c:pt>
              </c:numCache>
            </c:numRef>
          </c:val>
          <c:extLst>
            <c:ext xmlns:c16="http://schemas.microsoft.com/office/drawing/2014/chart" uri="{C3380CC4-5D6E-409C-BE32-E72D297353CC}">
              <c16:uniqueId val="{00000005-A118-4584-9E4A-1C8A9AB090C0}"/>
            </c:ext>
          </c:extLst>
        </c:ser>
        <c:dLbls>
          <c:showLegendKey val="0"/>
          <c:showVal val="0"/>
          <c:showCatName val="0"/>
          <c:showSerName val="0"/>
          <c:showPercent val="0"/>
          <c:showBubbleSize val="0"/>
        </c:dLbls>
        <c:gapWidth val="150"/>
        <c:overlap val="100"/>
        <c:axId val="877917743"/>
        <c:axId val="877910063"/>
      </c:barChart>
      <c:catAx>
        <c:axId val="8779177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7910063"/>
        <c:crosses val="autoZero"/>
        <c:auto val="1"/>
        <c:lblAlgn val="ctr"/>
        <c:lblOffset val="100"/>
        <c:noMultiLvlLbl val="0"/>
      </c:catAx>
      <c:valAx>
        <c:axId val="87791006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79177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F0381EB-483E-460B-89D9-7C98F8B04D88}" type="datetimeFigureOut">
              <a:rPr lang="en-GB" smtClean="0"/>
              <a:t>06/02/2026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DCA75EC-D552-4F94-85D0-CEDC0F58D13A}" type="slidenum">
              <a:rPr lang="en-GB" smtClean="0"/>
              <a:t>‹#›</a:t>
            </a:fld>
            <a:endParaRPr lang="en-GB"/>
          </a:p>
        </p:txBody>
      </p:sp>
    </p:spTree>
    <p:extLst>
      <p:ext uri="{BB962C8B-B14F-4D97-AF65-F5344CB8AC3E}">
        <p14:creationId xmlns:p14="http://schemas.microsoft.com/office/powerpoint/2010/main" val="12286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CA75EC-D552-4F94-85D0-CEDC0F58D13A}" type="slidenum">
              <a:rPr lang="en-GB" smtClean="0"/>
              <a:t>1</a:t>
            </a:fld>
            <a:endParaRPr lang="en-GB"/>
          </a:p>
        </p:txBody>
      </p:sp>
    </p:spTree>
    <p:extLst>
      <p:ext uri="{BB962C8B-B14F-4D97-AF65-F5344CB8AC3E}">
        <p14:creationId xmlns:p14="http://schemas.microsoft.com/office/powerpoint/2010/main" val="136728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341171-E39E-49C8-9B48-7941D6ED34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7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0C6487-51AC-44F2-B561-DCC97C65BB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8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b872ceff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3b872ceff2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Established in 2000 - Central government funded PESSCL/PESSYP Strategy – hosted in 4 Secondary Schools. To increase the quantity and quality of PE, Sport and Physical activity to encourage more young people to be active </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2010 - coalition government cut the funding and Liverpool schools agreed to buy in the services / programmes</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Candara"/>
                <a:ea typeface="Candara"/>
                <a:cs typeface="Candara"/>
                <a:sym typeface="Candara"/>
              </a:rPr>
              <a:t>2017 - Run as one partnership with one offer and staff working across the city and as you can see we are about to celebrate our 25</a:t>
            </a:r>
            <a:r>
              <a:rPr lang="en-GB" sz="1300" baseline="30000">
                <a:solidFill>
                  <a:schemeClr val="dk1"/>
                </a:solidFill>
                <a:latin typeface="Candara"/>
                <a:ea typeface="Candara"/>
                <a:cs typeface="Candara"/>
                <a:sym typeface="Candara"/>
              </a:rPr>
              <a:t>th</a:t>
            </a:r>
            <a:r>
              <a:rPr lang="en-GB" sz="1300">
                <a:solidFill>
                  <a:schemeClr val="dk1"/>
                </a:solidFill>
                <a:latin typeface="Candara"/>
                <a:ea typeface="Candara"/>
                <a:cs typeface="Candara"/>
                <a:sym typeface="Candara"/>
              </a:rPr>
              <a:t> year!</a:t>
            </a: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Montserrat"/>
                <a:ea typeface="Montserrat"/>
                <a:cs typeface="Montserrat"/>
                <a:sym typeface="Montserrat"/>
              </a:rPr>
              <a:t>We offer a wide range of services for young people:</a:t>
            </a:r>
            <a:endParaRPr sz="13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Montserrat"/>
                <a:ea typeface="Montserrat"/>
                <a:cs typeface="Montserrat"/>
                <a:sym typeface="Montserrat"/>
              </a:rPr>
              <a:t>PE and Sport opportunities </a:t>
            </a:r>
            <a:endParaRPr sz="13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Montserrat"/>
                <a:ea typeface="Montserrat"/>
                <a:cs typeface="Montserrat"/>
                <a:sym typeface="Montserrat"/>
              </a:rPr>
              <a:t>Leadership, life skills </a:t>
            </a:r>
            <a:endParaRPr sz="13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GB" sz="1300">
                <a:solidFill>
                  <a:schemeClr val="dk1"/>
                </a:solidFill>
                <a:latin typeface="Montserrat"/>
                <a:ea typeface="Montserrat"/>
                <a:cs typeface="Montserrat"/>
                <a:sym typeface="Montserrat"/>
              </a:rPr>
              <a:t>Mental health and personal development </a:t>
            </a:r>
            <a:endParaRPr sz="13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r>
              <a:rPr lang="en-GB">
                <a:latin typeface="Montserrat"/>
                <a:ea typeface="Montserrat"/>
                <a:cs typeface="Montserrat"/>
                <a:sym typeface="Montserrat"/>
              </a:rPr>
              <a:t>Including the two programmes we’re here to talk about. DADDR / I AM</a:t>
            </a:r>
            <a:endParaRPr>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a:p>
            <a:pPr marL="0" lvl="0" indent="0" algn="l" rtl="0">
              <a:lnSpc>
                <a:spcPct val="100000"/>
              </a:lnSpc>
              <a:spcBef>
                <a:spcPts val="0"/>
              </a:spcBef>
              <a:spcAft>
                <a:spcPts val="0"/>
              </a:spcAft>
              <a:buClr>
                <a:schemeClr val="dk1"/>
              </a:buClr>
              <a:buSzPts val="1100"/>
              <a:buFont typeface="Arial"/>
              <a:buNone/>
            </a:pPr>
            <a:endParaRPr sz="1300">
              <a:solidFill>
                <a:schemeClr val="dk1"/>
              </a:solidFill>
              <a:latin typeface="Candara"/>
              <a:ea typeface="Candara"/>
              <a:cs typeface="Candara"/>
              <a:sym typeface="Candar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8D47-2EDC-A16A-4E77-F376F3C15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64AAC-F995-8342-FEFD-DE323C02A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A9787-0C54-ACEC-16DA-59A8D8EAFC3A}"/>
              </a:ext>
            </a:extLst>
          </p:cNvPr>
          <p:cNvSpPr>
            <a:spLocks noGrp="1"/>
          </p:cNvSpPr>
          <p:nvPr>
            <p:ph type="body" idx="1"/>
          </p:nvPr>
        </p:nvSpPr>
        <p:spPr/>
        <p:txBody>
          <a:bodyPr/>
          <a:lstStyle/>
          <a:p>
            <a:r>
              <a:rPr lang="en-GB"/>
              <a:t>Dennis </a:t>
            </a:r>
          </a:p>
        </p:txBody>
      </p:sp>
      <p:sp>
        <p:nvSpPr>
          <p:cNvPr id="4" name="Slide Number Placeholder 3">
            <a:extLst>
              <a:ext uri="{FF2B5EF4-FFF2-40B4-BE49-F238E27FC236}">
                <a16:creationId xmlns:a16="http://schemas.microsoft.com/office/drawing/2014/main" id="{F3A989A9-9D8D-29DA-DBCA-5A08E6A903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62F37-9D85-3D41-B424-92F361F8DB6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376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10E24-1119-FD48-AF63-8962CFC31E6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567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70004-EF15-45E4-80BD-782281D5279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8349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E6B2-C4DD-E32C-621D-441CBB268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F9570-0A39-E805-AC01-8600AB531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683CE-F917-1C44-98FC-AC7D62FBDD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4AD26E-199E-808C-72D9-8984E01F4D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70004-EF15-45E4-80BD-782281D5279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6286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Dominic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10E24-1119-FD48-AF63-8962CFC31E6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161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10E24-1119-FD48-AF63-8962CFC31E6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19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22C2-D077-18F5-1103-1959460ED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77BBB-551C-8E1D-76D3-C4E8D33DE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DAF20-5E2D-8EA4-5699-FD804E919F26}"/>
              </a:ext>
            </a:extLst>
          </p:cNvPr>
          <p:cNvSpPr>
            <a:spLocks noGrp="1"/>
          </p:cNvSpPr>
          <p:nvPr>
            <p:ph type="body" idx="1"/>
          </p:nvPr>
        </p:nvSpPr>
        <p:spPr/>
        <p:txBody>
          <a:bodyPr/>
          <a:lstStyle/>
          <a:p>
            <a:pPr>
              <a:buNone/>
            </a:pPr>
            <a:r>
              <a:rPr lang="en-US"/>
              <a:t>Welcome and intro 5 mins</a:t>
            </a:r>
          </a:p>
          <a:p>
            <a:pPr>
              <a:buNone/>
            </a:pPr>
            <a:r>
              <a:rPr lang="en-US"/>
              <a:t>Introduction and context 5 mins</a:t>
            </a:r>
          </a:p>
          <a:p>
            <a:pPr>
              <a:buNone/>
            </a:pPr>
            <a:r>
              <a:rPr lang="en-US"/>
              <a:t>Guidance 5 </a:t>
            </a:r>
          </a:p>
          <a:p>
            <a:pPr>
              <a:buNone/>
            </a:pPr>
            <a:r>
              <a:rPr lang="en-US"/>
              <a:t>Demo 12 mins</a:t>
            </a:r>
          </a:p>
          <a:p>
            <a:r>
              <a:rPr lang="en-US"/>
              <a:t>Q&amp;A 5 mins</a:t>
            </a:r>
          </a:p>
          <a:p>
            <a:endParaRPr lang="en-GB"/>
          </a:p>
        </p:txBody>
      </p:sp>
      <p:sp>
        <p:nvSpPr>
          <p:cNvPr id="4" name="Slide Number Placeholder 3">
            <a:extLst>
              <a:ext uri="{FF2B5EF4-FFF2-40B4-BE49-F238E27FC236}">
                <a16:creationId xmlns:a16="http://schemas.microsoft.com/office/drawing/2014/main" id="{066C28F9-596B-5E9F-C5A9-5CE7883F68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10E24-1119-FD48-AF63-8962CFC31E6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188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Published in July 2021, the cross-government Beating Crime Plan announced investment of over £45m in specialist support in both mainstream and Alternative Provision (AP) schools in areas where serious youth violence is most prevalent, to support young people at risk of involvement in violence to re-engage with education.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majority of this funding is </a:t>
            </a:r>
            <a:r>
              <a:rPr lang="en-US" sz="1200" b="0" i="0" kern="1200" dirty="0" err="1">
                <a:solidFill>
                  <a:schemeClr val="tx1"/>
                </a:solidFill>
                <a:effectLst/>
                <a:latin typeface="+mn-lt"/>
                <a:ea typeface="+mn-ea"/>
                <a:cs typeface="+mn-cs"/>
              </a:rPr>
              <a:t>focussed</a:t>
            </a:r>
            <a:r>
              <a:rPr lang="en-US" sz="1200" b="0" i="0" kern="1200" dirty="0">
                <a:solidFill>
                  <a:schemeClr val="tx1"/>
                </a:solidFill>
                <a:effectLst/>
                <a:latin typeface="+mn-lt"/>
                <a:ea typeface="+mn-ea"/>
                <a:cs typeface="+mn-cs"/>
              </a:rPr>
              <a:t> on investment for mainstream schools through the SAFE Taskforces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with £30m of funding over a 3-year period.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10 areas include Manchester, Sheffield, Leeds, Bradford, Birmingham and London boroughs</a:t>
            </a:r>
          </a:p>
          <a:p>
            <a:endParaRPr lang="en-US" sz="1200" b="0" i="0"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The aim of the taskforce is to get upstream of serious violence by tackling the education indicators that are also associated with a young person being more at risk of involvement in serious violence. </a:t>
            </a:r>
            <a:r>
              <a:rPr lang="en-US" sz="1200" b="0" i="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EDE4BE-A8A6-4361-9AB7-B5531E825C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843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9.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25.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8.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8.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5159" y="1122363"/>
            <a:ext cx="10081683" cy="2387600"/>
          </a:xfrm>
        </p:spPr>
        <p:txBody>
          <a:bodyPr anchor="t"/>
          <a:lstStyle>
            <a:lvl1pPr algn="ctr">
              <a:defRPr sz="4800">
                <a:solidFill>
                  <a:schemeClr val="tx1"/>
                </a:solidFill>
              </a:defRPr>
            </a:lvl1pPr>
          </a:lstStyle>
          <a:p>
            <a:r>
              <a:rPr lang="en-US"/>
              <a:t>Click to edit Master title style</a:t>
            </a:r>
          </a:p>
        </p:txBody>
      </p:sp>
      <p:sp>
        <p:nvSpPr>
          <p:cNvPr id="3" name="Subtitle 2"/>
          <p:cNvSpPr>
            <a:spLocks noGrp="1"/>
          </p:cNvSpPr>
          <p:nvPr>
            <p:ph type="subTitle" idx="1"/>
          </p:nvPr>
        </p:nvSpPr>
        <p:spPr>
          <a:xfrm>
            <a:off x="1055159" y="3602038"/>
            <a:ext cx="10081683" cy="1655762"/>
          </a:xfrm>
        </p:spPr>
        <p:txBody>
          <a:bodyPr/>
          <a:lstStyle>
            <a:lvl1pPr marL="0" indent="0" algn="ctr">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372667345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997">
          <p15:clr>
            <a:srgbClr val="FBAE40"/>
          </p15:clr>
        </p15:guide>
        <p15:guide id="5" pos="105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406925" y="348279"/>
            <a:ext cx="11294881" cy="660902"/>
          </a:xfrm>
          <a:solidFill>
            <a:srgbClr val="741719"/>
          </a:solidFill>
          <a:ln>
            <a:solidFill>
              <a:srgbClr val="741719"/>
            </a:solidFill>
          </a:ln>
        </p:spPr>
        <p:txBody>
          <a:bodyPr anchor="ctr">
            <a:normAutofit/>
          </a:bodyPr>
          <a:lstStyle>
            <a:lvl1pPr marL="0" indent="0">
              <a:buNone/>
              <a:defRPr sz="3600" baseline="0">
                <a:solidFill>
                  <a:schemeClr val="bg1"/>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Insert Deck Headline</a:t>
            </a:r>
          </a:p>
        </p:txBody>
      </p:sp>
      <p:sp>
        <p:nvSpPr>
          <p:cNvPr id="9" name="Text Placeholder 7"/>
          <p:cNvSpPr>
            <a:spLocks noGrp="1"/>
          </p:cNvSpPr>
          <p:nvPr>
            <p:ph type="body" sz="quarter" idx="11" hasCustomPrompt="1"/>
          </p:nvPr>
        </p:nvSpPr>
        <p:spPr>
          <a:xfrm>
            <a:off x="406926" y="1535963"/>
            <a:ext cx="9277349" cy="1295700"/>
          </a:xfrm>
        </p:spPr>
        <p:txBody>
          <a:bodyPr>
            <a:normAutofit/>
          </a:bodyPr>
          <a:lstStyle>
            <a:lvl1pPr marL="0" indent="0">
              <a:buNone/>
              <a:defRPr sz="2000" baseline="0">
                <a:solidFill>
                  <a:srgbClr val="741719"/>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Insert Text Here</a:t>
            </a:r>
          </a:p>
        </p:txBody>
      </p:sp>
      <p:sp>
        <p:nvSpPr>
          <p:cNvPr id="3" name="Rectangle 2"/>
          <p:cNvSpPr/>
          <p:nvPr userDrawn="1"/>
        </p:nvSpPr>
        <p:spPr>
          <a:xfrm>
            <a:off x="406925" y="6597447"/>
            <a:ext cx="11294881" cy="45719"/>
          </a:xfrm>
          <a:prstGeom prst="rect">
            <a:avLst/>
          </a:prstGeom>
          <a:solidFill>
            <a:srgbClr val="741719"/>
          </a:solidFill>
          <a:ln>
            <a:solidFill>
              <a:srgbClr val="74171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6401" y="5713200"/>
            <a:ext cx="3580801" cy="806400"/>
          </a:xfrm>
          <a:prstGeom prst="rect">
            <a:avLst/>
          </a:prstGeom>
        </p:spPr>
      </p:pic>
    </p:spTree>
    <p:extLst>
      <p:ext uri="{BB962C8B-B14F-4D97-AF65-F5344CB8AC3E}">
        <p14:creationId xmlns:p14="http://schemas.microsoft.com/office/powerpoint/2010/main" val="1729585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475504" y="365355"/>
            <a:ext cx="11226497" cy="5697783"/>
          </a:xfrm>
          <a:prstGeom prst="rect">
            <a:avLst/>
          </a:prstGeom>
          <a:solidFill>
            <a:srgbClr val="7416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Text Placeholder 7"/>
          <p:cNvSpPr>
            <a:spLocks noGrp="1"/>
          </p:cNvSpPr>
          <p:nvPr>
            <p:ph type="body" sz="quarter" idx="10" hasCustomPrompt="1"/>
          </p:nvPr>
        </p:nvSpPr>
        <p:spPr>
          <a:xfrm>
            <a:off x="1102784" y="2679700"/>
            <a:ext cx="9277349" cy="1295700"/>
          </a:xfrm>
        </p:spPr>
        <p:txBody>
          <a:bodyPr>
            <a:normAutofit/>
          </a:bodyPr>
          <a:lstStyle>
            <a:lvl1pPr marL="0" indent="0">
              <a:buNone/>
              <a:defRPr sz="3600" baseline="0">
                <a:solidFill>
                  <a:srgbClr val="FFFFFF"/>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Section Header</a:t>
            </a:r>
          </a:p>
        </p:txBody>
      </p:sp>
      <p:pic>
        <p:nvPicPr>
          <p:cNvPr id="6" name="Picture 5"/>
          <p:cNvPicPr>
            <a:picLocks noChangeAspect="1"/>
          </p:cNvPicPr>
          <p:nvPr userDrawn="1"/>
        </p:nvPicPr>
        <p:blipFill>
          <a:blip r:embed="rId2"/>
          <a:stretch>
            <a:fillRect/>
          </a:stretch>
        </p:blipFill>
        <p:spPr>
          <a:xfrm>
            <a:off x="7774091" y="625007"/>
            <a:ext cx="3556000" cy="736600"/>
          </a:xfrm>
          <a:prstGeom prst="rect">
            <a:avLst/>
          </a:prstGeom>
        </p:spPr>
      </p:pic>
      <p:pic>
        <p:nvPicPr>
          <p:cNvPr id="11" name="Picture 10"/>
          <p:cNvPicPr>
            <a:picLocks noChangeAspect="1"/>
          </p:cNvPicPr>
          <p:nvPr userDrawn="1"/>
        </p:nvPicPr>
        <p:blipFill>
          <a:blip r:embed="rId3"/>
          <a:stretch>
            <a:fillRect/>
          </a:stretch>
        </p:blipFill>
        <p:spPr>
          <a:xfrm>
            <a:off x="0" y="6431280"/>
            <a:ext cx="12192000" cy="426720"/>
          </a:xfrm>
          <a:prstGeom prst="rect">
            <a:avLst/>
          </a:prstGeom>
        </p:spPr>
      </p:pic>
    </p:spTree>
    <p:extLst>
      <p:ext uri="{BB962C8B-B14F-4D97-AF65-F5344CB8AC3E}">
        <p14:creationId xmlns:p14="http://schemas.microsoft.com/office/powerpoint/2010/main" val="1478796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475504" y="365355"/>
            <a:ext cx="11226497" cy="5697783"/>
          </a:xfrm>
          <a:prstGeom prst="rect">
            <a:avLst/>
          </a:prstGeom>
          <a:solidFill>
            <a:srgbClr val="7416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Picture Placeholder 4"/>
          <p:cNvSpPr>
            <a:spLocks noGrp="1"/>
          </p:cNvSpPr>
          <p:nvPr>
            <p:ph type="pic" sz="quarter" idx="11" hasCustomPrompt="1"/>
          </p:nvPr>
        </p:nvSpPr>
        <p:spPr>
          <a:xfrm>
            <a:off x="476251" y="365125"/>
            <a:ext cx="11226800" cy="5697538"/>
          </a:xfrm>
          <a:solidFill>
            <a:srgbClr val="741619"/>
          </a:solidFill>
        </p:spPr>
        <p:txBody>
          <a:bodyPr anchor="ctr" anchorCtr="0">
            <a:normAutofit/>
          </a:bodyPr>
          <a:lstStyle>
            <a:lvl1pPr marL="0" indent="0" algn="ctr">
              <a:buNone/>
              <a:defRPr sz="1600">
                <a:solidFill>
                  <a:schemeClr val="bg2"/>
                </a:solidFill>
              </a:defRPr>
            </a:lvl1pPr>
          </a:lstStyle>
          <a:p>
            <a:r>
              <a:rPr lang="en-US" dirty="0"/>
              <a:t>Click to insert image</a:t>
            </a:r>
          </a:p>
        </p:txBody>
      </p:sp>
      <p:pic>
        <p:nvPicPr>
          <p:cNvPr id="6" name="Picture 5"/>
          <p:cNvPicPr>
            <a:picLocks noChangeAspect="1"/>
          </p:cNvPicPr>
          <p:nvPr userDrawn="1"/>
        </p:nvPicPr>
        <p:blipFill>
          <a:blip r:embed="rId2"/>
          <a:stretch>
            <a:fillRect/>
          </a:stretch>
        </p:blipFill>
        <p:spPr>
          <a:xfrm>
            <a:off x="0" y="6431280"/>
            <a:ext cx="12192000" cy="426720"/>
          </a:xfrm>
          <a:prstGeom prst="rect">
            <a:avLst/>
          </a:prstGeom>
        </p:spPr>
      </p:pic>
    </p:spTree>
    <p:extLst>
      <p:ext uri="{BB962C8B-B14F-4D97-AF65-F5344CB8AC3E}">
        <p14:creationId xmlns:p14="http://schemas.microsoft.com/office/powerpoint/2010/main" val="92642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75503" y="365599"/>
            <a:ext cx="11226800" cy="5697538"/>
          </a:xfrm>
          <a:solidFill>
            <a:schemeClr val="bg1">
              <a:lumMod val="85000"/>
            </a:schemeClr>
          </a:solidFill>
        </p:spPr>
        <p:txBody>
          <a:bodyPr anchor="ctr" anchorCtr="0">
            <a:normAutofit/>
          </a:bodyPr>
          <a:lstStyle>
            <a:lvl1pPr marL="0" indent="0" algn="ctr">
              <a:buNone/>
              <a:defRPr sz="1600"/>
            </a:lvl1pPr>
          </a:lstStyle>
          <a:p>
            <a:r>
              <a:rPr lang="en-US" dirty="0"/>
              <a:t>Click to insert image</a:t>
            </a:r>
          </a:p>
        </p:txBody>
      </p:sp>
      <p:pic>
        <p:nvPicPr>
          <p:cNvPr id="4" name="Picture 3"/>
          <p:cNvPicPr>
            <a:picLocks noChangeAspect="1"/>
          </p:cNvPicPr>
          <p:nvPr userDrawn="1"/>
        </p:nvPicPr>
        <p:blipFill>
          <a:blip r:embed="rId2"/>
          <a:stretch>
            <a:fillRect/>
          </a:stretch>
        </p:blipFill>
        <p:spPr>
          <a:xfrm>
            <a:off x="0" y="6431280"/>
            <a:ext cx="12192000" cy="426720"/>
          </a:xfrm>
          <a:prstGeom prst="rect">
            <a:avLst/>
          </a:prstGeom>
        </p:spPr>
      </p:pic>
    </p:spTree>
    <p:extLst>
      <p:ext uri="{BB962C8B-B14F-4D97-AF65-F5344CB8AC3E}">
        <p14:creationId xmlns:p14="http://schemas.microsoft.com/office/powerpoint/2010/main" val="327138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458F-2014-5E2A-45A4-75D83B9378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4C5AF0-B9A2-CAB7-FC18-F770A8E1FF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EBD53A-FC8B-C9AC-7A48-DBA1B8E6EAB0}"/>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5" name="Footer Placeholder 4">
            <a:extLst>
              <a:ext uri="{FF2B5EF4-FFF2-40B4-BE49-F238E27FC236}">
                <a16:creationId xmlns:a16="http://schemas.microsoft.com/office/drawing/2014/main" id="{51B3E889-2831-C3A9-7C1C-F4723541C0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9FADFC-E473-5848-F097-725180CFA0E1}"/>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2688126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C3A55-D9CA-D02D-93E8-353F73637B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4F6A1E-A402-E1CC-773C-635ECE976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90680F-5131-00DD-2B52-7ED43996061D}"/>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5" name="Footer Placeholder 4">
            <a:extLst>
              <a:ext uri="{FF2B5EF4-FFF2-40B4-BE49-F238E27FC236}">
                <a16:creationId xmlns:a16="http://schemas.microsoft.com/office/drawing/2014/main" id="{7EDACA86-2744-ADE0-B6CE-32D997BED4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C74996-0F1A-34D1-970B-D4647DD41CFE}"/>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173268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BCB-1D4E-384C-C5F8-8774EBE79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BDDB1C-8095-CF02-1C89-135D987F9F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4EE6CE-96B2-31B5-3397-B6C233B00941}"/>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5" name="Footer Placeholder 4">
            <a:extLst>
              <a:ext uri="{FF2B5EF4-FFF2-40B4-BE49-F238E27FC236}">
                <a16:creationId xmlns:a16="http://schemas.microsoft.com/office/drawing/2014/main" id="{0EE83550-EE13-BFE9-4B5B-AAA993BC3C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45862F-94A1-4188-CC91-D65E151CE3FB}"/>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596745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1BE1-9D6E-8999-2138-9D2A8C361E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FB5C2E-5FB5-7041-BBCD-48587ABCE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24E606-9E43-5C8E-86B0-230BA4775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C3B24A-CF99-428D-789B-F75385C0DF40}"/>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6" name="Footer Placeholder 5">
            <a:extLst>
              <a:ext uri="{FF2B5EF4-FFF2-40B4-BE49-F238E27FC236}">
                <a16:creationId xmlns:a16="http://schemas.microsoft.com/office/drawing/2014/main" id="{7F78A10B-8BB2-5C80-54F6-55087901AF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D910ED-CAF7-F913-88E6-865DA24225C3}"/>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1053972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9A6B-B06C-103F-F826-516B14CED1F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8FC9EB-0526-1D75-39FC-31F5A3B3A5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D73B52-ADE4-17D5-5472-A4FC8B4B69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EFA3F6-211F-87E2-CAD2-6B6BB8397D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DEC8F7-6295-70FF-B2C9-EB6537D5E7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19A636-28CD-D14F-7A01-B8B743C3B8C9}"/>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8" name="Footer Placeholder 7">
            <a:extLst>
              <a:ext uri="{FF2B5EF4-FFF2-40B4-BE49-F238E27FC236}">
                <a16:creationId xmlns:a16="http://schemas.microsoft.com/office/drawing/2014/main" id="{C96E7A8A-73E1-7AF1-B639-D0AB493DEE1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12A169-B1F2-1939-A5EC-DCD776603F75}"/>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243205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94CB7-B481-CEA7-3E85-A155965C3B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0917F0-C028-5843-C8A6-FB72088519B3}"/>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4" name="Footer Placeholder 3">
            <a:extLst>
              <a:ext uri="{FF2B5EF4-FFF2-40B4-BE49-F238E27FC236}">
                <a16:creationId xmlns:a16="http://schemas.microsoft.com/office/drawing/2014/main" id="{75C5871C-E30D-EFB9-4A66-C143DB4A2A1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162C2B-2AB3-39BD-AB54-D3B4E52929A8}"/>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250309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nchor="t"/>
          <a:lstStyle>
            <a:lvl1pPr>
              <a:defRPr sz="4000">
                <a:solidFill>
                  <a:schemeClr val="tx1"/>
                </a:solidFill>
              </a:defRPr>
            </a:lvl1pPr>
          </a:lstStyle>
          <a:p>
            <a:r>
              <a:rPr lang="en-US"/>
              <a:t>Click to edit Master title style</a:t>
            </a:r>
          </a:p>
        </p:txBody>
      </p:sp>
      <p:sp>
        <p:nvSpPr>
          <p:cNvPr id="3" name="Content Placeholder 2"/>
          <p:cNvSpPr>
            <a:spLocks noGrp="1"/>
          </p:cNvSpPr>
          <p:nvPr>
            <p:ph idx="1" hasCustomPrompt="1"/>
          </p:nvPr>
        </p:nvSpPr>
        <p:spPr>
          <a:xfrm>
            <a:off x="1055159" y="1825626"/>
            <a:ext cx="10081683" cy="4351338"/>
          </a:xfrm>
        </p:spPr>
        <p:txBody>
          <a:bodyPr/>
          <a:lstStyle>
            <a:lvl1pPr>
              <a:defRPr sz="2400">
                <a:solidFill>
                  <a:schemeClr val="tx1"/>
                </a:solidFill>
              </a:defRPr>
            </a:lvl1pPr>
            <a:lvl2pPr>
              <a:defRPr sz="2000">
                <a:solidFill>
                  <a:schemeClr val="tx1"/>
                </a:solidFill>
              </a:defRPr>
            </a:lvl2pPr>
            <a:lvl3pPr>
              <a:defRPr sz="1867">
                <a:solidFill>
                  <a:schemeClr val="tx1"/>
                </a:solidFill>
              </a:defRPr>
            </a:lvl3pPr>
            <a:lvl4pPr>
              <a:defRPr sz="1600">
                <a:solidFill>
                  <a:schemeClr val="tx1"/>
                </a:solidFill>
              </a:defRPr>
            </a:lvl4pPr>
            <a:lvl5pPr>
              <a:defRPr sz="1333">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ECC8ADC-D4DB-4073-B0A9-FFA34969D57A}"/>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1719642566"/>
      </p:ext>
    </p:extLst>
  </p:cSld>
  <p:clrMapOvr>
    <a:masterClrMapping/>
  </p:clrMapOvr>
  <p:extLst>
    <p:ext uri="{DCECCB84-F9BA-43D5-87BE-67443E8EF086}">
      <p15:sldGuideLst xmlns:p15="http://schemas.microsoft.com/office/powerpoint/2012/main">
        <p15:guide id="1" orient="horz" pos="3240">
          <p15:clr>
            <a:srgbClr val="FBAE40"/>
          </p15:clr>
        </p15:guide>
        <p15:guide id="2" pos="9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843DF6-984E-274A-199E-AFBFEAA74370}"/>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3" name="Footer Placeholder 2">
            <a:extLst>
              <a:ext uri="{FF2B5EF4-FFF2-40B4-BE49-F238E27FC236}">
                <a16:creationId xmlns:a16="http://schemas.microsoft.com/office/drawing/2014/main" id="{3F90DA8A-8521-4536-34B9-EDFBBAA2E9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1DC95A-9148-96EA-7A26-4850DAC4EDC6}"/>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1317473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806C0-43FC-C13F-4BA1-EC6038F955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37697E-AB57-90D6-0ABA-8459D7245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0B2F63-B937-CA1B-913F-6582F3C2FF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446FF-9D0D-8566-42F1-705A10086867}"/>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6" name="Footer Placeholder 5">
            <a:extLst>
              <a:ext uri="{FF2B5EF4-FFF2-40B4-BE49-F238E27FC236}">
                <a16:creationId xmlns:a16="http://schemas.microsoft.com/office/drawing/2014/main" id="{049288AD-7510-3127-A80C-E448B37DFB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25AE1F-1AF0-D425-ABAE-75F6455AF837}"/>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324414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A3CD-5FB6-51B2-307D-846F68955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2C1AEC-7EEA-DB55-B9C3-0CD866A7A2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6BA87A-E523-7071-A2F3-B985DAA67C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24D9D-4A5C-B607-B468-5C2C5A55C033}"/>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6" name="Footer Placeholder 5">
            <a:extLst>
              <a:ext uri="{FF2B5EF4-FFF2-40B4-BE49-F238E27FC236}">
                <a16:creationId xmlns:a16="http://schemas.microsoft.com/office/drawing/2014/main" id="{ECC7E2DA-0DAE-F857-5851-EB41DD57FF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F048D2-9627-AB78-AC7A-AA8FB4F41277}"/>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2130255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B8D2-18C3-9459-8490-2238AB9589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10B941-8B15-6674-E5A2-E02DFBA7FC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95BE0D-3A92-2BD1-1D01-AF4248E5C07A}"/>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5" name="Footer Placeholder 4">
            <a:extLst>
              <a:ext uri="{FF2B5EF4-FFF2-40B4-BE49-F238E27FC236}">
                <a16:creationId xmlns:a16="http://schemas.microsoft.com/office/drawing/2014/main" id="{80FDA9F7-24B6-B9B6-2DF5-8BD533480B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EBD728-CF15-E959-C890-341ED4713FF7}"/>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246608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FB7DCC-57E3-EB05-9069-4F8B423B1D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46C2FF-0851-F2AD-6FFD-B276FF266F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FD387-658F-AFA7-E616-751D433ABCC4}"/>
              </a:ext>
            </a:extLst>
          </p:cNvPr>
          <p:cNvSpPr>
            <a:spLocks noGrp="1"/>
          </p:cNvSpPr>
          <p:nvPr>
            <p:ph type="dt" sz="half" idx="10"/>
          </p:nvPr>
        </p:nvSpPr>
        <p:spPr/>
        <p:txBody>
          <a:bodyPr/>
          <a:lstStyle/>
          <a:p>
            <a:fld id="{0B97CA33-B81D-4E40-9077-1B7860A69BA1}" type="datetimeFigureOut">
              <a:rPr lang="en-GB" smtClean="0"/>
              <a:t>06/02/2026</a:t>
            </a:fld>
            <a:endParaRPr lang="en-GB"/>
          </a:p>
        </p:txBody>
      </p:sp>
      <p:sp>
        <p:nvSpPr>
          <p:cNvPr id="5" name="Footer Placeholder 4">
            <a:extLst>
              <a:ext uri="{FF2B5EF4-FFF2-40B4-BE49-F238E27FC236}">
                <a16:creationId xmlns:a16="http://schemas.microsoft.com/office/drawing/2014/main" id="{4064B2A7-3FE2-34D0-24D3-48B6B10B50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CB1DD9-C490-84D3-7E1A-92E11C917EA0}"/>
              </a:ext>
            </a:extLst>
          </p:cNvPr>
          <p:cNvSpPr>
            <a:spLocks noGrp="1"/>
          </p:cNvSpPr>
          <p:nvPr>
            <p:ph type="sldNum" sz="quarter" idx="12"/>
          </p:nvPr>
        </p:nvSpPr>
        <p:spPr/>
        <p:txBody>
          <a:bodyPr/>
          <a:lstStyle/>
          <a:p>
            <a:fld id="{4497D779-574B-44E2-92BB-923834103E40}" type="slidenum">
              <a:rPr lang="en-GB" smtClean="0"/>
              <a:t>‹#›</a:t>
            </a:fld>
            <a:endParaRPr lang="en-GB"/>
          </a:p>
        </p:txBody>
      </p:sp>
    </p:spTree>
    <p:extLst>
      <p:ext uri="{BB962C8B-B14F-4D97-AF65-F5344CB8AC3E}">
        <p14:creationId xmlns:p14="http://schemas.microsoft.com/office/powerpoint/2010/main" val="1913151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descr="A group of young women standing in front of a building&#10;&#10;AI-generated content may be incorrect.">
            <a:extLst>
              <a:ext uri="{FF2B5EF4-FFF2-40B4-BE49-F238E27FC236}">
                <a16:creationId xmlns:a16="http://schemas.microsoft.com/office/drawing/2014/main" id="{196ED475-662D-F90A-7F37-7F2A92758E79}"/>
              </a:ext>
            </a:extLst>
          </p:cNvPr>
          <p:cNvPicPr>
            <a:picLocks noChangeAspect="1"/>
          </p:cNvPicPr>
          <p:nvPr userDrawn="1"/>
        </p:nvPicPr>
        <p:blipFill>
          <a:blip r:embed="rId2"/>
          <a:stretch>
            <a:fillRect/>
          </a:stretch>
        </p:blipFill>
        <p:spPr>
          <a:xfrm>
            <a:off x="3724968" y="-109694"/>
            <a:ext cx="10512837" cy="7101951"/>
          </a:xfrm>
          <a:prstGeom prst="rect">
            <a:avLst/>
          </a:prstGeom>
          <a:ln>
            <a:noFill/>
          </a:ln>
        </p:spPr>
      </p:pic>
      <p:sp>
        <p:nvSpPr>
          <p:cNvPr id="4" name="Rectangle 3">
            <a:extLst>
              <a:ext uri="{FF2B5EF4-FFF2-40B4-BE49-F238E27FC236}">
                <a16:creationId xmlns:a16="http://schemas.microsoft.com/office/drawing/2014/main" id="{E874351E-C2DD-C022-9F6D-5FA51AF32D69}"/>
              </a:ext>
            </a:extLst>
          </p:cNvPr>
          <p:cNvSpPr/>
          <p:nvPr userDrawn="1"/>
        </p:nvSpPr>
        <p:spPr>
          <a:xfrm>
            <a:off x="-269199" y="-109694"/>
            <a:ext cx="6509288" cy="7101951"/>
          </a:xfrm>
          <a:prstGeom prst="rect">
            <a:avLst/>
          </a:prstGeom>
          <a:solidFill>
            <a:srgbClr val="403E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descr="A logo with text overlay&#10;&#10;AI-generated content may be incorrect.">
            <a:extLst>
              <a:ext uri="{FF2B5EF4-FFF2-40B4-BE49-F238E27FC236}">
                <a16:creationId xmlns:a16="http://schemas.microsoft.com/office/drawing/2014/main" id="{D07882F0-CFF0-427C-81A6-650864A69916}"/>
              </a:ext>
            </a:extLst>
          </p:cNvPr>
          <p:cNvPicPr>
            <a:picLocks noChangeAspect="1"/>
          </p:cNvPicPr>
          <p:nvPr userDrawn="1"/>
        </p:nvPicPr>
        <p:blipFill>
          <a:blip r:embed="rId3"/>
          <a:stretch>
            <a:fillRect/>
          </a:stretch>
        </p:blipFill>
        <p:spPr>
          <a:xfrm>
            <a:off x="199002" y="325581"/>
            <a:ext cx="3057765" cy="1105472"/>
          </a:xfrm>
          <a:prstGeom prst="rect">
            <a:avLst/>
          </a:prstGeom>
        </p:spPr>
      </p:pic>
      <p:sp>
        <p:nvSpPr>
          <p:cNvPr id="6" name="Title 1">
            <a:extLst>
              <a:ext uri="{FF2B5EF4-FFF2-40B4-BE49-F238E27FC236}">
                <a16:creationId xmlns:a16="http://schemas.microsoft.com/office/drawing/2014/main" id="{A3DC30E4-E48C-B974-2100-B6B3EF1AB904}"/>
              </a:ext>
            </a:extLst>
          </p:cNvPr>
          <p:cNvSpPr>
            <a:spLocks noGrp="1"/>
          </p:cNvSpPr>
          <p:nvPr>
            <p:ph type="title"/>
          </p:nvPr>
        </p:nvSpPr>
        <p:spPr>
          <a:xfrm>
            <a:off x="121157" y="2971800"/>
            <a:ext cx="5084856" cy="1501037"/>
          </a:xfrm>
        </p:spPr>
        <p:txBody>
          <a:bodyPr anchor="b">
            <a:noAutofit/>
          </a:bodyPr>
          <a:lstStyle>
            <a:lvl1pPr>
              <a:defRPr sz="4400">
                <a:solidFill>
                  <a:schemeClr val="bg1"/>
                </a:solidFill>
              </a:defRPr>
            </a:lvl1pPr>
          </a:lstStyle>
          <a:p>
            <a:r>
              <a:rPr lang="en-GB"/>
              <a:t>Click to edit Master title style</a:t>
            </a:r>
          </a:p>
        </p:txBody>
      </p:sp>
      <p:sp>
        <p:nvSpPr>
          <p:cNvPr id="7" name="Text Placeholder 2">
            <a:extLst>
              <a:ext uri="{FF2B5EF4-FFF2-40B4-BE49-F238E27FC236}">
                <a16:creationId xmlns:a16="http://schemas.microsoft.com/office/drawing/2014/main" id="{464C5B9F-9DD3-D59E-3E28-9F93BE0A7FF5}"/>
              </a:ext>
            </a:extLst>
          </p:cNvPr>
          <p:cNvSpPr>
            <a:spLocks noGrp="1"/>
          </p:cNvSpPr>
          <p:nvPr>
            <p:ph type="body" idx="1"/>
          </p:nvPr>
        </p:nvSpPr>
        <p:spPr>
          <a:xfrm>
            <a:off x="121157" y="4867077"/>
            <a:ext cx="5084856" cy="399396"/>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2126308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A80655-0EAF-8E7F-C1FC-7C757777A439}"/>
              </a:ext>
            </a:extLst>
          </p:cNvPr>
          <p:cNvSpPr/>
          <p:nvPr userDrawn="1"/>
        </p:nvSpPr>
        <p:spPr>
          <a:xfrm>
            <a:off x="5737262" y="-1"/>
            <a:ext cx="6578978" cy="6858001"/>
          </a:xfrm>
          <a:prstGeom prst="rect">
            <a:avLst/>
          </a:prstGeom>
          <a:solidFill>
            <a:srgbClr val="EE6C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Poppins" pitchFamily="2" charset="77"/>
              <a:cs typeface="Poppins" pitchFamily="2" charset="77"/>
            </a:endParaRPr>
          </a:p>
        </p:txBody>
      </p:sp>
      <p:sp>
        <p:nvSpPr>
          <p:cNvPr id="4" name="TextBox 3">
            <a:extLst>
              <a:ext uri="{FF2B5EF4-FFF2-40B4-BE49-F238E27FC236}">
                <a16:creationId xmlns:a16="http://schemas.microsoft.com/office/drawing/2014/main" id="{DB5B9CB9-6BA2-499B-47DC-C4364421DE29}"/>
              </a:ext>
            </a:extLst>
          </p:cNvPr>
          <p:cNvSpPr txBox="1"/>
          <p:nvPr userDrawn="1"/>
        </p:nvSpPr>
        <p:spPr>
          <a:xfrm>
            <a:off x="288465" y="1984314"/>
            <a:ext cx="4402598" cy="1384995"/>
          </a:xfrm>
          <a:prstGeom prst="rect">
            <a:avLst/>
          </a:prstGeom>
          <a:noFill/>
        </p:spPr>
        <p:txBody>
          <a:bodyPr wrap="square" rtlCol="0">
            <a:spAutoFit/>
          </a:bodyPr>
          <a:lstStyle/>
          <a:p>
            <a:r>
              <a:rPr lang="en-GB" sz="2800">
                <a:solidFill>
                  <a:srgbClr val="323739"/>
                </a:solidFill>
                <a:latin typeface="Poppins" pitchFamily="2" charset="77"/>
                <a:cs typeface="Poppins" pitchFamily="2" charset="77"/>
              </a:rPr>
              <a:t>A world where no child </a:t>
            </a:r>
          </a:p>
          <a:p>
            <a:r>
              <a:rPr lang="en-GB" sz="2800">
                <a:solidFill>
                  <a:srgbClr val="323739"/>
                </a:solidFill>
                <a:latin typeface="Poppins" pitchFamily="2" charset="77"/>
                <a:cs typeface="Poppins" pitchFamily="2" charset="77"/>
              </a:rPr>
              <a:t>becomes involved in violence. </a:t>
            </a:r>
          </a:p>
        </p:txBody>
      </p:sp>
      <p:sp>
        <p:nvSpPr>
          <p:cNvPr id="7" name="TextBox 6">
            <a:extLst>
              <a:ext uri="{FF2B5EF4-FFF2-40B4-BE49-F238E27FC236}">
                <a16:creationId xmlns:a16="http://schemas.microsoft.com/office/drawing/2014/main" id="{57855197-84E4-6548-C1CD-2CDB91E18AB8}"/>
              </a:ext>
            </a:extLst>
          </p:cNvPr>
          <p:cNvSpPr txBox="1"/>
          <p:nvPr userDrawn="1"/>
        </p:nvSpPr>
        <p:spPr>
          <a:xfrm>
            <a:off x="265140" y="1178537"/>
            <a:ext cx="4211638" cy="720197"/>
          </a:xfrm>
          <a:prstGeom prst="rect">
            <a:avLst/>
          </a:prstGeom>
          <a:noFill/>
        </p:spPr>
        <p:txBody>
          <a:bodyPr wrap="square" rtlCol="0">
            <a:spAutoFit/>
          </a:bodyPr>
          <a:lstStyle/>
          <a:p>
            <a:pPr>
              <a:lnSpc>
                <a:spcPct val="80000"/>
              </a:lnSpc>
            </a:pPr>
            <a:r>
              <a:rPr lang="en-GB" sz="4800" spc="-100">
                <a:solidFill>
                  <a:srgbClr val="323739"/>
                </a:solidFill>
                <a:latin typeface="Poppins" pitchFamily="2" charset="77"/>
                <a:cs typeface="Poppins" pitchFamily="2" charset="77"/>
              </a:rPr>
              <a:t>Our vision</a:t>
            </a:r>
          </a:p>
        </p:txBody>
      </p:sp>
      <p:sp>
        <p:nvSpPr>
          <p:cNvPr id="8" name="TextBox 7">
            <a:extLst>
              <a:ext uri="{FF2B5EF4-FFF2-40B4-BE49-F238E27FC236}">
                <a16:creationId xmlns:a16="http://schemas.microsoft.com/office/drawing/2014/main" id="{5471ECF5-35DE-F25A-B43C-4BDC52BDF971}"/>
              </a:ext>
            </a:extLst>
          </p:cNvPr>
          <p:cNvSpPr txBox="1"/>
          <p:nvPr userDrawn="1"/>
        </p:nvSpPr>
        <p:spPr>
          <a:xfrm>
            <a:off x="6601664" y="1984314"/>
            <a:ext cx="4842858" cy="1815882"/>
          </a:xfrm>
          <a:prstGeom prst="rect">
            <a:avLst/>
          </a:prstGeom>
          <a:noFill/>
        </p:spPr>
        <p:txBody>
          <a:bodyPr wrap="square" rtlCol="0">
            <a:spAutoFit/>
          </a:bodyPr>
          <a:lstStyle/>
          <a:p>
            <a:r>
              <a:rPr lang="en-GB" sz="2800">
                <a:solidFill>
                  <a:schemeClr val="bg1"/>
                </a:solidFill>
                <a:latin typeface="Poppins" pitchFamily="2" charset="77"/>
                <a:cs typeface="Poppins" pitchFamily="2" charset="77"/>
              </a:rPr>
              <a:t>To find what works and </a:t>
            </a:r>
          </a:p>
          <a:p>
            <a:r>
              <a:rPr lang="en-GB" sz="2800">
                <a:solidFill>
                  <a:schemeClr val="bg1"/>
                </a:solidFill>
                <a:latin typeface="Poppins" pitchFamily="2" charset="77"/>
                <a:cs typeface="Poppins" pitchFamily="2" charset="77"/>
              </a:rPr>
              <a:t>build a movement to put </a:t>
            </a:r>
          </a:p>
          <a:p>
            <a:r>
              <a:rPr lang="en-GB" sz="2800">
                <a:solidFill>
                  <a:schemeClr val="bg1"/>
                </a:solidFill>
                <a:latin typeface="Poppins" pitchFamily="2" charset="77"/>
                <a:cs typeface="Poppins" pitchFamily="2" charset="77"/>
              </a:rPr>
              <a:t>this knowledge into</a:t>
            </a:r>
          </a:p>
          <a:p>
            <a:r>
              <a:rPr lang="en-GB" sz="2800">
                <a:solidFill>
                  <a:schemeClr val="bg1"/>
                </a:solidFill>
                <a:latin typeface="Poppins" pitchFamily="2" charset="77"/>
                <a:cs typeface="Poppins" pitchFamily="2" charset="77"/>
              </a:rPr>
              <a:t>practice.</a:t>
            </a:r>
          </a:p>
        </p:txBody>
      </p:sp>
      <p:sp>
        <p:nvSpPr>
          <p:cNvPr id="9" name="TextBox 8">
            <a:extLst>
              <a:ext uri="{FF2B5EF4-FFF2-40B4-BE49-F238E27FC236}">
                <a16:creationId xmlns:a16="http://schemas.microsoft.com/office/drawing/2014/main" id="{A3ED1F08-191D-03C0-6728-258035C42848}"/>
              </a:ext>
            </a:extLst>
          </p:cNvPr>
          <p:cNvSpPr txBox="1"/>
          <p:nvPr userDrawn="1"/>
        </p:nvSpPr>
        <p:spPr>
          <a:xfrm>
            <a:off x="6587887" y="1177263"/>
            <a:ext cx="4632802" cy="720197"/>
          </a:xfrm>
          <a:prstGeom prst="rect">
            <a:avLst/>
          </a:prstGeom>
          <a:noFill/>
        </p:spPr>
        <p:txBody>
          <a:bodyPr wrap="square" rtlCol="0">
            <a:spAutoFit/>
          </a:bodyPr>
          <a:lstStyle/>
          <a:p>
            <a:pPr>
              <a:lnSpc>
                <a:spcPct val="80000"/>
              </a:lnSpc>
            </a:pPr>
            <a:r>
              <a:rPr lang="en-GB" sz="4800" spc="-100">
                <a:solidFill>
                  <a:schemeClr val="bg1"/>
                </a:solidFill>
                <a:latin typeface="Poppins" pitchFamily="2" charset="77"/>
                <a:cs typeface="Poppins" pitchFamily="2" charset="77"/>
              </a:rPr>
              <a:t>Our mission</a:t>
            </a:r>
          </a:p>
        </p:txBody>
      </p:sp>
      <p:pic>
        <p:nvPicPr>
          <p:cNvPr id="16" name="Picture 15" descr="A colorful curved lines on a black background&#10;&#10;AI-generated content may be incorrect.">
            <a:extLst>
              <a:ext uri="{FF2B5EF4-FFF2-40B4-BE49-F238E27FC236}">
                <a16:creationId xmlns:a16="http://schemas.microsoft.com/office/drawing/2014/main" id="{9197FC87-B586-350E-0655-5407104DE4F0}"/>
              </a:ext>
            </a:extLst>
          </p:cNvPr>
          <p:cNvPicPr>
            <a:picLocks noChangeAspect="1"/>
          </p:cNvPicPr>
          <p:nvPr userDrawn="1"/>
        </p:nvPicPr>
        <p:blipFill>
          <a:blip r:embed="rId2"/>
          <a:stretch>
            <a:fillRect/>
          </a:stretch>
        </p:blipFill>
        <p:spPr>
          <a:xfrm>
            <a:off x="371475" y="248654"/>
            <a:ext cx="827105" cy="403860"/>
          </a:xfrm>
          <a:prstGeom prst="rect">
            <a:avLst/>
          </a:prstGeom>
        </p:spPr>
      </p:pic>
      <p:sp>
        <p:nvSpPr>
          <p:cNvPr id="17" name="Text Placeholder 3">
            <a:extLst>
              <a:ext uri="{FF2B5EF4-FFF2-40B4-BE49-F238E27FC236}">
                <a16:creationId xmlns:a16="http://schemas.microsoft.com/office/drawing/2014/main" id="{6E55EC32-516C-85D0-8D56-90A2E76C65AD}"/>
              </a:ext>
            </a:extLst>
          </p:cNvPr>
          <p:cNvSpPr>
            <a:spLocks noGrp="1"/>
          </p:cNvSpPr>
          <p:nvPr>
            <p:ph type="body" sz="half" idx="10" hasCustomPrompt="1"/>
          </p:nvPr>
        </p:nvSpPr>
        <p:spPr>
          <a:xfrm>
            <a:off x="1174397" y="346717"/>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330908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363363-314E-601C-861D-537A23FF174A}"/>
              </a:ext>
            </a:extLst>
          </p:cNvPr>
          <p:cNvGrpSpPr/>
          <p:nvPr userDrawn="1"/>
        </p:nvGrpSpPr>
        <p:grpSpPr>
          <a:xfrm>
            <a:off x="0" y="0"/>
            <a:ext cx="12191999" cy="6858000"/>
            <a:chOff x="410135" y="353825"/>
            <a:chExt cx="11371729" cy="6396598"/>
          </a:xfrm>
        </p:grpSpPr>
        <p:pic>
          <p:nvPicPr>
            <p:cNvPr id="1026" name="Picture 2" descr="A diagram of a work flow&#10;&#10;Description automatically generated">
              <a:extLst>
                <a:ext uri="{FF2B5EF4-FFF2-40B4-BE49-F238E27FC236}">
                  <a16:creationId xmlns:a16="http://schemas.microsoft.com/office/drawing/2014/main" id="{688CA7B8-0C25-51D6-A984-7F710C00B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0135" y="353825"/>
              <a:ext cx="11371729" cy="63965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C5F2D0C-2DD4-1E54-2799-92DE7C294BB4}"/>
                </a:ext>
              </a:extLst>
            </p:cNvPr>
            <p:cNvSpPr/>
            <p:nvPr userDrawn="1"/>
          </p:nvSpPr>
          <p:spPr>
            <a:xfrm>
              <a:off x="618565" y="353825"/>
              <a:ext cx="1761564" cy="856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A colorful curved lines on a black background&#10;&#10;AI-generated content may be incorrect.">
            <a:extLst>
              <a:ext uri="{FF2B5EF4-FFF2-40B4-BE49-F238E27FC236}">
                <a16:creationId xmlns:a16="http://schemas.microsoft.com/office/drawing/2014/main" id="{71F560EA-1130-342F-2C26-23734A47A938}"/>
              </a:ext>
            </a:extLst>
          </p:cNvPr>
          <p:cNvPicPr>
            <a:picLocks noChangeAspect="1"/>
          </p:cNvPicPr>
          <p:nvPr userDrawn="1"/>
        </p:nvPicPr>
        <p:blipFill>
          <a:blip r:embed="rId3"/>
          <a:stretch>
            <a:fillRect/>
          </a:stretch>
        </p:blipFill>
        <p:spPr>
          <a:xfrm>
            <a:off x="371475" y="248654"/>
            <a:ext cx="827105" cy="403860"/>
          </a:xfrm>
          <a:prstGeom prst="rect">
            <a:avLst/>
          </a:prstGeom>
        </p:spPr>
      </p:pic>
      <p:sp>
        <p:nvSpPr>
          <p:cNvPr id="6" name="Text Placeholder 3">
            <a:extLst>
              <a:ext uri="{FF2B5EF4-FFF2-40B4-BE49-F238E27FC236}">
                <a16:creationId xmlns:a16="http://schemas.microsoft.com/office/drawing/2014/main" id="{655DCD9D-CB4F-5DDA-792C-4674761F6DC4}"/>
              </a:ext>
            </a:extLst>
          </p:cNvPr>
          <p:cNvSpPr>
            <a:spLocks noGrp="1"/>
          </p:cNvSpPr>
          <p:nvPr>
            <p:ph type="body" sz="half" idx="10" hasCustomPrompt="1"/>
          </p:nvPr>
        </p:nvSpPr>
        <p:spPr>
          <a:xfrm>
            <a:off x="1174397" y="346717"/>
            <a:ext cx="1161163" cy="305797"/>
          </a:xfrm>
        </p:spPr>
        <p:txBody>
          <a:bodyPr>
            <a:noAutofit/>
          </a:bodyPr>
          <a:lstStyle>
            <a:lvl1pPr marL="0" indent="0">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YEF Strategy</a:t>
            </a:r>
          </a:p>
        </p:txBody>
      </p:sp>
    </p:spTree>
    <p:extLst>
      <p:ext uri="{BB962C8B-B14F-4D97-AF65-F5344CB8AC3E}">
        <p14:creationId xmlns:p14="http://schemas.microsoft.com/office/powerpoint/2010/main" val="213876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30B2AF-EE47-C3DD-FE37-6F630ECA5622}"/>
              </a:ext>
            </a:extLst>
          </p:cNvPr>
          <p:cNvSpPr/>
          <p:nvPr userDrawn="1"/>
        </p:nvSpPr>
        <p:spPr>
          <a:xfrm>
            <a:off x="5627986" y="1"/>
            <a:ext cx="6597506" cy="6858000"/>
          </a:xfrm>
          <a:prstGeom prst="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logo with text on it&#10;&#10;AI-generated content may be incorrect.">
            <a:extLst>
              <a:ext uri="{FF2B5EF4-FFF2-40B4-BE49-F238E27FC236}">
                <a16:creationId xmlns:a16="http://schemas.microsoft.com/office/drawing/2014/main" id="{4EDD6B38-6175-4912-6345-9A56EEAD03B8}"/>
              </a:ext>
            </a:extLst>
          </p:cNvPr>
          <p:cNvPicPr>
            <a:picLocks noChangeAspect="1"/>
          </p:cNvPicPr>
          <p:nvPr userDrawn="1"/>
        </p:nvPicPr>
        <p:blipFill>
          <a:blip r:embed="rId2"/>
          <a:stretch>
            <a:fillRect/>
          </a:stretch>
        </p:blipFill>
        <p:spPr>
          <a:xfrm>
            <a:off x="10315971" y="6126587"/>
            <a:ext cx="1783594" cy="611640"/>
          </a:xfrm>
          <a:prstGeom prst="rect">
            <a:avLst/>
          </a:prstGeom>
        </p:spPr>
      </p:pic>
      <p:pic>
        <p:nvPicPr>
          <p:cNvPr id="8" name="Graphic 7">
            <a:extLst>
              <a:ext uri="{FF2B5EF4-FFF2-40B4-BE49-F238E27FC236}">
                <a16:creationId xmlns:a16="http://schemas.microsoft.com/office/drawing/2014/main" id="{724BCBDE-4D91-4A27-73A5-E72F9ECA8F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6949" y="2390978"/>
            <a:ext cx="4611245" cy="3981970"/>
          </a:xfrm>
          <a:prstGeom prst="rect">
            <a:avLst/>
          </a:prstGeom>
        </p:spPr>
      </p:pic>
      <p:sp>
        <p:nvSpPr>
          <p:cNvPr id="13" name="Content Placeholder 2">
            <a:extLst>
              <a:ext uri="{FF2B5EF4-FFF2-40B4-BE49-F238E27FC236}">
                <a16:creationId xmlns:a16="http://schemas.microsoft.com/office/drawing/2014/main" id="{3ED888BC-ACFF-EEEF-D32C-9D4D7C8AD367}"/>
              </a:ext>
            </a:extLst>
          </p:cNvPr>
          <p:cNvSpPr>
            <a:spLocks noGrp="1"/>
          </p:cNvSpPr>
          <p:nvPr>
            <p:ph sz="half" idx="1"/>
          </p:nvPr>
        </p:nvSpPr>
        <p:spPr>
          <a:xfrm>
            <a:off x="6335939" y="125333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1">
            <a:extLst>
              <a:ext uri="{FF2B5EF4-FFF2-40B4-BE49-F238E27FC236}">
                <a16:creationId xmlns:a16="http://schemas.microsoft.com/office/drawing/2014/main" id="{4EC1C374-2F2D-FA74-835F-864E5091A0D1}"/>
              </a:ext>
            </a:extLst>
          </p:cNvPr>
          <p:cNvSpPr>
            <a:spLocks noGrp="1"/>
          </p:cNvSpPr>
          <p:nvPr>
            <p:ph type="title"/>
          </p:nvPr>
        </p:nvSpPr>
        <p:spPr>
          <a:xfrm>
            <a:off x="449823" y="1253331"/>
            <a:ext cx="3932237" cy="1137647"/>
          </a:xfrm>
        </p:spPr>
        <p:txBody>
          <a:bodyPr anchor="b"/>
          <a:lstStyle>
            <a:lvl1pPr>
              <a:defRPr sz="3200"/>
            </a:lvl1pPr>
          </a:lstStyle>
          <a:p>
            <a:r>
              <a:rPr lang="en-GB"/>
              <a:t>Click to edit Master title style</a:t>
            </a:r>
          </a:p>
        </p:txBody>
      </p:sp>
      <p:sp>
        <p:nvSpPr>
          <p:cNvPr id="17" name="Text Placeholder 3">
            <a:extLst>
              <a:ext uri="{FF2B5EF4-FFF2-40B4-BE49-F238E27FC236}">
                <a16:creationId xmlns:a16="http://schemas.microsoft.com/office/drawing/2014/main" id="{D15F7EDD-0CB8-085C-61D4-991F40428CF0}"/>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2531144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30B2AF-EE47-C3DD-FE37-6F630ECA5622}"/>
              </a:ext>
            </a:extLst>
          </p:cNvPr>
          <p:cNvSpPr/>
          <p:nvPr userDrawn="1"/>
        </p:nvSpPr>
        <p:spPr>
          <a:xfrm>
            <a:off x="5627986" y="1"/>
            <a:ext cx="6597506" cy="6858000"/>
          </a:xfrm>
          <a:prstGeom prst="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logo with text on it&#10;&#10;AI-generated content may be incorrect.">
            <a:extLst>
              <a:ext uri="{FF2B5EF4-FFF2-40B4-BE49-F238E27FC236}">
                <a16:creationId xmlns:a16="http://schemas.microsoft.com/office/drawing/2014/main" id="{4EDD6B38-6175-4912-6345-9A56EEAD03B8}"/>
              </a:ext>
            </a:extLst>
          </p:cNvPr>
          <p:cNvPicPr>
            <a:picLocks noChangeAspect="1"/>
          </p:cNvPicPr>
          <p:nvPr userDrawn="1"/>
        </p:nvPicPr>
        <p:blipFill>
          <a:blip r:embed="rId2"/>
          <a:stretch>
            <a:fillRect/>
          </a:stretch>
        </p:blipFill>
        <p:spPr>
          <a:xfrm>
            <a:off x="10315971" y="6126587"/>
            <a:ext cx="1783594" cy="611640"/>
          </a:xfrm>
          <a:prstGeom prst="rect">
            <a:avLst/>
          </a:prstGeom>
        </p:spPr>
      </p:pic>
      <p:pic>
        <p:nvPicPr>
          <p:cNvPr id="2" name="Graphic 1">
            <a:extLst>
              <a:ext uri="{FF2B5EF4-FFF2-40B4-BE49-F238E27FC236}">
                <a16:creationId xmlns:a16="http://schemas.microsoft.com/office/drawing/2014/main" id="{E7A62323-EEC5-9B0F-2B51-F2EB694E0C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76827" y="2406394"/>
            <a:ext cx="3706286" cy="3720193"/>
          </a:xfrm>
          <a:prstGeom prst="rect">
            <a:avLst/>
          </a:prstGeom>
        </p:spPr>
      </p:pic>
      <p:sp>
        <p:nvSpPr>
          <p:cNvPr id="9" name="Content Placeholder 2">
            <a:extLst>
              <a:ext uri="{FF2B5EF4-FFF2-40B4-BE49-F238E27FC236}">
                <a16:creationId xmlns:a16="http://schemas.microsoft.com/office/drawing/2014/main" id="{882E5867-B466-67FC-A9D6-6559D1FC5FB9}"/>
              </a:ext>
            </a:extLst>
          </p:cNvPr>
          <p:cNvSpPr>
            <a:spLocks noGrp="1"/>
          </p:cNvSpPr>
          <p:nvPr>
            <p:ph sz="half" idx="1"/>
          </p:nvPr>
        </p:nvSpPr>
        <p:spPr>
          <a:xfrm>
            <a:off x="6335939" y="1253331"/>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itle 1">
            <a:extLst>
              <a:ext uri="{FF2B5EF4-FFF2-40B4-BE49-F238E27FC236}">
                <a16:creationId xmlns:a16="http://schemas.microsoft.com/office/drawing/2014/main" id="{54B27569-4357-0ABC-BD62-2DE934A87014}"/>
              </a:ext>
            </a:extLst>
          </p:cNvPr>
          <p:cNvSpPr>
            <a:spLocks noGrp="1"/>
          </p:cNvSpPr>
          <p:nvPr>
            <p:ph type="title"/>
          </p:nvPr>
        </p:nvSpPr>
        <p:spPr>
          <a:xfrm>
            <a:off x="449823" y="1253331"/>
            <a:ext cx="3932237" cy="1137647"/>
          </a:xfrm>
        </p:spPr>
        <p:txBody>
          <a:bodyPr anchor="b"/>
          <a:lstStyle>
            <a:lvl1pPr>
              <a:defRPr sz="3200"/>
            </a:lvl1pPr>
          </a:lstStyle>
          <a:p>
            <a:r>
              <a:rPr lang="en-GB"/>
              <a:t>Click to edit Master title style</a:t>
            </a:r>
          </a:p>
        </p:txBody>
      </p:sp>
      <p:sp>
        <p:nvSpPr>
          <p:cNvPr id="13" name="Text Placeholder 3">
            <a:extLst>
              <a:ext uri="{FF2B5EF4-FFF2-40B4-BE49-F238E27FC236}">
                <a16:creationId xmlns:a16="http://schemas.microsoft.com/office/drawing/2014/main" id="{06E7D2AA-7AD6-412D-8F9E-55AD6DE8DD90}"/>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318981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lstStyle>
            <a:lvl1pPr>
              <a:defRPr sz="4000">
                <a:solidFill>
                  <a:schemeClr val="bg1"/>
                </a:solidFill>
              </a:defRPr>
            </a:lvl1pPr>
          </a:lstStyle>
          <a:p>
            <a:r>
              <a:rPr lang="en-US"/>
              <a:t>Click to edit Master title style</a:t>
            </a:r>
          </a:p>
        </p:txBody>
      </p:sp>
      <p:sp>
        <p:nvSpPr>
          <p:cNvPr id="3" name="Content Placeholder 2"/>
          <p:cNvSpPr>
            <a:spLocks noGrp="1"/>
          </p:cNvSpPr>
          <p:nvPr>
            <p:ph sz="half" idx="1" hasCustomPrompt="1"/>
          </p:nvPr>
        </p:nvSpPr>
        <p:spPr>
          <a:xfrm>
            <a:off x="1055157" y="1825626"/>
            <a:ext cx="4964643" cy="4351338"/>
          </a:xfrm>
        </p:spPr>
        <p:txBody>
          <a:bodyPr/>
          <a:lstStyle>
            <a:lvl1pPr>
              <a:defRPr lang="en-US" sz="2400" kern="1200" dirty="0" smtClean="0">
                <a:solidFill>
                  <a:schemeClr val="bg1"/>
                </a:solidFill>
                <a:latin typeface="Futura Md BT" panose="020B0602020204020303" pitchFamily="34" charset="0"/>
                <a:ea typeface="+mn-ea"/>
                <a:cs typeface="+mn-cs"/>
              </a:defRPr>
            </a:lvl1pPr>
            <a:lvl2pPr>
              <a:defRPr lang="en-US" sz="2000" kern="1200" dirty="0" smtClean="0">
                <a:solidFill>
                  <a:schemeClr val="bg1"/>
                </a:solidFill>
                <a:latin typeface="Futura Md BT" panose="020B0602020204020303" pitchFamily="34" charset="0"/>
                <a:ea typeface="+mn-ea"/>
                <a:cs typeface="+mn-cs"/>
              </a:defRPr>
            </a:lvl2pPr>
            <a:lvl3pPr>
              <a:defRPr lang="en-US" sz="2400" kern="1200" dirty="0" smtClean="0">
                <a:solidFill>
                  <a:schemeClr val="bg1"/>
                </a:solidFill>
                <a:latin typeface="Futura Md BT" panose="020B0602020204020303" pitchFamily="34" charset="0"/>
                <a:ea typeface="+mn-ea"/>
                <a:cs typeface="+mn-cs"/>
              </a:defRPr>
            </a:lvl3pPr>
            <a:lvl4pPr>
              <a:defRPr lang="en-US" sz="2400" kern="1200" dirty="0" smtClean="0">
                <a:solidFill>
                  <a:schemeClr val="bg1"/>
                </a:solidFill>
                <a:latin typeface="Futura Md BT" panose="020B0602020204020303" pitchFamily="34" charset="0"/>
                <a:ea typeface="+mn-ea"/>
                <a:cs typeface="+mn-cs"/>
              </a:defRPr>
            </a:lvl4pPr>
            <a:lvl5pPr>
              <a:defRPr lang="en-US" sz="2400" kern="1200" dirty="0">
                <a:solidFill>
                  <a:schemeClr val="bg1"/>
                </a:solidFill>
                <a:latin typeface="Futura Md BT" panose="020B0602020204020303" pitchFamily="34" charset="0"/>
                <a:ea typeface="+mn-ea"/>
                <a:cs typeface="+mn-cs"/>
              </a:defRPr>
            </a:lvl5pPr>
          </a:lstStyle>
          <a:p>
            <a:pPr lvl="0"/>
            <a:r>
              <a:rPr lang="en-US"/>
              <a:t>Edit Master text styles</a:t>
            </a:r>
          </a:p>
          <a:p>
            <a:pPr lvl="1"/>
            <a:r>
              <a:rPr lang="en-US"/>
              <a:t>Second level</a:t>
            </a:r>
          </a:p>
        </p:txBody>
      </p:sp>
      <p:sp>
        <p:nvSpPr>
          <p:cNvPr id="4" name="Content Placeholder 3"/>
          <p:cNvSpPr>
            <a:spLocks noGrp="1"/>
          </p:cNvSpPr>
          <p:nvPr>
            <p:ph sz="half" idx="2" hasCustomPrompt="1"/>
          </p:nvPr>
        </p:nvSpPr>
        <p:spPr>
          <a:xfrm>
            <a:off x="6172200" y="1825626"/>
            <a:ext cx="4964642" cy="4351338"/>
          </a:xfrm>
        </p:spPr>
        <p:txBody>
          <a:bodyPr/>
          <a:lstStyle>
            <a:lvl1pPr>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FA3D8524-18D0-4020-8B16-1765683E37F3}"/>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4204567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group of young women standing in front of a building&#10;&#10;AI-generated content may be incorrect.">
            <a:extLst>
              <a:ext uri="{FF2B5EF4-FFF2-40B4-BE49-F238E27FC236}">
                <a16:creationId xmlns:a16="http://schemas.microsoft.com/office/drawing/2014/main" id="{196ED475-662D-F90A-7F37-7F2A92758E79}"/>
              </a:ext>
            </a:extLst>
          </p:cNvPr>
          <p:cNvPicPr>
            <a:picLocks noChangeAspect="1"/>
          </p:cNvPicPr>
          <p:nvPr userDrawn="1"/>
        </p:nvPicPr>
        <p:blipFill>
          <a:blip r:embed="rId2"/>
          <a:stretch>
            <a:fillRect/>
          </a:stretch>
        </p:blipFill>
        <p:spPr>
          <a:xfrm>
            <a:off x="3724968" y="-109694"/>
            <a:ext cx="10512837" cy="7101951"/>
          </a:xfrm>
          <a:prstGeom prst="rect">
            <a:avLst/>
          </a:prstGeom>
          <a:ln>
            <a:noFill/>
          </a:ln>
        </p:spPr>
      </p:pic>
      <p:sp>
        <p:nvSpPr>
          <p:cNvPr id="4" name="Rectangle 3">
            <a:extLst>
              <a:ext uri="{FF2B5EF4-FFF2-40B4-BE49-F238E27FC236}">
                <a16:creationId xmlns:a16="http://schemas.microsoft.com/office/drawing/2014/main" id="{E874351E-C2DD-C022-9F6D-5FA51AF32D69}"/>
              </a:ext>
            </a:extLst>
          </p:cNvPr>
          <p:cNvSpPr/>
          <p:nvPr userDrawn="1"/>
        </p:nvSpPr>
        <p:spPr>
          <a:xfrm>
            <a:off x="-269199" y="-109694"/>
            <a:ext cx="6509288" cy="7101951"/>
          </a:xfrm>
          <a:prstGeom prst="rect">
            <a:avLst/>
          </a:prstGeom>
          <a:solidFill>
            <a:srgbClr val="403E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2">
            <a:extLst>
              <a:ext uri="{FF2B5EF4-FFF2-40B4-BE49-F238E27FC236}">
                <a16:creationId xmlns:a16="http://schemas.microsoft.com/office/drawing/2014/main" id="{004E3F30-894C-7CC9-95B7-C4CD5463C09C}"/>
              </a:ext>
            </a:extLst>
          </p:cNvPr>
          <p:cNvSpPr>
            <a:spLocks noGrp="1"/>
          </p:cNvSpPr>
          <p:nvPr>
            <p:ph type="body" idx="1"/>
          </p:nvPr>
        </p:nvSpPr>
        <p:spPr>
          <a:xfrm>
            <a:off x="371475" y="1593280"/>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Content Placeholder 3">
            <a:extLst>
              <a:ext uri="{FF2B5EF4-FFF2-40B4-BE49-F238E27FC236}">
                <a16:creationId xmlns:a16="http://schemas.microsoft.com/office/drawing/2014/main" id="{32EFD285-C15F-EDA2-882E-7EE9F2072909}"/>
              </a:ext>
            </a:extLst>
          </p:cNvPr>
          <p:cNvSpPr>
            <a:spLocks noGrp="1"/>
          </p:cNvSpPr>
          <p:nvPr>
            <p:ph sz="half" idx="2"/>
          </p:nvPr>
        </p:nvSpPr>
        <p:spPr>
          <a:xfrm>
            <a:off x="371475" y="2417192"/>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7" name="Picture 16" descr="A colorful curved lines on a black background&#10;&#10;AI-generated content may be incorrect.">
            <a:extLst>
              <a:ext uri="{FF2B5EF4-FFF2-40B4-BE49-F238E27FC236}">
                <a16:creationId xmlns:a16="http://schemas.microsoft.com/office/drawing/2014/main" id="{6088D2AF-1B46-0522-7365-DDA2A52B3A3D}"/>
              </a:ext>
            </a:extLst>
          </p:cNvPr>
          <p:cNvPicPr>
            <a:picLocks noChangeAspect="1"/>
          </p:cNvPicPr>
          <p:nvPr userDrawn="1"/>
        </p:nvPicPr>
        <p:blipFill>
          <a:blip r:embed="rId3"/>
          <a:stretch>
            <a:fillRect/>
          </a:stretch>
        </p:blipFill>
        <p:spPr>
          <a:xfrm>
            <a:off x="371475" y="248654"/>
            <a:ext cx="827105" cy="403860"/>
          </a:xfrm>
          <a:prstGeom prst="rect">
            <a:avLst/>
          </a:prstGeom>
        </p:spPr>
      </p:pic>
      <p:sp>
        <p:nvSpPr>
          <p:cNvPr id="18" name="Text Placeholder 3">
            <a:extLst>
              <a:ext uri="{FF2B5EF4-FFF2-40B4-BE49-F238E27FC236}">
                <a16:creationId xmlns:a16="http://schemas.microsoft.com/office/drawing/2014/main" id="{A4764DF4-0419-E482-9EFB-6C0976AAFCB8}"/>
              </a:ext>
            </a:extLst>
          </p:cNvPr>
          <p:cNvSpPr>
            <a:spLocks noGrp="1"/>
          </p:cNvSpPr>
          <p:nvPr>
            <p:ph type="body" sz="half" idx="10" hasCustomPrompt="1"/>
          </p:nvPr>
        </p:nvSpPr>
        <p:spPr>
          <a:xfrm>
            <a:off x="1174397" y="346717"/>
            <a:ext cx="2308392" cy="305797"/>
          </a:xfrm>
        </p:spPr>
        <p:txBody>
          <a:bodyPr>
            <a:no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720616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A10B14-FF28-056A-0B13-2161285C44A7}"/>
              </a:ext>
            </a:extLst>
          </p:cNvPr>
          <p:cNvSpPr/>
          <p:nvPr userDrawn="1"/>
        </p:nvSpPr>
        <p:spPr>
          <a:xfrm>
            <a:off x="-376775" y="-109694"/>
            <a:ext cx="12866844" cy="7249771"/>
          </a:xfrm>
          <a:prstGeom prst="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olorful curved lines on a black background&#10;&#10;AI-generated content may be incorrect.">
            <a:extLst>
              <a:ext uri="{FF2B5EF4-FFF2-40B4-BE49-F238E27FC236}">
                <a16:creationId xmlns:a16="http://schemas.microsoft.com/office/drawing/2014/main" id="{1FC977C3-4DDE-FF5F-D6F3-AE9C3CEA30EF}"/>
              </a:ext>
            </a:extLst>
          </p:cNvPr>
          <p:cNvPicPr>
            <a:picLocks noChangeAspect="1"/>
          </p:cNvPicPr>
          <p:nvPr userDrawn="1"/>
        </p:nvPicPr>
        <p:blipFill>
          <a:blip r:embed="rId2"/>
          <a:stretch>
            <a:fillRect/>
          </a:stretch>
        </p:blipFill>
        <p:spPr>
          <a:xfrm>
            <a:off x="371475" y="248654"/>
            <a:ext cx="827105" cy="403860"/>
          </a:xfrm>
          <a:prstGeom prst="rect">
            <a:avLst/>
          </a:prstGeom>
        </p:spPr>
      </p:pic>
      <p:sp>
        <p:nvSpPr>
          <p:cNvPr id="8" name="Oval 7">
            <a:extLst>
              <a:ext uri="{FF2B5EF4-FFF2-40B4-BE49-F238E27FC236}">
                <a16:creationId xmlns:a16="http://schemas.microsoft.com/office/drawing/2014/main" id="{16177400-A877-6CDF-54AE-8D278DF1E7B3}"/>
              </a:ext>
            </a:extLst>
          </p:cNvPr>
          <p:cNvSpPr/>
          <p:nvPr userDrawn="1"/>
        </p:nvSpPr>
        <p:spPr>
          <a:xfrm>
            <a:off x="5405177" y="368300"/>
            <a:ext cx="7162509" cy="7162509"/>
          </a:xfrm>
          <a:prstGeom prst="ellipse">
            <a:avLst/>
          </a:prstGeom>
          <a:blipFill dpi="0" rotWithShape="1">
            <a:blip r:embed="rId3"/>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35344014-5064-623B-5C16-F7D66B08DF4B}"/>
              </a:ext>
            </a:extLst>
          </p:cNvPr>
          <p:cNvSpPr>
            <a:spLocks noGrp="1"/>
          </p:cNvSpPr>
          <p:nvPr>
            <p:ph type="title"/>
          </p:nvPr>
        </p:nvSpPr>
        <p:spPr>
          <a:xfrm>
            <a:off x="371475" y="1215546"/>
            <a:ext cx="3932237" cy="1600200"/>
          </a:xfrm>
        </p:spPr>
        <p:txBody>
          <a:bodyPr anchor="b"/>
          <a:lstStyle>
            <a:lvl1pPr>
              <a:defRPr sz="3200"/>
            </a:lvl1pPr>
          </a:lstStyle>
          <a:p>
            <a:r>
              <a:rPr lang="en-GB"/>
              <a:t>Click to edit Master title style</a:t>
            </a:r>
          </a:p>
        </p:txBody>
      </p:sp>
      <p:sp>
        <p:nvSpPr>
          <p:cNvPr id="10" name="Text Placeholder 3">
            <a:extLst>
              <a:ext uri="{FF2B5EF4-FFF2-40B4-BE49-F238E27FC236}">
                <a16:creationId xmlns:a16="http://schemas.microsoft.com/office/drawing/2014/main" id="{A803D598-1AE8-667B-D829-0733E4485B5A}"/>
              </a:ext>
            </a:extLst>
          </p:cNvPr>
          <p:cNvSpPr>
            <a:spLocks noGrp="1"/>
          </p:cNvSpPr>
          <p:nvPr>
            <p:ph type="body" sz="half" idx="2"/>
          </p:nvPr>
        </p:nvSpPr>
        <p:spPr>
          <a:xfrm>
            <a:off x="371475" y="281574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1" name="Text Placeholder 3">
            <a:extLst>
              <a:ext uri="{FF2B5EF4-FFF2-40B4-BE49-F238E27FC236}">
                <a16:creationId xmlns:a16="http://schemas.microsoft.com/office/drawing/2014/main" id="{8F1A7FCA-ADB3-75BD-E601-BC25773ACFBA}"/>
              </a:ext>
            </a:extLst>
          </p:cNvPr>
          <p:cNvSpPr>
            <a:spLocks noGrp="1"/>
          </p:cNvSpPr>
          <p:nvPr>
            <p:ph type="body" sz="half" idx="10" hasCustomPrompt="1"/>
          </p:nvPr>
        </p:nvSpPr>
        <p:spPr>
          <a:xfrm>
            <a:off x="1174397" y="346717"/>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072524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6BFD5E-B843-84DE-4AAD-DA66FE03691D}"/>
              </a:ext>
            </a:extLst>
          </p:cNvPr>
          <p:cNvSpPr/>
          <p:nvPr userDrawn="1"/>
        </p:nvSpPr>
        <p:spPr>
          <a:xfrm>
            <a:off x="5790663" y="1"/>
            <a:ext cx="6401338" cy="6858000"/>
          </a:xfrm>
          <a:prstGeom prst="rect">
            <a:avLst/>
          </a:prstGeom>
          <a:solidFill>
            <a:srgbClr val="BDB3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z</a:t>
            </a:r>
          </a:p>
        </p:txBody>
      </p:sp>
      <p:pic>
        <p:nvPicPr>
          <p:cNvPr id="9" name="Picture 8" descr="A logo with text on it&#10;&#10;AI-generated content may be incorrect.">
            <a:extLst>
              <a:ext uri="{FF2B5EF4-FFF2-40B4-BE49-F238E27FC236}">
                <a16:creationId xmlns:a16="http://schemas.microsoft.com/office/drawing/2014/main" id="{A142082A-1806-E7F3-2C7E-52C8C9FE2D8F}"/>
              </a:ext>
            </a:extLst>
          </p:cNvPr>
          <p:cNvPicPr>
            <a:picLocks noChangeAspect="1"/>
          </p:cNvPicPr>
          <p:nvPr userDrawn="1"/>
        </p:nvPicPr>
        <p:blipFill>
          <a:blip r:embed="rId2"/>
          <a:stretch>
            <a:fillRect/>
          </a:stretch>
        </p:blipFill>
        <p:spPr>
          <a:xfrm>
            <a:off x="10315971" y="6126587"/>
            <a:ext cx="1783594" cy="611640"/>
          </a:xfrm>
          <a:prstGeom prst="rect">
            <a:avLst/>
          </a:prstGeom>
        </p:spPr>
      </p:pic>
      <p:sp>
        <p:nvSpPr>
          <p:cNvPr id="10" name="Text Placeholder 2">
            <a:extLst>
              <a:ext uri="{FF2B5EF4-FFF2-40B4-BE49-F238E27FC236}">
                <a16:creationId xmlns:a16="http://schemas.microsoft.com/office/drawing/2014/main" id="{9001D332-1E7B-EC68-5A18-7299E6629EA2}"/>
              </a:ext>
            </a:extLst>
          </p:cNvPr>
          <p:cNvSpPr>
            <a:spLocks noGrp="1"/>
          </p:cNvSpPr>
          <p:nvPr>
            <p:ph type="body" idx="1"/>
          </p:nvPr>
        </p:nvSpPr>
        <p:spPr>
          <a:xfrm>
            <a:off x="288465" y="9013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1572E86B-D6FA-A2FF-D9AF-685BE2AA2CD9}"/>
              </a:ext>
            </a:extLst>
          </p:cNvPr>
          <p:cNvSpPr>
            <a:spLocks noGrp="1"/>
          </p:cNvSpPr>
          <p:nvPr>
            <p:ph sz="half" idx="2"/>
          </p:nvPr>
        </p:nvSpPr>
        <p:spPr>
          <a:xfrm>
            <a:off x="288465" y="1725234"/>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3">
            <a:extLst>
              <a:ext uri="{FF2B5EF4-FFF2-40B4-BE49-F238E27FC236}">
                <a16:creationId xmlns:a16="http://schemas.microsoft.com/office/drawing/2014/main" id="{7553EEB4-D012-66E4-E9A5-86ED27D477DF}"/>
              </a:ext>
            </a:extLst>
          </p:cNvPr>
          <p:cNvSpPr>
            <a:spLocks noGrp="1"/>
          </p:cNvSpPr>
          <p:nvPr>
            <p:ph sz="half" idx="10"/>
          </p:nvPr>
        </p:nvSpPr>
        <p:spPr>
          <a:xfrm>
            <a:off x="6400532" y="915138"/>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0216E004-0818-5F96-AE60-857B0E9213B9}"/>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4161208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3F4C6E-0FE0-9514-57D6-AAFFE1841792}"/>
              </a:ext>
            </a:extLst>
          </p:cNvPr>
          <p:cNvSpPr/>
          <p:nvPr userDrawn="1"/>
        </p:nvSpPr>
        <p:spPr>
          <a:xfrm>
            <a:off x="5790663" y="0"/>
            <a:ext cx="6401338" cy="7140077"/>
          </a:xfrm>
          <a:prstGeom prst="rect">
            <a:avLst/>
          </a:prstGeom>
          <a:solidFill>
            <a:srgbClr val="423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Rectangle 3">
            <a:extLst>
              <a:ext uri="{FF2B5EF4-FFF2-40B4-BE49-F238E27FC236}">
                <a16:creationId xmlns:a16="http://schemas.microsoft.com/office/drawing/2014/main" id="{0FE1AB95-3D90-8A0B-8F54-DBFF39E93442}"/>
              </a:ext>
            </a:extLst>
          </p:cNvPr>
          <p:cNvSpPr/>
          <p:nvPr userDrawn="1"/>
        </p:nvSpPr>
        <p:spPr>
          <a:xfrm>
            <a:off x="-376775" y="-109694"/>
            <a:ext cx="6167438" cy="7249771"/>
          </a:xfrm>
          <a:prstGeom prst="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logo for a youth endown fund&#10;&#10;AI-generated content may be incorrect.">
            <a:extLst>
              <a:ext uri="{FF2B5EF4-FFF2-40B4-BE49-F238E27FC236}">
                <a16:creationId xmlns:a16="http://schemas.microsoft.com/office/drawing/2014/main" id="{879F10EF-87BF-C780-3EBA-3625D6F838B4}"/>
              </a:ext>
            </a:extLst>
          </p:cNvPr>
          <p:cNvPicPr>
            <a:picLocks noChangeAspect="1"/>
          </p:cNvPicPr>
          <p:nvPr userDrawn="1"/>
        </p:nvPicPr>
        <p:blipFill>
          <a:blip r:embed="rId2"/>
          <a:stretch>
            <a:fillRect/>
          </a:stretch>
        </p:blipFill>
        <p:spPr>
          <a:xfrm>
            <a:off x="10331829" y="6124091"/>
            <a:ext cx="1777383" cy="611641"/>
          </a:xfrm>
          <a:prstGeom prst="rect">
            <a:avLst/>
          </a:prstGeom>
        </p:spPr>
      </p:pic>
      <p:sp>
        <p:nvSpPr>
          <p:cNvPr id="11" name="Text Placeholder 2">
            <a:extLst>
              <a:ext uri="{FF2B5EF4-FFF2-40B4-BE49-F238E27FC236}">
                <a16:creationId xmlns:a16="http://schemas.microsoft.com/office/drawing/2014/main" id="{7C9524B3-BAB5-C886-607C-0638E5D26C68}"/>
              </a:ext>
            </a:extLst>
          </p:cNvPr>
          <p:cNvSpPr>
            <a:spLocks noGrp="1"/>
          </p:cNvSpPr>
          <p:nvPr>
            <p:ph type="body" idx="1"/>
          </p:nvPr>
        </p:nvSpPr>
        <p:spPr>
          <a:xfrm>
            <a:off x="288465" y="9013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a:extLst>
              <a:ext uri="{FF2B5EF4-FFF2-40B4-BE49-F238E27FC236}">
                <a16:creationId xmlns:a16="http://schemas.microsoft.com/office/drawing/2014/main" id="{49BA2B38-1F54-3BE6-EEA7-5E7DF4108438}"/>
              </a:ext>
            </a:extLst>
          </p:cNvPr>
          <p:cNvSpPr>
            <a:spLocks noGrp="1"/>
          </p:cNvSpPr>
          <p:nvPr>
            <p:ph sz="half" idx="2"/>
          </p:nvPr>
        </p:nvSpPr>
        <p:spPr>
          <a:xfrm>
            <a:off x="288465" y="1725234"/>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3">
            <a:extLst>
              <a:ext uri="{FF2B5EF4-FFF2-40B4-BE49-F238E27FC236}">
                <a16:creationId xmlns:a16="http://schemas.microsoft.com/office/drawing/2014/main" id="{13F54024-423E-FAFE-05D1-8DCADB777DB6}"/>
              </a:ext>
            </a:extLst>
          </p:cNvPr>
          <p:cNvSpPr>
            <a:spLocks noGrp="1"/>
          </p:cNvSpPr>
          <p:nvPr>
            <p:ph sz="half" idx="10"/>
          </p:nvPr>
        </p:nvSpPr>
        <p:spPr>
          <a:xfrm>
            <a:off x="6400532" y="915138"/>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ext Placeholder 3">
            <a:extLst>
              <a:ext uri="{FF2B5EF4-FFF2-40B4-BE49-F238E27FC236}">
                <a16:creationId xmlns:a16="http://schemas.microsoft.com/office/drawing/2014/main" id="{C033477A-F568-EA01-28B6-9530793D69DF}"/>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3357710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DB4963-30FE-4C5E-B685-427255D459FC}"/>
              </a:ext>
            </a:extLst>
          </p:cNvPr>
          <p:cNvSpPr/>
          <p:nvPr userDrawn="1"/>
        </p:nvSpPr>
        <p:spPr>
          <a:xfrm>
            <a:off x="0" y="1987854"/>
            <a:ext cx="8530175" cy="1494704"/>
          </a:xfrm>
          <a:prstGeom prst="rect">
            <a:avLst/>
          </a:prstGeom>
          <a:solidFill>
            <a:srgbClr val="DE7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CB0A74E-FB4C-31B2-72DB-689AB044246E}"/>
              </a:ext>
            </a:extLst>
          </p:cNvPr>
          <p:cNvSpPr/>
          <p:nvPr userDrawn="1"/>
        </p:nvSpPr>
        <p:spPr>
          <a:xfrm>
            <a:off x="-1" y="3465777"/>
            <a:ext cx="8530175" cy="1494704"/>
          </a:xfrm>
          <a:prstGeom prst="rect">
            <a:avLst/>
          </a:prstGeom>
          <a:solidFill>
            <a:srgbClr val="E6C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A768A51-21C8-AB23-DBFD-D883A355E1A2}"/>
              </a:ext>
            </a:extLst>
          </p:cNvPr>
          <p:cNvSpPr/>
          <p:nvPr userDrawn="1"/>
        </p:nvSpPr>
        <p:spPr>
          <a:xfrm>
            <a:off x="-2" y="4960480"/>
            <a:ext cx="8530175" cy="1897519"/>
          </a:xfrm>
          <a:prstGeom prst="rect">
            <a:avLst/>
          </a:prstGeom>
          <a:solidFill>
            <a:srgbClr val="DE7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BDCD354-5C04-7E7E-0776-61D0E6F42B49}"/>
              </a:ext>
            </a:extLst>
          </p:cNvPr>
          <p:cNvSpPr/>
          <p:nvPr userDrawn="1"/>
        </p:nvSpPr>
        <p:spPr>
          <a:xfrm>
            <a:off x="4622271" y="3465777"/>
            <a:ext cx="4583113" cy="1494704"/>
          </a:xfrm>
          <a:prstGeom prst="rect">
            <a:avLst/>
          </a:prstGeom>
          <a:solidFill>
            <a:srgbClr val="DE7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6C9B996-244C-E7AE-E6AD-0618C1A4AD91}"/>
              </a:ext>
            </a:extLst>
          </p:cNvPr>
          <p:cNvSpPr/>
          <p:nvPr userDrawn="1"/>
        </p:nvSpPr>
        <p:spPr>
          <a:xfrm>
            <a:off x="4622272" y="1987854"/>
            <a:ext cx="4583113" cy="1477923"/>
          </a:xfrm>
          <a:prstGeom prst="rect">
            <a:avLst/>
          </a:prstGeom>
          <a:solidFill>
            <a:srgbClr val="E6C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58893C3-C1FA-E207-226B-495DE182F16F}"/>
              </a:ext>
            </a:extLst>
          </p:cNvPr>
          <p:cNvSpPr/>
          <p:nvPr userDrawn="1"/>
        </p:nvSpPr>
        <p:spPr>
          <a:xfrm>
            <a:off x="4622271" y="4960478"/>
            <a:ext cx="4583113" cy="1897521"/>
          </a:xfrm>
          <a:prstGeom prst="rect">
            <a:avLst/>
          </a:prstGeom>
          <a:solidFill>
            <a:srgbClr val="E6C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855C8FA-8D8B-E247-114C-FE05CB154F03}"/>
              </a:ext>
            </a:extLst>
          </p:cNvPr>
          <p:cNvSpPr txBox="1"/>
          <p:nvPr userDrawn="1"/>
        </p:nvSpPr>
        <p:spPr>
          <a:xfrm>
            <a:off x="265140" y="905300"/>
            <a:ext cx="5025318" cy="556691"/>
          </a:xfrm>
          <a:prstGeom prst="rect">
            <a:avLst/>
          </a:prstGeom>
          <a:noFill/>
        </p:spPr>
        <p:txBody>
          <a:bodyPr wrap="square" rtlCol="0">
            <a:spAutoFit/>
          </a:bodyPr>
          <a:lstStyle/>
          <a:p>
            <a:pPr>
              <a:lnSpc>
                <a:spcPct val="80000"/>
              </a:lnSpc>
            </a:pPr>
            <a:r>
              <a:rPr lang="en-GB" sz="3550" spc="-60">
                <a:solidFill>
                  <a:srgbClr val="323739"/>
                </a:solidFill>
                <a:latin typeface="Effra" panose="020B0603020203020204" pitchFamily="34" charset="0"/>
                <a:cs typeface="Effra" panose="020B0603020203020204" pitchFamily="34" charset="0"/>
              </a:rPr>
              <a:t>Header single line</a:t>
            </a:r>
          </a:p>
        </p:txBody>
      </p:sp>
      <p:sp>
        <p:nvSpPr>
          <p:cNvPr id="10" name="TextBox 9">
            <a:extLst>
              <a:ext uri="{FF2B5EF4-FFF2-40B4-BE49-F238E27FC236}">
                <a16:creationId xmlns:a16="http://schemas.microsoft.com/office/drawing/2014/main" id="{02B5C0CC-1251-CE8E-9485-9DDDFEE31F0D}"/>
              </a:ext>
            </a:extLst>
          </p:cNvPr>
          <p:cNvSpPr txBox="1"/>
          <p:nvPr userDrawn="1"/>
        </p:nvSpPr>
        <p:spPr>
          <a:xfrm>
            <a:off x="288466" y="1461991"/>
            <a:ext cx="3747754" cy="338554"/>
          </a:xfrm>
          <a:prstGeom prst="rect">
            <a:avLst/>
          </a:prstGeom>
          <a:noFill/>
        </p:spPr>
        <p:txBody>
          <a:bodyPr wrap="square" rtlCol="0">
            <a:spAutoFit/>
          </a:bodyPr>
          <a:lstStyle/>
          <a:p>
            <a:r>
              <a:rPr lang="en-GB" sz="1600" b="1">
                <a:solidFill>
                  <a:srgbClr val="323739"/>
                </a:solidFill>
                <a:latin typeface="Poppins SemiBold" pitchFamily="2" charset="77"/>
                <a:cs typeface="Poppins SemiBold" pitchFamily="2" charset="77"/>
              </a:rPr>
              <a:t>Subheading. Lorem ipsum dolor. </a:t>
            </a:r>
          </a:p>
        </p:txBody>
      </p:sp>
      <p:grpSp>
        <p:nvGrpSpPr>
          <p:cNvPr id="26" name="Group 25">
            <a:extLst>
              <a:ext uri="{FF2B5EF4-FFF2-40B4-BE49-F238E27FC236}">
                <a16:creationId xmlns:a16="http://schemas.microsoft.com/office/drawing/2014/main" id="{362EE6B3-164C-654A-6273-F2D8515E302F}"/>
              </a:ext>
            </a:extLst>
          </p:cNvPr>
          <p:cNvGrpSpPr/>
          <p:nvPr userDrawn="1"/>
        </p:nvGrpSpPr>
        <p:grpSpPr>
          <a:xfrm>
            <a:off x="8054522" y="-672353"/>
            <a:ext cx="4583113" cy="5632830"/>
            <a:chOff x="4281282" y="-86915"/>
            <a:chExt cx="4583113" cy="5632830"/>
          </a:xfrm>
        </p:grpSpPr>
        <p:sp>
          <p:nvSpPr>
            <p:cNvPr id="27" name="Rounded Rectangle 26">
              <a:extLst>
                <a:ext uri="{FF2B5EF4-FFF2-40B4-BE49-F238E27FC236}">
                  <a16:creationId xmlns:a16="http://schemas.microsoft.com/office/drawing/2014/main" id="{0DE72DB7-4CFD-BFA5-0D05-DAFA968D8E13}"/>
                </a:ext>
              </a:extLst>
            </p:cNvPr>
            <p:cNvSpPr/>
            <p:nvPr/>
          </p:nvSpPr>
          <p:spPr>
            <a:xfrm>
              <a:off x="4281282" y="-86915"/>
              <a:ext cx="4583113" cy="5632830"/>
            </a:xfrm>
            <a:prstGeom prst="roundRect">
              <a:avLst/>
            </a:prstGeom>
            <a:solidFill>
              <a:srgbClr val="423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AC40ED97-CE29-EB8C-BEA0-A33A66DFED97}"/>
                </a:ext>
              </a:extLst>
            </p:cNvPr>
            <p:cNvSpPr txBox="1"/>
            <p:nvPr/>
          </p:nvSpPr>
          <p:spPr>
            <a:xfrm>
              <a:off x="4945162" y="871282"/>
              <a:ext cx="913083" cy="1938992"/>
            </a:xfrm>
            <a:prstGeom prst="rect">
              <a:avLst/>
            </a:prstGeom>
            <a:noFill/>
          </p:spPr>
          <p:txBody>
            <a:bodyPr wrap="square" rtlCol="0">
              <a:spAutoFit/>
            </a:bodyPr>
            <a:lstStyle/>
            <a:p>
              <a:r>
                <a:rPr lang="en-GB" sz="12000" b="1">
                  <a:solidFill>
                    <a:schemeClr val="bg1"/>
                  </a:solidFill>
                  <a:latin typeface="Arial" panose="020B0604020202020204" pitchFamily="34" charset="0"/>
                  <a:cs typeface="Arial" panose="020B0604020202020204" pitchFamily="34" charset="0"/>
                </a:rPr>
                <a:t>“</a:t>
              </a:r>
            </a:p>
          </p:txBody>
        </p:sp>
      </p:grpSp>
      <p:pic>
        <p:nvPicPr>
          <p:cNvPr id="30" name="Picture 29" descr="A logo with text on it&#10;&#10;AI-generated content may be incorrect.">
            <a:extLst>
              <a:ext uri="{FF2B5EF4-FFF2-40B4-BE49-F238E27FC236}">
                <a16:creationId xmlns:a16="http://schemas.microsoft.com/office/drawing/2014/main" id="{32F3D103-6D3B-F1EC-C706-864544EB2A81}"/>
              </a:ext>
            </a:extLst>
          </p:cNvPr>
          <p:cNvPicPr>
            <a:picLocks noChangeAspect="1"/>
          </p:cNvPicPr>
          <p:nvPr userDrawn="1"/>
        </p:nvPicPr>
        <p:blipFill>
          <a:blip r:embed="rId2"/>
          <a:stretch>
            <a:fillRect/>
          </a:stretch>
        </p:blipFill>
        <p:spPr>
          <a:xfrm>
            <a:off x="10315972" y="6126587"/>
            <a:ext cx="1783594" cy="611640"/>
          </a:xfrm>
          <a:prstGeom prst="rect">
            <a:avLst/>
          </a:prstGeom>
        </p:spPr>
      </p:pic>
      <p:sp>
        <p:nvSpPr>
          <p:cNvPr id="31" name="Content Placeholder 3">
            <a:extLst>
              <a:ext uri="{FF2B5EF4-FFF2-40B4-BE49-F238E27FC236}">
                <a16:creationId xmlns:a16="http://schemas.microsoft.com/office/drawing/2014/main" id="{15FBEAB6-AC18-9E04-C8FB-85B419D850C8}"/>
              </a:ext>
            </a:extLst>
          </p:cNvPr>
          <p:cNvSpPr>
            <a:spLocks noGrp="1"/>
          </p:cNvSpPr>
          <p:nvPr>
            <p:ph sz="half" idx="2"/>
          </p:nvPr>
        </p:nvSpPr>
        <p:spPr>
          <a:xfrm>
            <a:off x="8783370" y="1341986"/>
            <a:ext cx="3473598" cy="2837817"/>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 name="Content Placeholder 3">
            <a:extLst>
              <a:ext uri="{FF2B5EF4-FFF2-40B4-BE49-F238E27FC236}">
                <a16:creationId xmlns:a16="http://schemas.microsoft.com/office/drawing/2014/main" id="{D8DF5B39-61B9-E42D-F457-3310CC811474}"/>
              </a:ext>
            </a:extLst>
          </p:cNvPr>
          <p:cNvSpPr>
            <a:spLocks noGrp="1"/>
          </p:cNvSpPr>
          <p:nvPr>
            <p:ph sz="half" idx="10"/>
          </p:nvPr>
        </p:nvSpPr>
        <p:spPr>
          <a:xfrm>
            <a:off x="3090854" y="2188560"/>
            <a:ext cx="1247762" cy="1037596"/>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3" name="Content Placeholder 3">
            <a:extLst>
              <a:ext uri="{FF2B5EF4-FFF2-40B4-BE49-F238E27FC236}">
                <a16:creationId xmlns:a16="http://schemas.microsoft.com/office/drawing/2014/main" id="{A45E6EAE-604F-5BA6-F7C3-818CDDABEE51}"/>
              </a:ext>
            </a:extLst>
          </p:cNvPr>
          <p:cNvSpPr>
            <a:spLocks noGrp="1"/>
          </p:cNvSpPr>
          <p:nvPr>
            <p:ph sz="half" idx="11"/>
          </p:nvPr>
        </p:nvSpPr>
        <p:spPr>
          <a:xfrm>
            <a:off x="283653" y="2188560"/>
            <a:ext cx="2618973" cy="10704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4" name="Content Placeholder 3">
            <a:extLst>
              <a:ext uri="{FF2B5EF4-FFF2-40B4-BE49-F238E27FC236}">
                <a16:creationId xmlns:a16="http://schemas.microsoft.com/office/drawing/2014/main" id="{D678C386-7325-76FA-A876-F8DE28C22A37}"/>
              </a:ext>
            </a:extLst>
          </p:cNvPr>
          <p:cNvSpPr>
            <a:spLocks noGrp="1"/>
          </p:cNvSpPr>
          <p:nvPr>
            <p:ph sz="half" idx="12"/>
          </p:nvPr>
        </p:nvSpPr>
        <p:spPr>
          <a:xfrm>
            <a:off x="3090854" y="5374015"/>
            <a:ext cx="1247762" cy="1037596"/>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5" name="Content Placeholder 3">
            <a:extLst>
              <a:ext uri="{FF2B5EF4-FFF2-40B4-BE49-F238E27FC236}">
                <a16:creationId xmlns:a16="http://schemas.microsoft.com/office/drawing/2014/main" id="{128734AD-2A5A-D254-A68B-F80626FB12B1}"/>
              </a:ext>
            </a:extLst>
          </p:cNvPr>
          <p:cNvSpPr>
            <a:spLocks noGrp="1"/>
          </p:cNvSpPr>
          <p:nvPr>
            <p:ph sz="half" idx="13"/>
          </p:nvPr>
        </p:nvSpPr>
        <p:spPr>
          <a:xfrm>
            <a:off x="283653" y="5374015"/>
            <a:ext cx="2618973" cy="10704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6" name="Content Placeholder 3">
            <a:extLst>
              <a:ext uri="{FF2B5EF4-FFF2-40B4-BE49-F238E27FC236}">
                <a16:creationId xmlns:a16="http://schemas.microsoft.com/office/drawing/2014/main" id="{5B760F07-2D8E-700B-1E68-6E98790B5782}"/>
              </a:ext>
            </a:extLst>
          </p:cNvPr>
          <p:cNvSpPr>
            <a:spLocks noGrp="1"/>
          </p:cNvSpPr>
          <p:nvPr>
            <p:ph sz="half" idx="14"/>
          </p:nvPr>
        </p:nvSpPr>
        <p:spPr>
          <a:xfrm>
            <a:off x="265140" y="3699336"/>
            <a:ext cx="1247762" cy="1037596"/>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7" name="Content Placeholder 3">
            <a:extLst>
              <a:ext uri="{FF2B5EF4-FFF2-40B4-BE49-F238E27FC236}">
                <a16:creationId xmlns:a16="http://schemas.microsoft.com/office/drawing/2014/main" id="{498A20BC-E775-436A-8C63-8FFC4EEFDAE7}"/>
              </a:ext>
            </a:extLst>
          </p:cNvPr>
          <p:cNvSpPr>
            <a:spLocks noGrp="1"/>
          </p:cNvSpPr>
          <p:nvPr>
            <p:ph sz="half" idx="15"/>
          </p:nvPr>
        </p:nvSpPr>
        <p:spPr>
          <a:xfrm>
            <a:off x="1717144" y="3683314"/>
            <a:ext cx="2618973" cy="10704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8" name="Content Placeholder 3">
            <a:extLst>
              <a:ext uri="{FF2B5EF4-FFF2-40B4-BE49-F238E27FC236}">
                <a16:creationId xmlns:a16="http://schemas.microsoft.com/office/drawing/2014/main" id="{388C225A-055A-73B3-8711-2EA1D859C26F}"/>
              </a:ext>
            </a:extLst>
          </p:cNvPr>
          <p:cNvSpPr>
            <a:spLocks noGrp="1"/>
          </p:cNvSpPr>
          <p:nvPr>
            <p:ph sz="half" idx="16"/>
          </p:nvPr>
        </p:nvSpPr>
        <p:spPr>
          <a:xfrm>
            <a:off x="7713126" y="5374015"/>
            <a:ext cx="1247762" cy="1037596"/>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39" name="Content Placeholder 3">
            <a:extLst>
              <a:ext uri="{FF2B5EF4-FFF2-40B4-BE49-F238E27FC236}">
                <a16:creationId xmlns:a16="http://schemas.microsoft.com/office/drawing/2014/main" id="{54876CA6-685B-CA01-9A76-C0B1BEE2C3D3}"/>
              </a:ext>
            </a:extLst>
          </p:cNvPr>
          <p:cNvSpPr>
            <a:spLocks noGrp="1"/>
          </p:cNvSpPr>
          <p:nvPr>
            <p:ph sz="half" idx="17"/>
          </p:nvPr>
        </p:nvSpPr>
        <p:spPr>
          <a:xfrm>
            <a:off x="4905925" y="5374015"/>
            <a:ext cx="2618973" cy="10704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p>
        </p:txBody>
      </p:sp>
      <p:sp>
        <p:nvSpPr>
          <p:cNvPr id="42" name="Text Placeholder 3">
            <a:extLst>
              <a:ext uri="{FF2B5EF4-FFF2-40B4-BE49-F238E27FC236}">
                <a16:creationId xmlns:a16="http://schemas.microsoft.com/office/drawing/2014/main" id="{3920F0DA-A5CB-6ADD-C3D8-E91B1ADE2573}"/>
              </a:ext>
            </a:extLst>
          </p:cNvPr>
          <p:cNvSpPr>
            <a:spLocks noGrp="1"/>
          </p:cNvSpPr>
          <p:nvPr>
            <p:ph type="body" sz="half" idx="18"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3880513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7AB9D2-1511-1D54-C200-2957B724BC85}"/>
              </a:ext>
            </a:extLst>
          </p:cNvPr>
          <p:cNvSpPr/>
          <p:nvPr userDrawn="1"/>
        </p:nvSpPr>
        <p:spPr>
          <a:xfrm>
            <a:off x="0" y="0"/>
            <a:ext cx="12192001" cy="7249771"/>
          </a:xfrm>
          <a:prstGeom prst="rect">
            <a:avLst/>
          </a:prstGeom>
          <a:solidFill>
            <a:srgbClr val="423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young women standing in front of a building&#10;&#10;AI-generated content may be incorrect.">
            <a:extLst>
              <a:ext uri="{FF2B5EF4-FFF2-40B4-BE49-F238E27FC236}">
                <a16:creationId xmlns:a16="http://schemas.microsoft.com/office/drawing/2014/main" id="{3E2BEEE7-5E2A-4DE9-449D-74477B5CAA2A}"/>
              </a:ext>
            </a:extLst>
          </p:cNvPr>
          <p:cNvPicPr>
            <a:picLocks noChangeAspect="1"/>
          </p:cNvPicPr>
          <p:nvPr userDrawn="1"/>
        </p:nvPicPr>
        <p:blipFill>
          <a:blip r:embed="rId2"/>
          <a:srcRect t="14101" b="-1"/>
          <a:stretch/>
        </p:blipFill>
        <p:spPr>
          <a:xfrm>
            <a:off x="0" y="2311540"/>
            <a:ext cx="12192001" cy="7074993"/>
          </a:xfrm>
          <a:prstGeom prst="rect">
            <a:avLst/>
          </a:prstGeom>
          <a:ln>
            <a:noFill/>
          </a:ln>
        </p:spPr>
      </p:pic>
      <p:sp>
        <p:nvSpPr>
          <p:cNvPr id="9" name="Text Placeholder 2">
            <a:extLst>
              <a:ext uri="{FF2B5EF4-FFF2-40B4-BE49-F238E27FC236}">
                <a16:creationId xmlns:a16="http://schemas.microsoft.com/office/drawing/2014/main" id="{3FBB9265-0CDA-3ED3-CED6-021F2121586C}"/>
              </a:ext>
            </a:extLst>
          </p:cNvPr>
          <p:cNvSpPr>
            <a:spLocks noGrp="1"/>
          </p:cNvSpPr>
          <p:nvPr>
            <p:ph type="body" idx="1"/>
          </p:nvPr>
        </p:nvSpPr>
        <p:spPr>
          <a:xfrm>
            <a:off x="371475" y="1095215"/>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pic>
        <p:nvPicPr>
          <p:cNvPr id="10" name="Picture 9" descr="A colorful curved lines on a black background&#10;&#10;AI-generated content may be incorrect.">
            <a:extLst>
              <a:ext uri="{FF2B5EF4-FFF2-40B4-BE49-F238E27FC236}">
                <a16:creationId xmlns:a16="http://schemas.microsoft.com/office/drawing/2014/main" id="{2EEB64D6-3A7E-1C48-76C7-F2DA66E2E9D1}"/>
              </a:ext>
            </a:extLst>
          </p:cNvPr>
          <p:cNvPicPr>
            <a:picLocks noChangeAspect="1"/>
          </p:cNvPicPr>
          <p:nvPr userDrawn="1"/>
        </p:nvPicPr>
        <p:blipFill>
          <a:blip r:embed="rId3"/>
          <a:stretch>
            <a:fillRect/>
          </a:stretch>
        </p:blipFill>
        <p:spPr>
          <a:xfrm>
            <a:off x="371475" y="248654"/>
            <a:ext cx="827105" cy="403860"/>
          </a:xfrm>
          <a:prstGeom prst="rect">
            <a:avLst/>
          </a:prstGeom>
        </p:spPr>
      </p:pic>
      <p:sp>
        <p:nvSpPr>
          <p:cNvPr id="11" name="Text Placeholder 3">
            <a:extLst>
              <a:ext uri="{FF2B5EF4-FFF2-40B4-BE49-F238E27FC236}">
                <a16:creationId xmlns:a16="http://schemas.microsoft.com/office/drawing/2014/main" id="{A5F1A30B-96B2-FDA5-AA3D-D49E06B6B488}"/>
              </a:ext>
            </a:extLst>
          </p:cNvPr>
          <p:cNvSpPr>
            <a:spLocks noGrp="1"/>
          </p:cNvSpPr>
          <p:nvPr>
            <p:ph type="body" sz="half" idx="10" hasCustomPrompt="1"/>
          </p:nvPr>
        </p:nvSpPr>
        <p:spPr>
          <a:xfrm>
            <a:off x="1174397" y="346717"/>
            <a:ext cx="2308392" cy="305797"/>
          </a:xfrm>
        </p:spPr>
        <p:txBody>
          <a:bodyPr>
            <a:no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20126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CC4694-B820-41E3-1E29-7FA61FF97FA4}"/>
              </a:ext>
            </a:extLst>
          </p:cNvPr>
          <p:cNvSpPr/>
          <p:nvPr userDrawn="1"/>
        </p:nvSpPr>
        <p:spPr>
          <a:xfrm>
            <a:off x="-376775" y="-109693"/>
            <a:ext cx="7321585" cy="6967694"/>
          </a:xfrm>
          <a:prstGeom prst="rect">
            <a:avLst/>
          </a:prstGeom>
          <a:solidFill>
            <a:srgbClr val="CCD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logo with text on it&#10;&#10;AI-generated content may be incorrect.">
            <a:extLst>
              <a:ext uri="{FF2B5EF4-FFF2-40B4-BE49-F238E27FC236}">
                <a16:creationId xmlns:a16="http://schemas.microsoft.com/office/drawing/2014/main" id="{E7812D55-CD83-DD67-0CB3-C409E4B51491}"/>
              </a:ext>
            </a:extLst>
          </p:cNvPr>
          <p:cNvPicPr>
            <a:picLocks noChangeAspect="1"/>
          </p:cNvPicPr>
          <p:nvPr userDrawn="1"/>
        </p:nvPicPr>
        <p:blipFill>
          <a:blip r:embed="rId2"/>
          <a:stretch>
            <a:fillRect/>
          </a:stretch>
        </p:blipFill>
        <p:spPr>
          <a:xfrm>
            <a:off x="10315971" y="6126587"/>
            <a:ext cx="1783594" cy="611640"/>
          </a:xfrm>
          <a:prstGeom prst="rect">
            <a:avLst/>
          </a:prstGeom>
        </p:spPr>
      </p:pic>
      <p:pic>
        <p:nvPicPr>
          <p:cNvPr id="8" name="Graphic 7">
            <a:extLst>
              <a:ext uri="{FF2B5EF4-FFF2-40B4-BE49-F238E27FC236}">
                <a16:creationId xmlns:a16="http://schemas.microsoft.com/office/drawing/2014/main" id="{0F5395AC-F8F3-28D2-183A-8CDD6449F0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69621" y="1730961"/>
            <a:ext cx="3538845" cy="3180178"/>
          </a:xfrm>
          <a:prstGeom prst="rect">
            <a:avLst/>
          </a:prstGeom>
        </p:spPr>
      </p:pic>
      <p:pic>
        <p:nvPicPr>
          <p:cNvPr id="9" name="Graphic 8">
            <a:extLst>
              <a:ext uri="{FF2B5EF4-FFF2-40B4-BE49-F238E27FC236}">
                <a16:creationId xmlns:a16="http://schemas.microsoft.com/office/drawing/2014/main" id="{0DB46CD0-8A41-DE6A-8017-CE7FF0FC463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124" y="5247009"/>
            <a:ext cx="2519795" cy="1173694"/>
          </a:xfrm>
          <a:prstGeom prst="rect">
            <a:avLst/>
          </a:prstGeom>
        </p:spPr>
      </p:pic>
      <p:sp>
        <p:nvSpPr>
          <p:cNvPr id="10" name="TextBox 9">
            <a:extLst>
              <a:ext uri="{FF2B5EF4-FFF2-40B4-BE49-F238E27FC236}">
                <a16:creationId xmlns:a16="http://schemas.microsoft.com/office/drawing/2014/main" id="{9C24EA4D-6223-E509-C9CF-FBB67F9E8272}"/>
              </a:ext>
            </a:extLst>
          </p:cNvPr>
          <p:cNvSpPr txBox="1"/>
          <p:nvPr userDrawn="1"/>
        </p:nvSpPr>
        <p:spPr>
          <a:xfrm>
            <a:off x="-1179443" y="-569843"/>
            <a:ext cx="184731" cy="369332"/>
          </a:xfrm>
          <a:prstGeom prst="rect">
            <a:avLst/>
          </a:prstGeom>
          <a:noFill/>
        </p:spPr>
        <p:txBody>
          <a:bodyPr wrap="none" rtlCol="0">
            <a:spAutoFit/>
          </a:bodyPr>
          <a:lstStyle/>
          <a:p>
            <a:endParaRPr lang="en-GB"/>
          </a:p>
        </p:txBody>
      </p:sp>
      <p:sp>
        <p:nvSpPr>
          <p:cNvPr id="11" name="Text Placeholder 2">
            <a:extLst>
              <a:ext uri="{FF2B5EF4-FFF2-40B4-BE49-F238E27FC236}">
                <a16:creationId xmlns:a16="http://schemas.microsoft.com/office/drawing/2014/main" id="{125D2CB5-6F9D-E72F-ADB7-77DF43251FD0}"/>
              </a:ext>
            </a:extLst>
          </p:cNvPr>
          <p:cNvSpPr>
            <a:spLocks noGrp="1"/>
          </p:cNvSpPr>
          <p:nvPr>
            <p:ph type="body" idx="1"/>
          </p:nvPr>
        </p:nvSpPr>
        <p:spPr>
          <a:xfrm>
            <a:off x="288465" y="901322"/>
            <a:ext cx="5157787" cy="7124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a:extLst>
              <a:ext uri="{FF2B5EF4-FFF2-40B4-BE49-F238E27FC236}">
                <a16:creationId xmlns:a16="http://schemas.microsoft.com/office/drawing/2014/main" id="{819F1F9D-704A-0180-C309-6CBFC8964D16}"/>
              </a:ext>
            </a:extLst>
          </p:cNvPr>
          <p:cNvSpPr>
            <a:spLocks noGrp="1"/>
          </p:cNvSpPr>
          <p:nvPr>
            <p:ph sz="half" idx="2"/>
          </p:nvPr>
        </p:nvSpPr>
        <p:spPr>
          <a:xfrm>
            <a:off x="288465" y="1725234"/>
            <a:ext cx="5157787" cy="31859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3616FE4C-222A-7806-6346-92DBE5B5D33E}"/>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2806926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1603D329-2BD8-554F-18DE-2D8B1900C433}"/>
              </a:ext>
            </a:extLst>
          </p:cNvPr>
          <p:cNvPicPr>
            <a:picLocks noChangeAspect="1"/>
          </p:cNvPicPr>
          <p:nvPr userDrawn="1"/>
        </p:nvPicPr>
        <p:blipFill>
          <a:blip r:embed="rId2"/>
          <a:srcRect l="39499"/>
          <a:stretch/>
        </p:blipFill>
        <p:spPr>
          <a:xfrm>
            <a:off x="6669912" y="-359065"/>
            <a:ext cx="6477668" cy="7249771"/>
          </a:xfrm>
          <a:prstGeom prst="rect">
            <a:avLst/>
          </a:prstGeom>
        </p:spPr>
      </p:pic>
      <p:sp>
        <p:nvSpPr>
          <p:cNvPr id="4" name="Rectangle 3">
            <a:extLst>
              <a:ext uri="{FF2B5EF4-FFF2-40B4-BE49-F238E27FC236}">
                <a16:creationId xmlns:a16="http://schemas.microsoft.com/office/drawing/2014/main" id="{A4A0495C-ADA6-978D-10AF-F32F52BFECB8}"/>
              </a:ext>
            </a:extLst>
          </p:cNvPr>
          <p:cNvSpPr/>
          <p:nvPr userDrawn="1"/>
        </p:nvSpPr>
        <p:spPr>
          <a:xfrm>
            <a:off x="-409593" y="-359065"/>
            <a:ext cx="7079505" cy="7249771"/>
          </a:xfrm>
          <a:prstGeom prst="rect">
            <a:avLst/>
          </a:prstGeom>
          <a:solidFill>
            <a:srgbClr val="5180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FA4B56C5-0D52-62EC-BC96-75CF5F1260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8200" y="5369831"/>
            <a:ext cx="2519795" cy="1173694"/>
          </a:xfrm>
          <a:prstGeom prst="rect">
            <a:avLst/>
          </a:prstGeom>
        </p:spPr>
      </p:pic>
      <p:sp>
        <p:nvSpPr>
          <p:cNvPr id="10" name="Text Placeholder 2">
            <a:extLst>
              <a:ext uri="{FF2B5EF4-FFF2-40B4-BE49-F238E27FC236}">
                <a16:creationId xmlns:a16="http://schemas.microsoft.com/office/drawing/2014/main" id="{EE6DF089-861B-8573-A1A8-01307250AC69}"/>
              </a:ext>
            </a:extLst>
          </p:cNvPr>
          <p:cNvSpPr>
            <a:spLocks noGrp="1"/>
          </p:cNvSpPr>
          <p:nvPr>
            <p:ph type="body" idx="1"/>
          </p:nvPr>
        </p:nvSpPr>
        <p:spPr>
          <a:xfrm>
            <a:off x="288465" y="901322"/>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A72334BA-2F00-4D2B-0E43-BC89A6C53E05}"/>
              </a:ext>
            </a:extLst>
          </p:cNvPr>
          <p:cNvSpPr>
            <a:spLocks noGrp="1"/>
          </p:cNvSpPr>
          <p:nvPr>
            <p:ph sz="half" idx="2"/>
          </p:nvPr>
        </p:nvSpPr>
        <p:spPr>
          <a:xfrm>
            <a:off x="288465" y="1725234"/>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2" name="Picture 11" descr="A colorful curved lines on a black background&#10;&#10;AI-generated content may be incorrect.">
            <a:extLst>
              <a:ext uri="{FF2B5EF4-FFF2-40B4-BE49-F238E27FC236}">
                <a16:creationId xmlns:a16="http://schemas.microsoft.com/office/drawing/2014/main" id="{FE999D3B-2C58-44A6-70C3-A2F5DAB9AD35}"/>
              </a:ext>
            </a:extLst>
          </p:cNvPr>
          <p:cNvPicPr>
            <a:picLocks noChangeAspect="1"/>
          </p:cNvPicPr>
          <p:nvPr userDrawn="1"/>
        </p:nvPicPr>
        <p:blipFill>
          <a:blip r:embed="rId5"/>
          <a:stretch>
            <a:fillRect/>
          </a:stretch>
        </p:blipFill>
        <p:spPr>
          <a:xfrm>
            <a:off x="371475" y="248654"/>
            <a:ext cx="827105" cy="403860"/>
          </a:xfrm>
          <a:prstGeom prst="rect">
            <a:avLst/>
          </a:prstGeom>
        </p:spPr>
      </p:pic>
      <p:sp>
        <p:nvSpPr>
          <p:cNvPr id="13" name="Text Placeholder 3">
            <a:extLst>
              <a:ext uri="{FF2B5EF4-FFF2-40B4-BE49-F238E27FC236}">
                <a16:creationId xmlns:a16="http://schemas.microsoft.com/office/drawing/2014/main" id="{54791CC3-C5B6-DB1D-9E7E-DD63EBE1C6E7}"/>
              </a:ext>
            </a:extLst>
          </p:cNvPr>
          <p:cNvSpPr>
            <a:spLocks noGrp="1"/>
          </p:cNvSpPr>
          <p:nvPr>
            <p:ph type="body" sz="half" idx="10" hasCustomPrompt="1"/>
          </p:nvPr>
        </p:nvSpPr>
        <p:spPr>
          <a:xfrm>
            <a:off x="1174397" y="346717"/>
            <a:ext cx="2308392" cy="305797"/>
          </a:xfrm>
        </p:spPr>
        <p:txBody>
          <a:bodyPr>
            <a:noAutofit/>
          </a:bodyPr>
          <a:lstStyle>
            <a:lvl1pPr marL="0" indent="0">
              <a:buNone/>
              <a:defRPr sz="12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867886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3A4751-856F-D34D-78CF-FAC9036CD875}"/>
              </a:ext>
            </a:extLst>
          </p:cNvPr>
          <p:cNvSpPr/>
          <p:nvPr userDrawn="1"/>
        </p:nvSpPr>
        <p:spPr>
          <a:xfrm>
            <a:off x="-376775" y="-1"/>
            <a:ext cx="6401338" cy="6858001"/>
          </a:xfrm>
          <a:prstGeom prst="rect">
            <a:avLst/>
          </a:prstGeom>
          <a:solidFill>
            <a:srgbClr val="CCDD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logo with text on it&#10;&#10;AI-generated content may be incorrect.">
            <a:extLst>
              <a:ext uri="{FF2B5EF4-FFF2-40B4-BE49-F238E27FC236}">
                <a16:creationId xmlns:a16="http://schemas.microsoft.com/office/drawing/2014/main" id="{2BF80FBA-CF21-A6E2-E9ED-FD9517A0EEB0}"/>
              </a:ext>
            </a:extLst>
          </p:cNvPr>
          <p:cNvPicPr>
            <a:picLocks noChangeAspect="1"/>
          </p:cNvPicPr>
          <p:nvPr userDrawn="1"/>
        </p:nvPicPr>
        <p:blipFill>
          <a:blip r:embed="rId2"/>
          <a:stretch>
            <a:fillRect/>
          </a:stretch>
        </p:blipFill>
        <p:spPr>
          <a:xfrm>
            <a:off x="10315971" y="6126587"/>
            <a:ext cx="1783594" cy="611640"/>
          </a:xfrm>
          <a:prstGeom prst="rect">
            <a:avLst/>
          </a:prstGeom>
        </p:spPr>
      </p:pic>
      <p:sp>
        <p:nvSpPr>
          <p:cNvPr id="12" name="Text Placeholder 2">
            <a:extLst>
              <a:ext uri="{FF2B5EF4-FFF2-40B4-BE49-F238E27FC236}">
                <a16:creationId xmlns:a16="http://schemas.microsoft.com/office/drawing/2014/main" id="{1B8FFFAA-AA01-3D08-ACDA-D31DC545FC43}"/>
              </a:ext>
            </a:extLst>
          </p:cNvPr>
          <p:cNvSpPr>
            <a:spLocks noGrp="1"/>
          </p:cNvSpPr>
          <p:nvPr>
            <p:ph type="body" idx="1"/>
          </p:nvPr>
        </p:nvSpPr>
        <p:spPr>
          <a:xfrm>
            <a:off x="288465" y="9013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3">
            <a:extLst>
              <a:ext uri="{FF2B5EF4-FFF2-40B4-BE49-F238E27FC236}">
                <a16:creationId xmlns:a16="http://schemas.microsoft.com/office/drawing/2014/main" id="{749A63BB-76E0-EC3B-A3FD-117AD84CEBCE}"/>
              </a:ext>
            </a:extLst>
          </p:cNvPr>
          <p:cNvSpPr>
            <a:spLocks noGrp="1"/>
          </p:cNvSpPr>
          <p:nvPr>
            <p:ph sz="half" idx="2"/>
          </p:nvPr>
        </p:nvSpPr>
        <p:spPr>
          <a:xfrm>
            <a:off x="288465" y="2958353"/>
            <a:ext cx="5157787" cy="3175557"/>
          </a:xfrm>
        </p:spPr>
        <p:txBody>
          <a:bodyPr/>
          <a:lstStyle/>
          <a:p>
            <a:pPr lvl="0"/>
            <a:r>
              <a:rPr lang="en-GB"/>
              <a:t>Click to edit Master text styles</a:t>
            </a:r>
          </a:p>
        </p:txBody>
      </p:sp>
      <p:sp>
        <p:nvSpPr>
          <p:cNvPr id="14" name="Text Placeholder 2">
            <a:extLst>
              <a:ext uri="{FF2B5EF4-FFF2-40B4-BE49-F238E27FC236}">
                <a16:creationId xmlns:a16="http://schemas.microsoft.com/office/drawing/2014/main" id="{980A83DE-4529-6869-825F-1CBAACB38D37}"/>
              </a:ext>
            </a:extLst>
          </p:cNvPr>
          <p:cNvSpPr>
            <a:spLocks noGrp="1"/>
          </p:cNvSpPr>
          <p:nvPr>
            <p:ph type="body" idx="10"/>
          </p:nvPr>
        </p:nvSpPr>
        <p:spPr>
          <a:xfrm>
            <a:off x="288464" y="1929837"/>
            <a:ext cx="5157787" cy="82391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Text Placeholder 2">
            <a:extLst>
              <a:ext uri="{FF2B5EF4-FFF2-40B4-BE49-F238E27FC236}">
                <a16:creationId xmlns:a16="http://schemas.microsoft.com/office/drawing/2014/main" id="{EFBEEFF0-63F8-9F55-238F-CB91FE4E2408}"/>
              </a:ext>
            </a:extLst>
          </p:cNvPr>
          <p:cNvSpPr>
            <a:spLocks noGrp="1"/>
          </p:cNvSpPr>
          <p:nvPr>
            <p:ph type="body" idx="11"/>
          </p:nvPr>
        </p:nvSpPr>
        <p:spPr>
          <a:xfrm>
            <a:off x="6532383" y="9013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Content Placeholder 3">
            <a:extLst>
              <a:ext uri="{FF2B5EF4-FFF2-40B4-BE49-F238E27FC236}">
                <a16:creationId xmlns:a16="http://schemas.microsoft.com/office/drawing/2014/main" id="{30DF5F6C-64F2-32FF-91EB-8A02E2214408}"/>
              </a:ext>
            </a:extLst>
          </p:cNvPr>
          <p:cNvSpPr>
            <a:spLocks noGrp="1"/>
          </p:cNvSpPr>
          <p:nvPr>
            <p:ph sz="half" idx="12"/>
          </p:nvPr>
        </p:nvSpPr>
        <p:spPr>
          <a:xfrm>
            <a:off x="6532383" y="2958353"/>
            <a:ext cx="5157787" cy="3175557"/>
          </a:xfrm>
        </p:spPr>
        <p:txBody>
          <a:bodyPr/>
          <a:lstStyle/>
          <a:p>
            <a:pPr lvl="0"/>
            <a:r>
              <a:rPr lang="en-GB"/>
              <a:t>Click to edit Master text styles</a:t>
            </a:r>
          </a:p>
        </p:txBody>
      </p:sp>
      <p:sp>
        <p:nvSpPr>
          <p:cNvPr id="17" name="Text Placeholder 2">
            <a:extLst>
              <a:ext uri="{FF2B5EF4-FFF2-40B4-BE49-F238E27FC236}">
                <a16:creationId xmlns:a16="http://schemas.microsoft.com/office/drawing/2014/main" id="{AC720D5E-EB80-09FA-DDDB-B6BDE6A5504B}"/>
              </a:ext>
            </a:extLst>
          </p:cNvPr>
          <p:cNvSpPr>
            <a:spLocks noGrp="1"/>
          </p:cNvSpPr>
          <p:nvPr>
            <p:ph type="body" idx="13"/>
          </p:nvPr>
        </p:nvSpPr>
        <p:spPr>
          <a:xfrm>
            <a:off x="6532382" y="1929837"/>
            <a:ext cx="5157787" cy="82391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a:extLst>
              <a:ext uri="{FF2B5EF4-FFF2-40B4-BE49-F238E27FC236}">
                <a16:creationId xmlns:a16="http://schemas.microsoft.com/office/drawing/2014/main" id="{EB4AD79F-5D57-1F3B-5595-32AE1CA89DB6}"/>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3860194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704467-7DB7-B37B-9B88-25726E4A9B9B}"/>
              </a:ext>
            </a:extLst>
          </p:cNvPr>
          <p:cNvSpPr/>
          <p:nvPr userDrawn="1"/>
        </p:nvSpPr>
        <p:spPr>
          <a:xfrm>
            <a:off x="-376775" y="-109693"/>
            <a:ext cx="6401338" cy="6967694"/>
          </a:xfrm>
          <a:prstGeom prst="rect">
            <a:avLst/>
          </a:prstGeom>
          <a:solidFill>
            <a:srgbClr val="CCDD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with text on it&#10;&#10;AI-generated content may be incorrect.">
            <a:extLst>
              <a:ext uri="{FF2B5EF4-FFF2-40B4-BE49-F238E27FC236}">
                <a16:creationId xmlns:a16="http://schemas.microsoft.com/office/drawing/2014/main" id="{CBF04238-EB29-DA49-5138-DF8D9E3D7928}"/>
              </a:ext>
            </a:extLst>
          </p:cNvPr>
          <p:cNvPicPr>
            <a:picLocks noChangeAspect="1"/>
          </p:cNvPicPr>
          <p:nvPr userDrawn="1"/>
        </p:nvPicPr>
        <p:blipFill>
          <a:blip r:embed="rId2"/>
          <a:stretch>
            <a:fillRect/>
          </a:stretch>
        </p:blipFill>
        <p:spPr>
          <a:xfrm>
            <a:off x="10315971" y="6126587"/>
            <a:ext cx="1783594" cy="611640"/>
          </a:xfrm>
          <a:prstGeom prst="rect">
            <a:avLst/>
          </a:prstGeom>
        </p:spPr>
      </p:pic>
      <p:sp>
        <p:nvSpPr>
          <p:cNvPr id="10" name="Rounded Rectangle 9">
            <a:extLst>
              <a:ext uri="{FF2B5EF4-FFF2-40B4-BE49-F238E27FC236}">
                <a16:creationId xmlns:a16="http://schemas.microsoft.com/office/drawing/2014/main" id="{2FC36C10-75F0-79A5-A9D2-19156A75FD9D}"/>
              </a:ext>
            </a:extLst>
          </p:cNvPr>
          <p:cNvSpPr/>
          <p:nvPr userDrawn="1"/>
        </p:nvSpPr>
        <p:spPr>
          <a:xfrm>
            <a:off x="371475" y="3321051"/>
            <a:ext cx="5088618" cy="250825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89B68DF2-0348-C10C-A60E-498F60252462}"/>
              </a:ext>
            </a:extLst>
          </p:cNvPr>
          <p:cNvSpPr/>
          <p:nvPr userDrawn="1"/>
        </p:nvSpPr>
        <p:spPr>
          <a:xfrm>
            <a:off x="6731907" y="3343012"/>
            <a:ext cx="5088618" cy="2508250"/>
          </a:xfrm>
          <a:prstGeom prst="roundRect">
            <a:avLst/>
          </a:prstGeom>
          <a:solidFill>
            <a:srgbClr val="CCD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
            <a:extLst>
              <a:ext uri="{FF2B5EF4-FFF2-40B4-BE49-F238E27FC236}">
                <a16:creationId xmlns:a16="http://schemas.microsoft.com/office/drawing/2014/main" id="{91AA36EF-7360-3E80-D9AB-6866FE2FC67D}"/>
              </a:ext>
            </a:extLst>
          </p:cNvPr>
          <p:cNvSpPr>
            <a:spLocks noGrp="1"/>
          </p:cNvSpPr>
          <p:nvPr>
            <p:ph type="body" idx="1"/>
          </p:nvPr>
        </p:nvSpPr>
        <p:spPr>
          <a:xfrm>
            <a:off x="288465" y="9013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5" name="Text Placeholder 2">
            <a:extLst>
              <a:ext uri="{FF2B5EF4-FFF2-40B4-BE49-F238E27FC236}">
                <a16:creationId xmlns:a16="http://schemas.microsoft.com/office/drawing/2014/main" id="{7ED8579B-AC48-BCA4-D7DD-542C41774933}"/>
              </a:ext>
            </a:extLst>
          </p:cNvPr>
          <p:cNvSpPr>
            <a:spLocks noGrp="1"/>
          </p:cNvSpPr>
          <p:nvPr>
            <p:ph type="body" idx="10"/>
          </p:nvPr>
        </p:nvSpPr>
        <p:spPr>
          <a:xfrm>
            <a:off x="288464" y="1929837"/>
            <a:ext cx="5157787" cy="82391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2">
            <a:extLst>
              <a:ext uri="{FF2B5EF4-FFF2-40B4-BE49-F238E27FC236}">
                <a16:creationId xmlns:a16="http://schemas.microsoft.com/office/drawing/2014/main" id="{331A5F23-9E9E-105A-DC5B-EDEB9E28D4B7}"/>
              </a:ext>
            </a:extLst>
          </p:cNvPr>
          <p:cNvSpPr>
            <a:spLocks noGrp="1"/>
          </p:cNvSpPr>
          <p:nvPr>
            <p:ph type="body" idx="11"/>
          </p:nvPr>
        </p:nvSpPr>
        <p:spPr>
          <a:xfrm>
            <a:off x="6532383" y="9013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7" name="Content Placeholder 3">
            <a:extLst>
              <a:ext uri="{FF2B5EF4-FFF2-40B4-BE49-F238E27FC236}">
                <a16:creationId xmlns:a16="http://schemas.microsoft.com/office/drawing/2014/main" id="{F8BD6447-2F30-5E04-8FEB-FFC55C8EE087}"/>
              </a:ext>
            </a:extLst>
          </p:cNvPr>
          <p:cNvSpPr>
            <a:spLocks noGrp="1"/>
          </p:cNvSpPr>
          <p:nvPr>
            <p:ph sz="half" idx="12"/>
          </p:nvPr>
        </p:nvSpPr>
        <p:spPr>
          <a:xfrm>
            <a:off x="6880301" y="3646596"/>
            <a:ext cx="4791829" cy="1901081"/>
          </a:xfrm>
        </p:spPr>
        <p:txBody>
          <a:bodyPr/>
          <a:lstStyle/>
          <a:p>
            <a:pPr lvl="0"/>
            <a:r>
              <a:rPr lang="en-GB"/>
              <a:t>Click to edit Master text styles</a:t>
            </a:r>
          </a:p>
        </p:txBody>
      </p:sp>
      <p:sp>
        <p:nvSpPr>
          <p:cNvPr id="18" name="Text Placeholder 2">
            <a:extLst>
              <a:ext uri="{FF2B5EF4-FFF2-40B4-BE49-F238E27FC236}">
                <a16:creationId xmlns:a16="http://schemas.microsoft.com/office/drawing/2014/main" id="{6B95F043-AEAF-64C9-677F-EAA8B662EB76}"/>
              </a:ext>
            </a:extLst>
          </p:cNvPr>
          <p:cNvSpPr>
            <a:spLocks noGrp="1"/>
          </p:cNvSpPr>
          <p:nvPr>
            <p:ph type="body" idx="13"/>
          </p:nvPr>
        </p:nvSpPr>
        <p:spPr>
          <a:xfrm>
            <a:off x="6532382" y="1929837"/>
            <a:ext cx="5157787" cy="82391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Content Placeholder 3">
            <a:extLst>
              <a:ext uri="{FF2B5EF4-FFF2-40B4-BE49-F238E27FC236}">
                <a16:creationId xmlns:a16="http://schemas.microsoft.com/office/drawing/2014/main" id="{2103D9CD-77A4-EA97-C193-2C159C94CA34}"/>
              </a:ext>
            </a:extLst>
          </p:cNvPr>
          <p:cNvSpPr>
            <a:spLocks noGrp="1"/>
          </p:cNvSpPr>
          <p:nvPr>
            <p:ph sz="half" idx="14"/>
          </p:nvPr>
        </p:nvSpPr>
        <p:spPr>
          <a:xfrm>
            <a:off x="519870" y="3646596"/>
            <a:ext cx="4791829" cy="1901081"/>
          </a:xfrm>
        </p:spPr>
        <p:txBody>
          <a:bodyPr/>
          <a:lstStyle/>
          <a:p>
            <a:pPr lvl="0"/>
            <a:r>
              <a:rPr lang="en-GB"/>
              <a:t>Click to edit Master text styles</a:t>
            </a:r>
          </a:p>
        </p:txBody>
      </p:sp>
      <p:sp>
        <p:nvSpPr>
          <p:cNvPr id="23" name="Text Placeholder 3">
            <a:extLst>
              <a:ext uri="{FF2B5EF4-FFF2-40B4-BE49-F238E27FC236}">
                <a16:creationId xmlns:a16="http://schemas.microsoft.com/office/drawing/2014/main" id="{763CE382-C6C5-0B22-5E40-7127E76A7183}"/>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66351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55159" y="365126"/>
            <a:ext cx="10081683" cy="1325563"/>
          </a:xfrm>
        </p:spPr>
        <p:txBody>
          <a:bodyPr anchor="t"/>
          <a:lstStyle>
            <a:lvl1pPr>
              <a:defRPr sz="4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A9C8C5A3-FCEC-4BE4-9EA0-D40E1398EB55}"/>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858447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E2B3D7-D8F0-2C98-94A1-58BDD93F826D}"/>
              </a:ext>
            </a:extLst>
          </p:cNvPr>
          <p:cNvSpPr/>
          <p:nvPr userDrawn="1"/>
        </p:nvSpPr>
        <p:spPr>
          <a:xfrm>
            <a:off x="-2" y="-38627"/>
            <a:ext cx="4063999" cy="6896627"/>
          </a:xfrm>
          <a:prstGeom prst="rect">
            <a:avLst/>
          </a:prstGeom>
          <a:solidFill>
            <a:srgbClr val="CCDD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59A88D-D5E2-1430-D180-BB615FCED1E1}"/>
              </a:ext>
            </a:extLst>
          </p:cNvPr>
          <p:cNvSpPr/>
          <p:nvPr userDrawn="1"/>
        </p:nvSpPr>
        <p:spPr>
          <a:xfrm>
            <a:off x="8130336" y="0"/>
            <a:ext cx="4063999" cy="6858000"/>
          </a:xfrm>
          <a:prstGeom prst="rect">
            <a:avLst/>
          </a:prstGeom>
          <a:solidFill>
            <a:srgbClr val="CCDD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logo with text on it&#10;&#10;AI-generated content may be incorrect.">
            <a:extLst>
              <a:ext uri="{FF2B5EF4-FFF2-40B4-BE49-F238E27FC236}">
                <a16:creationId xmlns:a16="http://schemas.microsoft.com/office/drawing/2014/main" id="{EC5360D0-8413-AFA9-7A4F-6153BB992F38}"/>
              </a:ext>
            </a:extLst>
          </p:cNvPr>
          <p:cNvPicPr>
            <a:picLocks noChangeAspect="1"/>
          </p:cNvPicPr>
          <p:nvPr userDrawn="1"/>
        </p:nvPicPr>
        <p:blipFill>
          <a:blip r:embed="rId2"/>
          <a:stretch>
            <a:fillRect/>
          </a:stretch>
        </p:blipFill>
        <p:spPr>
          <a:xfrm>
            <a:off x="10315971" y="6126587"/>
            <a:ext cx="1783594" cy="611640"/>
          </a:xfrm>
          <a:prstGeom prst="rect">
            <a:avLst/>
          </a:prstGeom>
        </p:spPr>
      </p:pic>
      <p:sp>
        <p:nvSpPr>
          <p:cNvPr id="17" name="Text Placeholder 2">
            <a:extLst>
              <a:ext uri="{FF2B5EF4-FFF2-40B4-BE49-F238E27FC236}">
                <a16:creationId xmlns:a16="http://schemas.microsoft.com/office/drawing/2014/main" id="{65672540-C5C5-F032-584A-3415231747A3}"/>
              </a:ext>
            </a:extLst>
          </p:cNvPr>
          <p:cNvSpPr>
            <a:spLocks noGrp="1"/>
          </p:cNvSpPr>
          <p:nvPr>
            <p:ph type="body" idx="1"/>
          </p:nvPr>
        </p:nvSpPr>
        <p:spPr>
          <a:xfrm>
            <a:off x="288465" y="901322"/>
            <a:ext cx="34901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Content Placeholder 3">
            <a:extLst>
              <a:ext uri="{FF2B5EF4-FFF2-40B4-BE49-F238E27FC236}">
                <a16:creationId xmlns:a16="http://schemas.microsoft.com/office/drawing/2014/main" id="{143CFB5B-0A8C-F39B-7415-A3ACDFB9C4DB}"/>
              </a:ext>
            </a:extLst>
          </p:cNvPr>
          <p:cNvSpPr>
            <a:spLocks noGrp="1"/>
          </p:cNvSpPr>
          <p:nvPr>
            <p:ph sz="half" idx="2"/>
          </p:nvPr>
        </p:nvSpPr>
        <p:spPr>
          <a:xfrm>
            <a:off x="288465" y="2958353"/>
            <a:ext cx="3490159" cy="3175557"/>
          </a:xfrm>
        </p:spPr>
        <p:txBody>
          <a:bodyPr/>
          <a:lstStyle/>
          <a:p>
            <a:pPr lvl="0"/>
            <a:r>
              <a:rPr lang="en-GB"/>
              <a:t>Click to edit Master text styles</a:t>
            </a:r>
          </a:p>
        </p:txBody>
      </p:sp>
      <p:sp>
        <p:nvSpPr>
          <p:cNvPr id="19" name="Text Placeholder 2">
            <a:extLst>
              <a:ext uri="{FF2B5EF4-FFF2-40B4-BE49-F238E27FC236}">
                <a16:creationId xmlns:a16="http://schemas.microsoft.com/office/drawing/2014/main" id="{302501F2-E5A0-7A92-0FC2-051268331AE1}"/>
              </a:ext>
            </a:extLst>
          </p:cNvPr>
          <p:cNvSpPr>
            <a:spLocks noGrp="1"/>
          </p:cNvSpPr>
          <p:nvPr>
            <p:ph type="body" idx="10"/>
          </p:nvPr>
        </p:nvSpPr>
        <p:spPr>
          <a:xfrm>
            <a:off x="288464" y="1929837"/>
            <a:ext cx="3490159" cy="82391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2">
            <a:extLst>
              <a:ext uri="{FF2B5EF4-FFF2-40B4-BE49-F238E27FC236}">
                <a16:creationId xmlns:a16="http://schemas.microsoft.com/office/drawing/2014/main" id="{A55A3357-6EC1-A077-783A-278D8B4D3E8B}"/>
              </a:ext>
            </a:extLst>
          </p:cNvPr>
          <p:cNvSpPr>
            <a:spLocks noGrp="1"/>
          </p:cNvSpPr>
          <p:nvPr>
            <p:ph type="body" idx="11"/>
          </p:nvPr>
        </p:nvSpPr>
        <p:spPr>
          <a:xfrm>
            <a:off x="4368607" y="893999"/>
            <a:ext cx="34901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1" name="Content Placeholder 3">
            <a:extLst>
              <a:ext uri="{FF2B5EF4-FFF2-40B4-BE49-F238E27FC236}">
                <a16:creationId xmlns:a16="http://schemas.microsoft.com/office/drawing/2014/main" id="{4C872D2A-F1AF-ED4B-406D-14D1A25824B0}"/>
              </a:ext>
            </a:extLst>
          </p:cNvPr>
          <p:cNvSpPr>
            <a:spLocks noGrp="1"/>
          </p:cNvSpPr>
          <p:nvPr>
            <p:ph sz="half" idx="12"/>
          </p:nvPr>
        </p:nvSpPr>
        <p:spPr>
          <a:xfrm>
            <a:off x="4368607" y="2951030"/>
            <a:ext cx="3490159" cy="3175557"/>
          </a:xfrm>
        </p:spPr>
        <p:txBody>
          <a:bodyPr/>
          <a:lstStyle/>
          <a:p>
            <a:pPr lvl="0"/>
            <a:r>
              <a:rPr lang="en-GB"/>
              <a:t>Click to edit Master text styles</a:t>
            </a:r>
          </a:p>
        </p:txBody>
      </p:sp>
      <p:sp>
        <p:nvSpPr>
          <p:cNvPr id="22" name="Text Placeholder 2">
            <a:extLst>
              <a:ext uri="{FF2B5EF4-FFF2-40B4-BE49-F238E27FC236}">
                <a16:creationId xmlns:a16="http://schemas.microsoft.com/office/drawing/2014/main" id="{CD146A7B-D8B9-0774-46D0-6C01663F1FF0}"/>
              </a:ext>
            </a:extLst>
          </p:cNvPr>
          <p:cNvSpPr>
            <a:spLocks noGrp="1"/>
          </p:cNvSpPr>
          <p:nvPr>
            <p:ph type="body" idx="13"/>
          </p:nvPr>
        </p:nvSpPr>
        <p:spPr>
          <a:xfrm>
            <a:off x="4368606" y="1922514"/>
            <a:ext cx="3490159" cy="82391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Text Placeholder 2">
            <a:extLst>
              <a:ext uri="{FF2B5EF4-FFF2-40B4-BE49-F238E27FC236}">
                <a16:creationId xmlns:a16="http://schemas.microsoft.com/office/drawing/2014/main" id="{3CF749C1-3829-2451-9A96-1A530359A21D}"/>
              </a:ext>
            </a:extLst>
          </p:cNvPr>
          <p:cNvSpPr>
            <a:spLocks noGrp="1"/>
          </p:cNvSpPr>
          <p:nvPr>
            <p:ph type="body" idx="14"/>
          </p:nvPr>
        </p:nvSpPr>
        <p:spPr>
          <a:xfrm>
            <a:off x="8435107" y="893999"/>
            <a:ext cx="34901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4" name="Content Placeholder 3">
            <a:extLst>
              <a:ext uri="{FF2B5EF4-FFF2-40B4-BE49-F238E27FC236}">
                <a16:creationId xmlns:a16="http://schemas.microsoft.com/office/drawing/2014/main" id="{B6E7A465-8762-7DEB-642B-98638388B11B}"/>
              </a:ext>
            </a:extLst>
          </p:cNvPr>
          <p:cNvSpPr>
            <a:spLocks noGrp="1"/>
          </p:cNvSpPr>
          <p:nvPr>
            <p:ph sz="half" idx="15"/>
          </p:nvPr>
        </p:nvSpPr>
        <p:spPr>
          <a:xfrm>
            <a:off x="8435107" y="2951030"/>
            <a:ext cx="3490159" cy="3175557"/>
          </a:xfrm>
        </p:spPr>
        <p:txBody>
          <a:bodyPr/>
          <a:lstStyle/>
          <a:p>
            <a:pPr lvl="0"/>
            <a:r>
              <a:rPr lang="en-GB"/>
              <a:t>Click to edit Master text styles</a:t>
            </a:r>
          </a:p>
        </p:txBody>
      </p:sp>
      <p:sp>
        <p:nvSpPr>
          <p:cNvPr id="25" name="Text Placeholder 2">
            <a:extLst>
              <a:ext uri="{FF2B5EF4-FFF2-40B4-BE49-F238E27FC236}">
                <a16:creationId xmlns:a16="http://schemas.microsoft.com/office/drawing/2014/main" id="{61CB0AD2-A6DD-36BD-F56E-0A060F85FBE1}"/>
              </a:ext>
            </a:extLst>
          </p:cNvPr>
          <p:cNvSpPr>
            <a:spLocks noGrp="1"/>
          </p:cNvSpPr>
          <p:nvPr>
            <p:ph type="body" idx="16"/>
          </p:nvPr>
        </p:nvSpPr>
        <p:spPr>
          <a:xfrm>
            <a:off x="8435106" y="1922514"/>
            <a:ext cx="3490159" cy="823912"/>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Text Placeholder 3">
            <a:extLst>
              <a:ext uri="{FF2B5EF4-FFF2-40B4-BE49-F238E27FC236}">
                <a16:creationId xmlns:a16="http://schemas.microsoft.com/office/drawing/2014/main" id="{8FBA9411-0471-6360-85B4-7C2D723DAC24}"/>
              </a:ext>
            </a:extLst>
          </p:cNvPr>
          <p:cNvSpPr>
            <a:spLocks noGrp="1"/>
          </p:cNvSpPr>
          <p:nvPr>
            <p:ph type="body" sz="half" idx="17"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09540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21A3B4-8ED9-174F-6BBF-C6A1AB2A7DEE}"/>
              </a:ext>
            </a:extLst>
          </p:cNvPr>
          <p:cNvSpPr/>
          <p:nvPr userDrawn="1"/>
        </p:nvSpPr>
        <p:spPr>
          <a:xfrm>
            <a:off x="5790663" y="1"/>
            <a:ext cx="6401338" cy="6858000"/>
          </a:xfrm>
          <a:prstGeom prst="rect">
            <a:avLst/>
          </a:prstGeom>
          <a:solidFill>
            <a:srgbClr val="423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logo for a youth endown fund&#10;&#10;AI-generated content may be incorrect.">
            <a:extLst>
              <a:ext uri="{FF2B5EF4-FFF2-40B4-BE49-F238E27FC236}">
                <a16:creationId xmlns:a16="http://schemas.microsoft.com/office/drawing/2014/main" id="{27846757-DB63-71BA-2C4B-6049FBBB7D69}"/>
              </a:ext>
            </a:extLst>
          </p:cNvPr>
          <p:cNvPicPr>
            <a:picLocks noChangeAspect="1"/>
          </p:cNvPicPr>
          <p:nvPr userDrawn="1"/>
        </p:nvPicPr>
        <p:blipFill>
          <a:blip r:embed="rId2"/>
          <a:stretch>
            <a:fillRect/>
          </a:stretch>
        </p:blipFill>
        <p:spPr>
          <a:xfrm>
            <a:off x="10331829" y="6124091"/>
            <a:ext cx="1777383" cy="611641"/>
          </a:xfrm>
          <a:prstGeom prst="rect">
            <a:avLst/>
          </a:prstGeom>
        </p:spPr>
      </p:pic>
      <p:pic>
        <p:nvPicPr>
          <p:cNvPr id="8" name="Graphic 7">
            <a:extLst>
              <a:ext uri="{FF2B5EF4-FFF2-40B4-BE49-F238E27FC236}">
                <a16:creationId xmlns:a16="http://schemas.microsoft.com/office/drawing/2014/main" id="{93B989BA-C5FF-7ACA-1E82-56726E24FD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12770" y="1398189"/>
            <a:ext cx="3270343" cy="4546574"/>
          </a:xfrm>
          <a:prstGeom prst="rect">
            <a:avLst/>
          </a:prstGeom>
        </p:spPr>
      </p:pic>
      <p:sp>
        <p:nvSpPr>
          <p:cNvPr id="9" name="Text Placeholder 2">
            <a:extLst>
              <a:ext uri="{FF2B5EF4-FFF2-40B4-BE49-F238E27FC236}">
                <a16:creationId xmlns:a16="http://schemas.microsoft.com/office/drawing/2014/main" id="{9A170CF0-2061-2154-A887-C917D9D45580}"/>
              </a:ext>
            </a:extLst>
          </p:cNvPr>
          <p:cNvSpPr>
            <a:spLocks noGrp="1"/>
          </p:cNvSpPr>
          <p:nvPr>
            <p:ph type="body" idx="1"/>
          </p:nvPr>
        </p:nvSpPr>
        <p:spPr>
          <a:xfrm>
            <a:off x="6514453" y="1103028"/>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CC02B29E-5953-EF22-6156-68950218ED29}"/>
              </a:ext>
            </a:extLst>
          </p:cNvPr>
          <p:cNvSpPr>
            <a:spLocks noGrp="1"/>
          </p:cNvSpPr>
          <p:nvPr>
            <p:ph sz="half" idx="2"/>
          </p:nvPr>
        </p:nvSpPr>
        <p:spPr>
          <a:xfrm>
            <a:off x="6514453" y="1926940"/>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6F34CA4B-2B02-4F1F-FC66-4AC2A1CD51FE}"/>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3351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8ED7606A-B741-596E-318C-DA4317BAE961}"/>
              </a:ext>
            </a:extLst>
          </p:cNvPr>
          <p:cNvSpPr/>
          <p:nvPr userDrawn="1"/>
        </p:nvSpPr>
        <p:spPr>
          <a:xfrm>
            <a:off x="469708" y="907465"/>
            <a:ext cx="4956465" cy="5043069"/>
          </a:xfrm>
          <a:prstGeom prst="roundRect">
            <a:avLst/>
          </a:prstGeom>
          <a:solidFill>
            <a:srgbClr val="CBD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2344804-A5E9-A923-E40B-EF5C3BD627B8}"/>
              </a:ext>
            </a:extLst>
          </p:cNvPr>
          <p:cNvSpPr/>
          <p:nvPr userDrawn="1"/>
        </p:nvSpPr>
        <p:spPr>
          <a:xfrm>
            <a:off x="5790663" y="1"/>
            <a:ext cx="6401338" cy="6858000"/>
          </a:xfrm>
          <a:prstGeom prst="rect">
            <a:avLst/>
          </a:prstGeom>
          <a:solidFill>
            <a:srgbClr val="423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logo for a youth endown fund&#10;&#10;AI-generated content may be incorrect.">
            <a:extLst>
              <a:ext uri="{FF2B5EF4-FFF2-40B4-BE49-F238E27FC236}">
                <a16:creationId xmlns:a16="http://schemas.microsoft.com/office/drawing/2014/main" id="{E0E51FB2-7C45-5D34-413A-0CB950679E3C}"/>
              </a:ext>
            </a:extLst>
          </p:cNvPr>
          <p:cNvPicPr>
            <a:picLocks noChangeAspect="1"/>
          </p:cNvPicPr>
          <p:nvPr userDrawn="1"/>
        </p:nvPicPr>
        <p:blipFill>
          <a:blip r:embed="rId2"/>
          <a:stretch>
            <a:fillRect/>
          </a:stretch>
        </p:blipFill>
        <p:spPr>
          <a:xfrm>
            <a:off x="10331829" y="6124091"/>
            <a:ext cx="1777383" cy="611641"/>
          </a:xfrm>
          <a:prstGeom prst="rect">
            <a:avLst/>
          </a:prstGeom>
        </p:spPr>
      </p:pic>
      <p:pic>
        <p:nvPicPr>
          <p:cNvPr id="9" name="Graphic 8">
            <a:extLst>
              <a:ext uri="{FF2B5EF4-FFF2-40B4-BE49-F238E27FC236}">
                <a16:creationId xmlns:a16="http://schemas.microsoft.com/office/drawing/2014/main" id="{2B86C229-4802-78D8-AEC5-2C2828FAAA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64362" y="1598103"/>
            <a:ext cx="2767156" cy="3847022"/>
          </a:xfrm>
          <a:prstGeom prst="rect">
            <a:avLst/>
          </a:prstGeom>
        </p:spPr>
      </p:pic>
      <p:sp>
        <p:nvSpPr>
          <p:cNvPr id="10" name="Text Placeholder 2">
            <a:extLst>
              <a:ext uri="{FF2B5EF4-FFF2-40B4-BE49-F238E27FC236}">
                <a16:creationId xmlns:a16="http://schemas.microsoft.com/office/drawing/2014/main" id="{F58E451E-0A82-5DD4-64E5-3A0EB9BC5123}"/>
              </a:ext>
            </a:extLst>
          </p:cNvPr>
          <p:cNvSpPr>
            <a:spLocks noGrp="1"/>
          </p:cNvSpPr>
          <p:nvPr>
            <p:ph type="body" idx="1"/>
          </p:nvPr>
        </p:nvSpPr>
        <p:spPr>
          <a:xfrm>
            <a:off x="6414343" y="1049239"/>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4146881D-E70B-0314-7454-E95E665440D1}"/>
              </a:ext>
            </a:extLst>
          </p:cNvPr>
          <p:cNvSpPr>
            <a:spLocks noGrp="1"/>
          </p:cNvSpPr>
          <p:nvPr>
            <p:ph sz="half" idx="2"/>
          </p:nvPr>
        </p:nvSpPr>
        <p:spPr>
          <a:xfrm>
            <a:off x="6414343" y="1873151"/>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3">
            <a:extLst>
              <a:ext uri="{FF2B5EF4-FFF2-40B4-BE49-F238E27FC236}">
                <a16:creationId xmlns:a16="http://schemas.microsoft.com/office/drawing/2014/main" id="{7D1A1B6A-5B25-D367-C239-37E937A2971B}"/>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1797831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8F068B-0DCE-2856-258E-A21C498331DA}"/>
              </a:ext>
            </a:extLst>
          </p:cNvPr>
          <p:cNvSpPr/>
          <p:nvPr userDrawn="1"/>
        </p:nvSpPr>
        <p:spPr>
          <a:xfrm>
            <a:off x="-376775" y="-1"/>
            <a:ext cx="6167438" cy="6858001"/>
          </a:xfrm>
          <a:prstGeom prst="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logo with text on it&#10;&#10;AI-generated content may be incorrect.">
            <a:extLst>
              <a:ext uri="{FF2B5EF4-FFF2-40B4-BE49-F238E27FC236}">
                <a16:creationId xmlns:a16="http://schemas.microsoft.com/office/drawing/2014/main" id="{26F9309D-5343-E753-F38D-DE35C2AEAE04}"/>
              </a:ext>
            </a:extLst>
          </p:cNvPr>
          <p:cNvPicPr>
            <a:picLocks noChangeAspect="1"/>
          </p:cNvPicPr>
          <p:nvPr userDrawn="1"/>
        </p:nvPicPr>
        <p:blipFill>
          <a:blip r:embed="rId2"/>
          <a:stretch>
            <a:fillRect/>
          </a:stretch>
        </p:blipFill>
        <p:spPr>
          <a:xfrm>
            <a:off x="10315971" y="6126587"/>
            <a:ext cx="1783594" cy="611640"/>
          </a:xfrm>
          <a:prstGeom prst="rect">
            <a:avLst/>
          </a:prstGeom>
        </p:spPr>
      </p:pic>
      <p:pic>
        <p:nvPicPr>
          <p:cNvPr id="9" name="Graphic 8">
            <a:extLst>
              <a:ext uri="{FF2B5EF4-FFF2-40B4-BE49-F238E27FC236}">
                <a16:creationId xmlns:a16="http://schemas.microsoft.com/office/drawing/2014/main" id="{B4101473-E534-2826-FC54-1803D95942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79517" y="1209675"/>
            <a:ext cx="4665442" cy="4438650"/>
          </a:xfrm>
          <a:prstGeom prst="rect">
            <a:avLst/>
          </a:prstGeom>
        </p:spPr>
      </p:pic>
      <p:sp>
        <p:nvSpPr>
          <p:cNvPr id="10" name="Text Placeholder 2">
            <a:extLst>
              <a:ext uri="{FF2B5EF4-FFF2-40B4-BE49-F238E27FC236}">
                <a16:creationId xmlns:a16="http://schemas.microsoft.com/office/drawing/2014/main" id="{6ADE0792-3C62-AA33-1097-45DBEA1D168D}"/>
              </a:ext>
            </a:extLst>
          </p:cNvPr>
          <p:cNvSpPr>
            <a:spLocks noGrp="1"/>
          </p:cNvSpPr>
          <p:nvPr>
            <p:ph type="body" idx="1"/>
          </p:nvPr>
        </p:nvSpPr>
        <p:spPr>
          <a:xfrm>
            <a:off x="288465" y="1209675"/>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Content Placeholder 3">
            <a:extLst>
              <a:ext uri="{FF2B5EF4-FFF2-40B4-BE49-F238E27FC236}">
                <a16:creationId xmlns:a16="http://schemas.microsoft.com/office/drawing/2014/main" id="{AA84C5CA-87C5-CDD2-DC89-E1440D43475A}"/>
              </a:ext>
            </a:extLst>
          </p:cNvPr>
          <p:cNvSpPr>
            <a:spLocks noGrp="1"/>
          </p:cNvSpPr>
          <p:nvPr>
            <p:ph sz="half" idx="2"/>
          </p:nvPr>
        </p:nvSpPr>
        <p:spPr>
          <a:xfrm>
            <a:off x="288465" y="2033587"/>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3">
            <a:extLst>
              <a:ext uri="{FF2B5EF4-FFF2-40B4-BE49-F238E27FC236}">
                <a16:creationId xmlns:a16="http://schemas.microsoft.com/office/drawing/2014/main" id="{9771C21E-FD6D-53D5-D3B3-81FA2BBBB857}"/>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2920973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76048A4-322B-F622-BF37-3E2C26C96E50}"/>
              </a:ext>
            </a:extLst>
          </p:cNvPr>
          <p:cNvSpPr/>
          <p:nvPr userDrawn="1"/>
        </p:nvSpPr>
        <p:spPr>
          <a:xfrm>
            <a:off x="6455903" y="853759"/>
            <a:ext cx="4956465" cy="5043069"/>
          </a:xfrm>
          <a:prstGeom prst="round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AC68CCF-FA77-FC2F-5459-A2AE923701CD}"/>
              </a:ext>
            </a:extLst>
          </p:cNvPr>
          <p:cNvSpPr/>
          <p:nvPr userDrawn="1"/>
        </p:nvSpPr>
        <p:spPr>
          <a:xfrm>
            <a:off x="-376775" y="-1"/>
            <a:ext cx="6167438" cy="6858001"/>
          </a:xfrm>
          <a:prstGeom prst="rect">
            <a:avLst/>
          </a:prstGeom>
          <a:solidFill>
            <a:srgbClr val="F8EF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logo with text on it&#10;&#10;AI-generated content may be incorrect.">
            <a:extLst>
              <a:ext uri="{FF2B5EF4-FFF2-40B4-BE49-F238E27FC236}">
                <a16:creationId xmlns:a16="http://schemas.microsoft.com/office/drawing/2014/main" id="{D1866E76-F13F-C5DD-45AD-CCDA142C5D37}"/>
              </a:ext>
            </a:extLst>
          </p:cNvPr>
          <p:cNvPicPr>
            <a:picLocks noChangeAspect="1"/>
          </p:cNvPicPr>
          <p:nvPr userDrawn="1"/>
        </p:nvPicPr>
        <p:blipFill>
          <a:blip r:embed="rId2"/>
          <a:stretch>
            <a:fillRect/>
          </a:stretch>
        </p:blipFill>
        <p:spPr>
          <a:xfrm>
            <a:off x="10315971" y="6126587"/>
            <a:ext cx="1783594" cy="611640"/>
          </a:xfrm>
          <a:prstGeom prst="rect">
            <a:avLst/>
          </a:prstGeom>
        </p:spPr>
      </p:pic>
      <p:pic>
        <p:nvPicPr>
          <p:cNvPr id="10" name="Graphic 9">
            <a:extLst>
              <a:ext uri="{FF2B5EF4-FFF2-40B4-BE49-F238E27FC236}">
                <a16:creationId xmlns:a16="http://schemas.microsoft.com/office/drawing/2014/main" id="{FEAC82C5-1DE1-2692-F42D-9E9C271F8A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52244" y="1754561"/>
            <a:ext cx="3519988" cy="3348878"/>
          </a:xfrm>
          <a:prstGeom prst="rect">
            <a:avLst/>
          </a:prstGeom>
        </p:spPr>
      </p:pic>
      <p:sp>
        <p:nvSpPr>
          <p:cNvPr id="11" name="Text Placeholder 2">
            <a:extLst>
              <a:ext uri="{FF2B5EF4-FFF2-40B4-BE49-F238E27FC236}">
                <a16:creationId xmlns:a16="http://schemas.microsoft.com/office/drawing/2014/main" id="{866948AB-A573-8E33-06B1-145CDE0D68FD}"/>
              </a:ext>
            </a:extLst>
          </p:cNvPr>
          <p:cNvSpPr>
            <a:spLocks noGrp="1"/>
          </p:cNvSpPr>
          <p:nvPr>
            <p:ph type="body" idx="1"/>
          </p:nvPr>
        </p:nvSpPr>
        <p:spPr>
          <a:xfrm>
            <a:off x="288465" y="1388328"/>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a:extLst>
              <a:ext uri="{FF2B5EF4-FFF2-40B4-BE49-F238E27FC236}">
                <a16:creationId xmlns:a16="http://schemas.microsoft.com/office/drawing/2014/main" id="{8EC62486-57F2-9B05-8C37-2BD977330EA5}"/>
              </a:ext>
            </a:extLst>
          </p:cNvPr>
          <p:cNvSpPr>
            <a:spLocks noGrp="1"/>
          </p:cNvSpPr>
          <p:nvPr>
            <p:ph sz="half" idx="2"/>
          </p:nvPr>
        </p:nvSpPr>
        <p:spPr>
          <a:xfrm>
            <a:off x="288465" y="2212240"/>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3">
            <a:extLst>
              <a:ext uri="{FF2B5EF4-FFF2-40B4-BE49-F238E27FC236}">
                <a16:creationId xmlns:a16="http://schemas.microsoft.com/office/drawing/2014/main" id="{1D46B7AD-204E-DAF9-E8DA-58725045931B}"/>
              </a:ext>
            </a:extLst>
          </p:cNvPr>
          <p:cNvSpPr>
            <a:spLocks noGrp="1"/>
          </p:cNvSpPr>
          <p:nvPr>
            <p:ph type="body" sz="half" idx="15" hasCustomPrompt="1"/>
          </p:nvPr>
        </p:nvSpPr>
        <p:spPr>
          <a:xfrm>
            <a:off x="288464" y="340325"/>
            <a:ext cx="2308392" cy="305797"/>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Section Header here</a:t>
            </a:r>
          </a:p>
        </p:txBody>
      </p:sp>
    </p:spTree>
    <p:extLst>
      <p:ext uri="{BB962C8B-B14F-4D97-AF65-F5344CB8AC3E}">
        <p14:creationId xmlns:p14="http://schemas.microsoft.com/office/powerpoint/2010/main" val="3368006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96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497A-A592-3C7D-2D04-75A44F97A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DD816C-55EE-84ED-49A2-C196701185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C38509-9264-0010-4B15-75AAA00ECDB9}"/>
              </a:ext>
            </a:extLst>
          </p:cNvPr>
          <p:cNvSpPr>
            <a:spLocks noGrp="1"/>
          </p:cNvSpPr>
          <p:nvPr>
            <p:ph type="dt" sz="half" idx="10"/>
          </p:nvPr>
        </p:nvSpPr>
        <p:spPr/>
        <p:txBody>
          <a:bodyPr/>
          <a:lstStyle/>
          <a:p>
            <a:fld id="{DE48C2CD-D2BF-4858-B891-3566E57DE4EA}" type="datetimeFigureOut">
              <a:rPr lang="en-GB" smtClean="0"/>
              <a:t>06/02/2026</a:t>
            </a:fld>
            <a:endParaRPr lang="en-GB"/>
          </a:p>
        </p:txBody>
      </p:sp>
      <p:sp>
        <p:nvSpPr>
          <p:cNvPr id="5" name="Footer Placeholder 4">
            <a:extLst>
              <a:ext uri="{FF2B5EF4-FFF2-40B4-BE49-F238E27FC236}">
                <a16:creationId xmlns:a16="http://schemas.microsoft.com/office/drawing/2014/main" id="{9FEC0208-0BA6-7B1A-ED32-768BE18F59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DEFFD2-C828-7CF9-A842-55A0D1FD1DFC}"/>
              </a:ext>
            </a:extLst>
          </p:cNvPr>
          <p:cNvSpPr>
            <a:spLocks noGrp="1"/>
          </p:cNvSpPr>
          <p:nvPr>
            <p:ph type="sldNum" sz="quarter" idx="12"/>
          </p:nvPr>
        </p:nvSpPr>
        <p:spPr/>
        <p:txBody>
          <a:bodyPr/>
          <a:lstStyle/>
          <a:p>
            <a:fld id="{50269DBD-2E5C-4869-A964-CB36B0C241AD}" type="slidenum">
              <a:rPr lang="en-GB" smtClean="0"/>
              <a:t>‹#›</a:t>
            </a:fld>
            <a:endParaRPr lang="en-GB"/>
          </a:p>
        </p:txBody>
      </p:sp>
    </p:spTree>
    <p:extLst>
      <p:ext uri="{BB962C8B-B14F-4D97-AF65-F5344CB8AC3E}">
        <p14:creationId xmlns:p14="http://schemas.microsoft.com/office/powerpoint/2010/main" val="1243721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32EC-CF36-B0C0-4C33-D01428CC84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BD609E-BAFC-3F01-7EE4-D4143E1145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268238-1C2D-83B0-6D6B-4BCD58C453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C9D2D2-E1EB-FB7E-713B-A66643EB57BE}"/>
              </a:ext>
            </a:extLst>
          </p:cNvPr>
          <p:cNvSpPr>
            <a:spLocks noGrp="1"/>
          </p:cNvSpPr>
          <p:nvPr>
            <p:ph type="dt" sz="half" idx="10"/>
          </p:nvPr>
        </p:nvSpPr>
        <p:spPr/>
        <p:txBody>
          <a:bodyPr/>
          <a:lstStyle/>
          <a:p>
            <a:fld id="{DE48C2CD-D2BF-4858-B891-3566E57DE4EA}" type="datetimeFigureOut">
              <a:rPr lang="en-GB" smtClean="0"/>
              <a:t>06/02/2026</a:t>
            </a:fld>
            <a:endParaRPr lang="en-GB"/>
          </a:p>
        </p:txBody>
      </p:sp>
      <p:sp>
        <p:nvSpPr>
          <p:cNvPr id="6" name="Footer Placeholder 5">
            <a:extLst>
              <a:ext uri="{FF2B5EF4-FFF2-40B4-BE49-F238E27FC236}">
                <a16:creationId xmlns:a16="http://schemas.microsoft.com/office/drawing/2014/main" id="{41586F99-0829-5932-E6D3-DE4B0BE6EF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A9DCC2-1273-AE1D-746C-7B243C62834C}"/>
              </a:ext>
            </a:extLst>
          </p:cNvPr>
          <p:cNvSpPr>
            <a:spLocks noGrp="1"/>
          </p:cNvSpPr>
          <p:nvPr>
            <p:ph type="sldNum" sz="quarter" idx="12"/>
          </p:nvPr>
        </p:nvSpPr>
        <p:spPr/>
        <p:txBody>
          <a:bodyPr/>
          <a:lstStyle/>
          <a:p>
            <a:fld id="{50269DBD-2E5C-4869-A964-CB36B0C241AD}" type="slidenum">
              <a:rPr lang="en-GB" smtClean="0"/>
              <a:t>‹#›</a:t>
            </a:fld>
            <a:endParaRPr lang="en-GB"/>
          </a:p>
        </p:txBody>
      </p:sp>
    </p:spTree>
    <p:extLst>
      <p:ext uri="{BB962C8B-B14F-4D97-AF65-F5344CB8AC3E}">
        <p14:creationId xmlns:p14="http://schemas.microsoft.com/office/powerpoint/2010/main" val="1363061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4C02B4-8187-2846-A3E1-9AD02022AB88}"/>
              </a:ext>
            </a:extLst>
          </p:cNvPr>
          <p:cNvSpPr>
            <a:spLocks noGrp="1"/>
          </p:cNvSpPr>
          <p:nvPr>
            <p:ph idx="1"/>
          </p:nvPr>
        </p:nvSpPr>
        <p:spPr>
          <a:xfrm>
            <a:off x="838200" y="1825625"/>
            <a:ext cx="10515600" cy="4012467"/>
          </a:xfrm>
          <a:prstGeom prst="rect">
            <a:avLst/>
          </a:prstGeom>
        </p:spPr>
        <p:txBody>
          <a:bodyPr/>
          <a:lstStyle>
            <a:lvl1pPr>
              <a:defRPr b="1" i="0">
                <a:solidFill>
                  <a:srgbClr val="535353"/>
                </a:solidFill>
                <a:latin typeface="Poppins SemiBold" panose="02000000000000000000" pitchFamily="2" charset="77"/>
                <a:cs typeface="Poppins SemiBold" panose="02000000000000000000" pitchFamily="2" charset="77"/>
              </a:defRPr>
            </a:lvl1pPr>
            <a:lvl2pPr>
              <a:defRPr b="0" i="0">
                <a:solidFill>
                  <a:srgbClr val="535353"/>
                </a:solidFill>
                <a:latin typeface="Poppins Light" panose="02000000000000000000" pitchFamily="2" charset="77"/>
                <a:cs typeface="Poppins Light" panose="02000000000000000000" pitchFamily="2" charset="77"/>
              </a:defRPr>
            </a:lvl2pPr>
            <a:lvl3pPr>
              <a:defRPr b="0" i="0">
                <a:solidFill>
                  <a:srgbClr val="535353"/>
                </a:solidFill>
                <a:latin typeface="Poppins Light" panose="02000000000000000000" pitchFamily="2" charset="77"/>
                <a:cs typeface="Poppins Light" panose="02000000000000000000" pitchFamily="2" charset="77"/>
              </a:defRPr>
            </a:lvl3pPr>
            <a:lvl4pPr>
              <a:defRPr b="0" i="0">
                <a:solidFill>
                  <a:srgbClr val="535353"/>
                </a:solidFill>
                <a:latin typeface="Poppins Light" panose="02000000000000000000" pitchFamily="2" charset="77"/>
                <a:cs typeface="Poppins Light" panose="02000000000000000000" pitchFamily="2" charset="77"/>
              </a:defRPr>
            </a:lvl4pPr>
            <a:lvl5pPr>
              <a:defRPr b="0" i="0">
                <a:solidFill>
                  <a:srgbClr val="535353"/>
                </a:solidFill>
                <a:latin typeface="Poppins Light" panose="02000000000000000000" pitchFamily="2" charset="77"/>
                <a:cs typeface="Poppins Ligh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08D360F-83DC-444A-B741-ADC75BDD3911}"/>
              </a:ext>
            </a:extLst>
          </p:cNvPr>
          <p:cNvSpPr>
            <a:spLocks noGrp="1"/>
          </p:cNvSpPr>
          <p:nvPr>
            <p:ph type="dt" sz="half" idx="10"/>
          </p:nvPr>
        </p:nvSpPr>
        <p:spPr>
          <a:xfrm>
            <a:off x="838200" y="6356350"/>
            <a:ext cx="2743200" cy="365125"/>
          </a:xfrm>
          <a:prstGeom prst="rect">
            <a:avLst/>
          </a:prstGeom>
        </p:spPr>
        <p:txBody>
          <a:bodyPr/>
          <a:lstStyle>
            <a:lvl1pPr>
              <a:defRPr sz="1200" b="0" i="0">
                <a:solidFill>
                  <a:srgbClr val="535353"/>
                </a:solidFill>
                <a:latin typeface="Poppins Light" panose="02000000000000000000" pitchFamily="2" charset="77"/>
                <a:cs typeface="Poppins Light" panose="02000000000000000000" pitchFamily="2" charset="77"/>
              </a:defRPr>
            </a:lvl1pPr>
          </a:lstStyle>
          <a:p>
            <a:endParaRPr lang="en-US"/>
          </a:p>
        </p:txBody>
      </p:sp>
      <p:pic>
        <p:nvPicPr>
          <p:cNvPr id="9" name="Graphic 8">
            <a:extLst>
              <a:ext uri="{FF2B5EF4-FFF2-40B4-BE49-F238E27FC236}">
                <a16:creationId xmlns:a16="http://schemas.microsoft.com/office/drawing/2014/main" id="{8171A145-628D-9B4F-AF88-239381E937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96499" y="6183086"/>
            <a:ext cx="1569786" cy="567568"/>
          </a:xfrm>
          <a:prstGeom prst="rect">
            <a:avLst/>
          </a:prstGeom>
        </p:spPr>
      </p:pic>
      <p:cxnSp>
        <p:nvCxnSpPr>
          <p:cNvPr id="11" name="Straight Connector 10">
            <a:extLst>
              <a:ext uri="{FF2B5EF4-FFF2-40B4-BE49-F238E27FC236}">
                <a16:creationId xmlns:a16="http://schemas.microsoft.com/office/drawing/2014/main" id="{AE2A64E0-4806-9141-B9AF-0725CE337F7C}"/>
              </a:ext>
            </a:extLst>
          </p:cNvPr>
          <p:cNvCxnSpPr/>
          <p:nvPr userDrawn="1"/>
        </p:nvCxnSpPr>
        <p:spPr>
          <a:xfrm>
            <a:off x="798286" y="6071438"/>
            <a:ext cx="10595428" cy="0"/>
          </a:xfrm>
          <a:prstGeom prst="line">
            <a:avLst/>
          </a:prstGeom>
          <a:ln>
            <a:solidFill>
              <a:srgbClr val="D7D7D7"/>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4B33DF2-86DD-6E4B-98AB-86A2AB9F6962}"/>
              </a:ext>
            </a:extLst>
          </p:cNvPr>
          <p:cNvSpPr>
            <a:spLocks noGrp="1"/>
          </p:cNvSpPr>
          <p:nvPr>
            <p:ph type="title"/>
          </p:nvPr>
        </p:nvSpPr>
        <p:spPr>
          <a:xfrm>
            <a:off x="838200" y="515815"/>
            <a:ext cx="10515600" cy="633047"/>
          </a:xfrm>
          <a:prstGeom prst="rect">
            <a:avLst/>
          </a:prstGeom>
        </p:spPr>
        <p:txBody>
          <a:bodyPr/>
          <a:lstStyle>
            <a:lvl1pPr>
              <a:defRPr b="1" i="0">
                <a:latin typeface="Poppins SemiBold" panose="02000000000000000000" pitchFamily="2" charset="77"/>
                <a:cs typeface="Poppins SemiBold" panose="02000000000000000000" pitchFamily="2" charset="77"/>
              </a:defRPr>
            </a:lvl1pPr>
          </a:lstStyle>
          <a:p>
            <a:r>
              <a:rPr lang="en-GB"/>
              <a:t>Click to edit Master title style</a:t>
            </a:r>
            <a:endParaRPr lang="en-US"/>
          </a:p>
        </p:txBody>
      </p:sp>
    </p:spTree>
    <p:extLst>
      <p:ext uri="{BB962C8B-B14F-4D97-AF65-F5344CB8AC3E}">
        <p14:creationId xmlns:p14="http://schemas.microsoft.com/office/powerpoint/2010/main" val="3511276339"/>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p>
        </p:txBody>
      </p:sp>
      <p:sp>
        <p:nvSpPr>
          <p:cNvPr id="4" name="Rectangle 5">
            <a:extLst>
              <a:ext uri="{FF2B5EF4-FFF2-40B4-BE49-F238E27FC236}">
                <a16:creationId xmlns:a16="http://schemas.microsoft.com/office/drawing/2014/main" id="{BC0BBACD-FBD6-C6D5-D244-205B952A4A08}"/>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92815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159" y="457200"/>
            <a:ext cx="3716867" cy="1600200"/>
          </a:xfrm>
        </p:spPr>
        <p:txBody>
          <a:bodyPr anchor="t"/>
          <a:lstStyle>
            <a:lvl1pPr>
              <a:defRPr sz="240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5183188" y="457200"/>
            <a:ext cx="5953654" cy="5403851"/>
          </a:xfrm>
        </p:spPr>
        <p:txBody>
          <a:bodyPr anchor="t"/>
          <a:lstStyle>
            <a:lvl1pPr marL="0" indent="0">
              <a:buNone/>
              <a:defRPr sz="3200">
                <a:solidFill>
                  <a:schemeClr val="bg1"/>
                </a:solidFill>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hasCustomPrompt="1"/>
          </p:nvPr>
        </p:nvSpPr>
        <p:spPr>
          <a:xfrm>
            <a:off x="1055158" y="2057400"/>
            <a:ext cx="3716868" cy="3811588"/>
          </a:xfrm>
        </p:spPr>
        <p:txBody>
          <a:bodyPr/>
          <a:lstStyle>
            <a:lvl1pPr marL="0" indent="0">
              <a:buNone/>
              <a:defRPr sz="1600">
                <a:solidFill>
                  <a:schemeClr val="bg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1866C7BC-D7CC-43AD-B934-462F09BFF980}"/>
              </a:ext>
            </a:extLst>
          </p:cNvPr>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Tree>
    <p:extLst>
      <p:ext uri="{BB962C8B-B14F-4D97-AF65-F5344CB8AC3E}">
        <p14:creationId xmlns:p14="http://schemas.microsoft.com/office/powerpoint/2010/main" val="2202264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5">
            <a:extLst>
              <a:ext uri="{FF2B5EF4-FFF2-40B4-BE49-F238E27FC236}">
                <a16:creationId xmlns:a16="http://schemas.microsoft.com/office/drawing/2014/main" id="{AA03B5A1-F213-A531-CCF0-C8A18A148BA2}"/>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474278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5">
            <a:extLst>
              <a:ext uri="{FF2B5EF4-FFF2-40B4-BE49-F238E27FC236}">
                <a16:creationId xmlns:a16="http://schemas.microsoft.com/office/drawing/2014/main" id="{79C4BBF8-FB83-5514-2D6B-5142184F663E}"/>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643948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609600" y="12795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27952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5">
            <a:extLst>
              <a:ext uri="{FF2B5EF4-FFF2-40B4-BE49-F238E27FC236}">
                <a16:creationId xmlns:a16="http://schemas.microsoft.com/office/drawing/2014/main" id="{0CFE1F93-09D5-4ACE-2087-3F06C54568B7}"/>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53642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5">
            <a:extLst>
              <a:ext uri="{FF2B5EF4-FFF2-40B4-BE49-F238E27FC236}">
                <a16:creationId xmlns:a16="http://schemas.microsoft.com/office/drawing/2014/main" id="{4E73DCA4-79DC-18DB-C626-9FC1BB67AF8C}"/>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094056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5">
            <a:extLst>
              <a:ext uri="{FF2B5EF4-FFF2-40B4-BE49-F238E27FC236}">
                <a16:creationId xmlns:a16="http://schemas.microsoft.com/office/drawing/2014/main" id="{640FCD60-08D2-612D-CB62-F1C46FBD6AD8}"/>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22374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F901F27-87D4-1FF9-8E53-208EAAD88782}"/>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665206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5">
            <a:extLst>
              <a:ext uri="{FF2B5EF4-FFF2-40B4-BE49-F238E27FC236}">
                <a16:creationId xmlns:a16="http://schemas.microsoft.com/office/drawing/2014/main" id="{77874A0D-D10D-913C-9A22-877F07BBC778}"/>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4016509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5">
            <a:extLst>
              <a:ext uri="{FF2B5EF4-FFF2-40B4-BE49-F238E27FC236}">
                <a16:creationId xmlns:a16="http://schemas.microsoft.com/office/drawing/2014/main" id="{BF39C6AE-6B9C-2374-41F4-AFFC6D8837E2}"/>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843077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5">
            <a:extLst>
              <a:ext uri="{FF2B5EF4-FFF2-40B4-BE49-F238E27FC236}">
                <a16:creationId xmlns:a16="http://schemas.microsoft.com/office/drawing/2014/main" id="{48ADE7A2-79F5-BA3B-48AE-4E9AA9F8E135}"/>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467034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5888"/>
            <a:ext cx="2743200" cy="5689600"/>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115888"/>
            <a:ext cx="8026400" cy="56896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5">
            <a:extLst>
              <a:ext uri="{FF2B5EF4-FFF2-40B4-BE49-F238E27FC236}">
                <a16:creationId xmlns:a16="http://schemas.microsoft.com/office/drawing/2014/main" id="{29B181B3-EA28-AC7B-742B-4220F400B96C}"/>
              </a:ext>
            </a:extLst>
          </p:cNvPr>
          <p:cNvSpPr>
            <a:spLocks noGrp="1" noChangeArrowheads="1"/>
          </p:cNvSpPr>
          <p:nvPr>
            <p:ph type="ftr" sz="quarter" idx="10"/>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25305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055159" y="1946788"/>
            <a:ext cx="10081683" cy="3311013"/>
          </a:xfrm>
        </p:spPr>
        <p:txBody>
          <a:bodyPr/>
          <a:lstStyle>
            <a:lvl1pPr marL="0" indent="0" algn="l">
              <a:lnSpc>
                <a:spcPct val="150000"/>
              </a:lnSpc>
              <a:buNone/>
              <a:defRPr sz="2400">
                <a:solidFill>
                  <a:schemeClr val="bg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pPr lvl="0"/>
            <a:r>
              <a:rPr lang="en-GB"/>
              <a:t>Find us online at www.merseysidevrp.com</a:t>
            </a:r>
          </a:p>
          <a:p>
            <a:pPr lvl="0"/>
            <a:r>
              <a:rPr lang="en-GB"/>
              <a:t>	Twitter - @MerseysideVRP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		Instagram - @MerseysideVRP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		Facebook - Merseyside Violence Reduction Partnership</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e: 		and me @ fred1234@gmail.com</a:t>
            </a:r>
          </a:p>
          <a:p>
            <a:pPr marL="477333" marR="0" lvl="0" indent="-477333" algn="l" defTabSz="914446" rtl="0" eaLnBrk="1" fontAlgn="auto" latinLnBrk="0" hangingPunct="1">
              <a:lnSpc>
                <a:spcPct val="150000"/>
              </a:lnSpc>
              <a:spcBef>
                <a:spcPts val="1000"/>
              </a:spcBef>
              <a:spcAft>
                <a:spcPts val="0"/>
              </a:spcAft>
              <a:buClr>
                <a:srgbClr val="D70926"/>
              </a:buClr>
              <a:buSzTx/>
              <a:buFont typeface="Wingdings" panose="05000000000000000000" pitchFamily="2" charset="2"/>
              <a:buNone/>
              <a:tabLst>
                <a:tab pos="953606" algn="l"/>
              </a:tabLst>
              <a:defRPr/>
            </a:pPr>
            <a:r>
              <a:rPr lang="en-GB"/>
              <a:t>t:		07123 456789</a:t>
            </a:r>
          </a:p>
        </p:txBody>
      </p:sp>
      <p:sp>
        <p:nvSpPr>
          <p:cNvPr id="6" name="Slide Number Placeholder 5"/>
          <p:cNvSpPr>
            <a:spLocks noGrp="1"/>
          </p:cNvSpPr>
          <p:nvPr>
            <p:ph type="sldNum" sz="quarter" idx="12"/>
          </p:nvPr>
        </p:nvSpPr>
        <p:spPr>
          <a:xfrm>
            <a:off x="152400" y="6373284"/>
            <a:ext cx="2743200" cy="365125"/>
          </a:xfrm>
        </p:spPr>
        <p:txBody>
          <a:bodyPr/>
          <a:lstStyle>
            <a:lvl1pPr>
              <a:defRPr>
                <a:solidFill>
                  <a:schemeClr val="bg1"/>
                </a:solidFill>
              </a:defRPr>
            </a:lvl1pPr>
          </a:lstStyle>
          <a:p>
            <a:fld id="{D357D3A9-BD4D-41D5-810D-E0886108CCEA}" type="slidenum">
              <a:rPr lang="en-GB" smtClean="0"/>
              <a:pPr/>
              <a:t>‹#›</a:t>
            </a:fld>
            <a:endParaRPr lang="en-GB"/>
          </a:p>
        </p:txBody>
      </p:sp>
      <p:sp>
        <p:nvSpPr>
          <p:cNvPr id="5" name="Title 1">
            <a:extLst>
              <a:ext uri="{FF2B5EF4-FFF2-40B4-BE49-F238E27FC236}">
                <a16:creationId xmlns:a16="http://schemas.microsoft.com/office/drawing/2014/main" id="{A22180D9-C69C-4311-BD85-9C4863DCBCE3}"/>
              </a:ext>
            </a:extLst>
          </p:cNvPr>
          <p:cNvSpPr>
            <a:spLocks noGrp="1"/>
          </p:cNvSpPr>
          <p:nvPr>
            <p:ph type="title" hasCustomPrompt="1"/>
          </p:nvPr>
        </p:nvSpPr>
        <p:spPr>
          <a:xfrm>
            <a:off x="1055159" y="365126"/>
            <a:ext cx="10081683" cy="1325563"/>
          </a:xfrm>
        </p:spPr>
        <p:txBody>
          <a:bodyPr anchor="t"/>
          <a:lstStyle>
            <a:lvl1pPr>
              <a:defRPr sz="3200">
                <a:solidFill>
                  <a:schemeClr val="bg1"/>
                </a:solidFill>
              </a:defRPr>
            </a:lvl1pPr>
          </a:lstStyle>
          <a:p>
            <a:r>
              <a:rPr lang="en-GB"/>
              <a:t>Merseyside Violence Reduction Partnership (VRP) </a:t>
            </a:r>
            <a:endParaRPr lang="en-US"/>
          </a:p>
        </p:txBody>
      </p:sp>
      <p:grpSp>
        <p:nvGrpSpPr>
          <p:cNvPr id="8" name="Group 7">
            <a:extLst>
              <a:ext uri="{FF2B5EF4-FFF2-40B4-BE49-F238E27FC236}">
                <a16:creationId xmlns:a16="http://schemas.microsoft.com/office/drawing/2014/main" id="{C57811D4-E5E6-47C2-B2F5-2B3889909F18}"/>
              </a:ext>
            </a:extLst>
          </p:cNvPr>
          <p:cNvGrpSpPr/>
          <p:nvPr userDrawn="1"/>
        </p:nvGrpSpPr>
        <p:grpSpPr>
          <a:xfrm>
            <a:off x="1131593" y="2745125"/>
            <a:ext cx="501876" cy="1794899"/>
            <a:chOff x="1653145" y="3114799"/>
            <a:chExt cx="752814" cy="2692348"/>
          </a:xfrm>
        </p:grpSpPr>
        <p:pic>
          <p:nvPicPr>
            <p:cNvPr id="9" name="Picture 8" descr="A picture containing ax&#10;&#10;Description automatically generated">
              <a:extLst>
                <a:ext uri="{FF2B5EF4-FFF2-40B4-BE49-F238E27FC236}">
                  <a16:creationId xmlns:a16="http://schemas.microsoft.com/office/drawing/2014/main" id="{6368C502-8074-41D1-ABBC-C93BBF8E9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3145" y="3114799"/>
              <a:ext cx="752814" cy="6120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2C3001D-6D94-44B0-95DD-778AFB790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3145" y="4246306"/>
              <a:ext cx="612000" cy="612000"/>
            </a:xfrm>
            <a:prstGeom prst="rect">
              <a:avLst/>
            </a:prstGeom>
          </p:spPr>
        </p:pic>
        <p:pic>
          <p:nvPicPr>
            <p:cNvPr id="11" name="Picture 10" descr="A close up of a screen&#10;&#10;Description automatically generated">
              <a:extLst>
                <a:ext uri="{FF2B5EF4-FFF2-40B4-BE49-F238E27FC236}">
                  <a16:creationId xmlns:a16="http://schemas.microsoft.com/office/drawing/2014/main" id="{E414187E-6A9A-4DAA-ADD0-391997D9A6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07740" y="5195147"/>
              <a:ext cx="305999" cy="612000"/>
            </a:xfrm>
            <a:prstGeom prst="rect">
              <a:avLst/>
            </a:prstGeom>
          </p:spPr>
        </p:pic>
      </p:grpSp>
    </p:spTree>
    <p:extLst>
      <p:ext uri="{BB962C8B-B14F-4D97-AF65-F5344CB8AC3E}">
        <p14:creationId xmlns:p14="http://schemas.microsoft.com/office/powerpoint/2010/main" val="237939154"/>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guide id="3" pos="997">
          <p15:clr>
            <a:srgbClr val="FBAE40"/>
          </p15:clr>
        </p15:guide>
        <p15:guide id="5" pos="105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5B66448-D4EB-9DA9-7897-62DA049DE635}"/>
              </a:ext>
            </a:extLst>
          </p:cNvPr>
          <p:cNvSpPr>
            <a:spLocks noGrp="1"/>
          </p:cNvSpPr>
          <p:nvPr>
            <p:ph idx="1"/>
          </p:nvPr>
        </p:nvSpPr>
        <p:spPr>
          <a:xfrm>
            <a:off x="371474" y="1233488"/>
            <a:ext cx="11520487" cy="4943475"/>
          </a:xfrm>
        </p:spPr>
        <p:txBody>
          <a:bodyPr rtlCol="0"/>
          <a:lstStyle>
            <a:lvl1pPr marL="228611" indent="-228611">
              <a:buFont typeface="Wingdings" pitchFamily="2" charset="2"/>
              <a:buChar char="§"/>
              <a:defRPr>
                <a:solidFill>
                  <a:srgbClr val="303282"/>
                </a:solidFill>
              </a:defRPr>
            </a:lvl1pPr>
            <a:lvl2pPr marL="685834" indent="-228611">
              <a:buFont typeface="Wingdings" pitchFamily="2" charset="2"/>
              <a:buChar char="§"/>
              <a:defRPr>
                <a:solidFill>
                  <a:srgbClr val="303282"/>
                </a:solidFill>
              </a:defRPr>
            </a:lvl2pPr>
            <a:lvl3pPr marL="1143057" indent="-228611">
              <a:buFont typeface="Wingdings" pitchFamily="2" charset="2"/>
              <a:buChar char="§"/>
              <a:defRPr>
                <a:solidFill>
                  <a:srgbClr val="303282"/>
                </a:solidFill>
              </a:defRPr>
            </a:lvl3pPr>
            <a:lvl4pPr marL="1600280" indent="-228611">
              <a:buFont typeface="Wingdings" pitchFamily="2" charset="2"/>
              <a:buChar char="§"/>
              <a:defRPr>
                <a:solidFill>
                  <a:srgbClr val="303282"/>
                </a:solidFill>
              </a:defRPr>
            </a:lvl4pPr>
            <a:lvl5pPr marL="2057503" indent="-228611">
              <a:buFont typeface="Wingdings" pitchFamily="2" charset="2"/>
              <a:buChar char="§"/>
              <a:defRPr>
                <a:solidFill>
                  <a:srgbClr val="303282"/>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3" name="Title 1">
            <a:extLst>
              <a:ext uri="{FF2B5EF4-FFF2-40B4-BE49-F238E27FC236}">
                <a16:creationId xmlns:a16="http://schemas.microsoft.com/office/drawing/2014/main" id="{8892B8B4-E711-A699-3E45-50B3FD7904C6}"/>
              </a:ext>
            </a:extLst>
          </p:cNvPr>
          <p:cNvSpPr>
            <a:spLocks noGrp="1"/>
          </p:cNvSpPr>
          <p:nvPr>
            <p:ph type="title"/>
          </p:nvPr>
        </p:nvSpPr>
        <p:spPr>
          <a:xfrm>
            <a:off x="371476" y="260351"/>
            <a:ext cx="11520487" cy="758824"/>
          </a:xfrm>
        </p:spPr>
        <p:txBody>
          <a:bodyPr rtlCol="0">
            <a:normAutofit/>
          </a:bodyPr>
          <a:lstStyle>
            <a:lvl1pPr>
              <a:defRPr sz="4000" b="0">
                <a:solidFill>
                  <a:srgbClr val="303282"/>
                </a:solidFill>
              </a:defRPr>
            </a:lvl1pPr>
          </a:lstStyle>
          <a:p>
            <a:pPr rtl="0"/>
            <a:r>
              <a:rPr lang="en-US" noProof="0"/>
              <a:t>Click to edit Master title style</a:t>
            </a:r>
            <a:endParaRPr lang="en-GB" noProof="0" dirty="0"/>
          </a:p>
        </p:txBody>
      </p:sp>
      <p:pic>
        <p:nvPicPr>
          <p:cNvPr id="5" name="Picture 4">
            <a:extLst>
              <a:ext uri="{FF2B5EF4-FFF2-40B4-BE49-F238E27FC236}">
                <a16:creationId xmlns:a16="http://schemas.microsoft.com/office/drawing/2014/main" id="{D452F09A-9378-51A1-5D79-ABD440F19F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0040" y="5698127"/>
            <a:ext cx="1555857" cy="899523"/>
          </a:xfrm>
          <a:prstGeom prst="rect">
            <a:avLst/>
          </a:prstGeom>
        </p:spPr>
      </p:pic>
      <p:sp>
        <p:nvSpPr>
          <p:cNvPr id="6" name="Slide Number Placeholder 5">
            <a:extLst>
              <a:ext uri="{FF2B5EF4-FFF2-40B4-BE49-F238E27FC236}">
                <a16:creationId xmlns:a16="http://schemas.microsoft.com/office/drawing/2014/main" id="{8453D304-F5EA-F817-D471-53BDF0DE160D}"/>
              </a:ext>
            </a:extLst>
          </p:cNvPr>
          <p:cNvSpPr>
            <a:spLocks noGrp="1"/>
          </p:cNvSpPr>
          <p:nvPr>
            <p:ph type="sldNum" sz="quarter" idx="12"/>
          </p:nvPr>
        </p:nvSpPr>
        <p:spPr>
          <a:xfrm>
            <a:off x="11518900" y="6581978"/>
            <a:ext cx="373062" cy="206104"/>
          </a:xfrm>
        </p:spPr>
        <p:txBody>
          <a:bodyPr rtlCol="0"/>
          <a:lstStyle>
            <a:lvl1pPr>
              <a:defRPr>
                <a:solidFill>
                  <a:srgbClr val="303282"/>
                </a:solidFill>
              </a:defRPr>
            </a:lvl1pPr>
          </a:lstStyle>
          <a:p>
            <a:fld id="{03DC2DEF-D2FE-4B45-ABA4-9F153FD1C98A}" type="slidenum">
              <a:rPr lang="en-GB" smtClean="0"/>
              <a:pPr/>
              <a:t>‹#›</a:t>
            </a:fld>
            <a:endParaRPr lang="en-GB"/>
          </a:p>
        </p:txBody>
      </p:sp>
    </p:spTree>
    <p:extLst>
      <p:ext uri="{BB962C8B-B14F-4D97-AF65-F5344CB8AC3E}">
        <p14:creationId xmlns:p14="http://schemas.microsoft.com/office/powerpoint/2010/main" val="1312046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102784" y="2679700"/>
            <a:ext cx="9277349" cy="1295700"/>
          </a:xfrm>
        </p:spPr>
        <p:txBody>
          <a:bodyPr>
            <a:normAutofit/>
          </a:bodyPr>
          <a:lstStyle>
            <a:lvl1pPr marL="0" indent="0">
              <a:buNone/>
              <a:defRPr sz="3600" baseline="0">
                <a:solidFill>
                  <a:srgbClr val="FFFFFF"/>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Insert Deck Headline</a:t>
            </a:r>
          </a:p>
        </p:txBody>
      </p:sp>
      <p:pic>
        <p:nvPicPr>
          <p:cNvPr id="2" name="Picture 1"/>
          <p:cNvPicPr>
            <a:picLocks noChangeAspect="1"/>
          </p:cNvPicPr>
          <p:nvPr userDrawn="1"/>
        </p:nvPicPr>
        <p:blipFill>
          <a:blip r:embed="rId3"/>
          <a:stretch>
            <a:fillRect/>
          </a:stretch>
        </p:blipFill>
        <p:spPr>
          <a:xfrm>
            <a:off x="6919785" y="625006"/>
            <a:ext cx="4383139" cy="907936"/>
          </a:xfrm>
          <a:prstGeom prst="rect">
            <a:avLst/>
          </a:prstGeom>
        </p:spPr>
      </p:pic>
    </p:spTree>
    <p:extLst>
      <p:ext uri="{BB962C8B-B14F-4D97-AF65-F5344CB8AC3E}">
        <p14:creationId xmlns:p14="http://schemas.microsoft.com/office/powerpoint/2010/main" val="1639078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8" name="Rectangle 7"/>
          <p:cNvSpPr/>
          <p:nvPr userDrawn="1"/>
        </p:nvSpPr>
        <p:spPr>
          <a:xfrm>
            <a:off x="475504" y="365355"/>
            <a:ext cx="11226497" cy="5697783"/>
          </a:xfrm>
          <a:prstGeom prst="rect">
            <a:avLst/>
          </a:prstGeom>
          <a:solidFill>
            <a:srgbClr val="74161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a:stretch>
            <a:fillRect/>
          </a:stretch>
        </p:blipFill>
        <p:spPr>
          <a:xfrm>
            <a:off x="0" y="6431280"/>
            <a:ext cx="12192000" cy="426720"/>
          </a:xfrm>
          <a:prstGeom prst="rect">
            <a:avLst/>
          </a:prstGeom>
        </p:spPr>
      </p:pic>
      <p:sp>
        <p:nvSpPr>
          <p:cNvPr id="7" name="Text Placeholder 7"/>
          <p:cNvSpPr>
            <a:spLocks noGrp="1"/>
          </p:cNvSpPr>
          <p:nvPr>
            <p:ph type="body" sz="quarter" idx="10" hasCustomPrompt="1"/>
          </p:nvPr>
        </p:nvSpPr>
        <p:spPr>
          <a:xfrm>
            <a:off x="1102784" y="2679700"/>
            <a:ext cx="9277349" cy="1295700"/>
          </a:xfrm>
        </p:spPr>
        <p:txBody>
          <a:bodyPr>
            <a:normAutofit/>
          </a:bodyPr>
          <a:lstStyle>
            <a:lvl1pPr marL="0" indent="0">
              <a:buNone/>
              <a:defRPr sz="3600" baseline="0">
                <a:solidFill>
                  <a:srgbClr val="FFFFFF"/>
                </a:solidFill>
                <a:latin typeface="Gill Sans"/>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a:t>Insert Deck Headline</a:t>
            </a:r>
          </a:p>
        </p:txBody>
      </p:sp>
      <p:pic>
        <p:nvPicPr>
          <p:cNvPr id="9" name="Picture 8"/>
          <p:cNvPicPr>
            <a:picLocks noChangeAspect="1"/>
          </p:cNvPicPr>
          <p:nvPr userDrawn="1"/>
        </p:nvPicPr>
        <p:blipFill>
          <a:blip r:embed="rId3"/>
          <a:stretch>
            <a:fillRect/>
          </a:stretch>
        </p:blipFill>
        <p:spPr>
          <a:xfrm>
            <a:off x="6921600" y="625007"/>
            <a:ext cx="4379587" cy="907200"/>
          </a:xfrm>
          <a:prstGeom prst="rect">
            <a:avLst/>
          </a:prstGeom>
        </p:spPr>
      </p:pic>
      <p:pic>
        <p:nvPicPr>
          <p:cNvPr id="10" name="Picture 9"/>
          <p:cNvPicPr>
            <a:picLocks noChangeAspect="1"/>
          </p:cNvPicPr>
          <p:nvPr userDrawn="1"/>
        </p:nvPicPr>
        <p:blipFill>
          <a:blip r:embed="rId4"/>
          <a:stretch>
            <a:fillRect/>
          </a:stretch>
        </p:blipFill>
        <p:spPr>
          <a:xfrm>
            <a:off x="1102785" y="5288692"/>
            <a:ext cx="3648964" cy="580517"/>
          </a:xfrm>
          <a:prstGeom prst="rect">
            <a:avLst/>
          </a:prstGeom>
        </p:spPr>
      </p:pic>
    </p:spTree>
    <p:extLst>
      <p:ext uri="{BB962C8B-B14F-4D97-AF65-F5344CB8AC3E}">
        <p14:creationId xmlns:p14="http://schemas.microsoft.com/office/powerpoint/2010/main" val="271104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4.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3.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Futura Md BT" panose="020B0602020204020303" pitchFamily="34" charset="0"/>
              </a:defRPr>
            </a:lvl1pPr>
          </a:lstStyle>
          <a:p>
            <a:fld id="{6238F2A4-F601-4FAC-A13F-AE0ADA66E66B}" type="datetimeFigureOut">
              <a:rPr lang="en-GB" smtClean="0"/>
              <a:pPr/>
              <a:t>06/02/2026</a:t>
            </a:fld>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utura Md BT" panose="020B0602020204020303" pitchFamily="34" charset="0"/>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Futura Md BT" panose="020B0602020204020303" pitchFamily="34" charset="0"/>
              </a:defRPr>
            </a:lvl1pPr>
          </a:lstStyle>
          <a:p>
            <a:fld id="{D357D3A9-BD4D-41D5-810D-E0886108CCEA}" type="slidenum">
              <a:rPr lang="en-GB" smtClean="0"/>
              <a:pPr/>
              <a:t>‹#›</a:t>
            </a:fld>
            <a:endParaRPr lang="en-GB"/>
          </a:p>
        </p:txBody>
      </p:sp>
      <p:sp>
        <p:nvSpPr>
          <p:cNvPr id="10" name="Rectangle 9">
            <a:extLst>
              <a:ext uri="{FF2B5EF4-FFF2-40B4-BE49-F238E27FC236}">
                <a16:creationId xmlns:a16="http://schemas.microsoft.com/office/drawing/2014/main" id="{28C487E2-B583-7730-34BC-FDAA78E66659}"/>
              </a:ext>
            </a:extLst>
          </p:cNvPr>
          <p:cNvSpPr/>
          <p:nvPr userDrawn="1"/>
        </p:nvSpPr>
        <p:spPr>
          <a:xfrm>
            <a:off x="0" y="0"/>
            <a:ext cx="12192000" cy="685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phics, graphic design, font, colorfulness&#10;&#10;Description automatically generated">
            <a:extLst>
              <a:ext uri="{FF2B5EF4-FFF2-40B4-BE49-F238E27FC236}">
                <a16:creationId xmlns:a16="http://schemas.microsoft.com/office/drawing/2014/main" id="{F8CC5D3A-03CF-F868-ED9C-49E4D4A77F1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500347" y="5395057"/>
            <a:ext cx="2595282" cy="1442771"/>
          </a:xfrm>
          <a:prstGeom prst="rect">
            <a:avLst/>
          </a:prstGeom>
        </p:spPr>
      </p:pic>
    </p:spTree>
    <p:extLst>
      <p:ext uri="{BB962C8B-B14F-4D97-AF65-F5344CB8AC3E}">
        <p14:creationId xmlns:p14="http://schemas.microsoft.com/office/powerpoint/2010/main" val="55083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46" rtl="0" eaLnBrk="1" latinLnBrk="0" hangingPunct="1">
        <a:lnSpc>
          <a:spcPct val="90000"/>
        </a:lnSpc>
        <a:spcBef>
          <a:spcPct val="0"/>
        </a:spcBef>
        <a:buNone/>
        <a:defRPr sz="4400" kern="1200">
          <a:solidFill>
            <a:schemeClr val="tx1"/>
          </a:solidFill>
          <a:latin typeface="Futura Md BT" panose="020B0602020204020303" pitchFamily="34"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Futura Md BT" panose="020B0602020204020303" pitchFamily="34"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Futura Md BT" panose="020B0602020204020303" pitchFamily="34" charset="0"/>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Futura Md BT" panose="020B0602020204020303" pitchFamily="34"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Futura Md BT" panose="020B0602020204020303" pitchFamily="34" charset="0"/>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Futura Md BT" panose="020B0602020204020303"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997">
          <p15:clr>
            <a:srgbClr val="F26B43"/>
          </p15:clr>
        </p15:guide>
        <p15:guide id="4" pos="1052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6D25F-9705-8345-AFE8-2FB7E8F8C820}" type="datetimeFigureOut">
              <a:rPr lang="en-US" smtClean="0"/>
              <a:t>2/6/2026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05A20-6866-6D48-AE02-3F63FE520D52}" type="slidenum">
              <a:rPr lang="en-US" smtClean="0"/>
              <a:t>‹#›</a:t>
            </a:fld>
            <a:endParaRPr lang="en-US"/>
          </a:p>
        </p:txBody>
      </p:sp>
    </p:spTree>
    <p:extLst>
      <p:ext uri="{BB962C8B-B14F-4D97-AF65-F5344CB8AC3E}">
        <p14:creationId xmlns:p14="http://schemas.microsoft.com/office/powerpoint/2010/main" val="13431861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3FDCA6-EE72-9668-E433-F4B754E1B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17F1B4-7040-5530-2DDE-17754CFE4C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6F1018-ED28-0EBB-3913-6DD4D0A4E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97CA33-B81D-4E40-9077-1B7860A69BA1}" type="datetimeFigureOut">
              <a:rPr lang="en-GB" smtClean="0"/>
              <a:t>06/02/2026</a:t>
            </a:fld>
            <a:endParaRPr lang="en-GB"/>
          </a:p>
        </p:txBody>
      </p:sp>
      <p:sp>
        <p:nvSpPr>
          <p:cNvPr id="5" name="Footer Placeholder 4">
            <a:extLst>
              <a:ext uri="{FF2B5EF4-FFF2-40B4-BE49-F238E27FC236}">
                <a16:creationId xmlns:a16="http://schemas.microsoft.com/office/drawing/2014/main" id="{803C3320-3806-F4A9-81B2-82B1596BC2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8A41165-684C-1D21-F237-0B3A77E6B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97D779-574B-44E2-92BB-923834103E40}" type="slidenum">
              <a:rPr lang="en-GB" smtClean="0"/>
              <a:t>‹#›</a:t>
            </a:fld>
            <a:endParaRPr lang="en-GB"/>
          </a:p>
        </p:txBody>
      </p:sp>
    </p:spTree>
    <p:extLst>
      <p:ext uri="{BB962C8B-B14F-4D97-AF65-F5344CB8AC3E}">
        <p14:creationId xmlns:p14="http://schemas.microsoft.com/office/powerpoint/2010/main" val="30553816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87F1D-2DD0-65FB-B88A-220B63072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6B12DDF-2104-84E2-8309-3EF975098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750752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A27436-5493-25F7-EAFB-9F1AEF783CE7}"/>
              </a:ext>
            </a:extLst>
          </p:cNvPr>
          <p:cNvSpPr>
            <a:spLocks noGrp="1" noChangeArrowheads="1"/>
          </p:cNvSpPr>
          <p:nvPr>
            <p:ph type="title"/>
          </p:nvPr>
        </p:nvSpPr>
        <p:spPr bwMode="auto">
          <a:xfrm>
            <a:off x="609600" y="1158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961C2726-26A5-FAE7-B817-83B65D3A0557}"/>
              </a:ext>
            </a:extLst>
          </p:cNvPr>
          <p:cNvSpPr>
            <a:spLocks noGrp="1" noChangeArrowheads="1"/>
          </p:cNvSpPr>
          <p:nvPr>
            <p:ph type="body" idx="1"/>
          </p:nvPr>
        </p:nvSpPr>
        <p:spPr bwMode="auto">
          <a:xfrm>
            <a:off x="609600" y="12795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9" name="Rectangle 5">
            <a:extLst>
              <a:ext uri="{FF2B5EF4-FFF2-40B4-BE49-F238E27FC236}">
                <a16:creationId xmlns:a16="http://schemas.microsoft.com/office/drawing/2014/main" id="{5B3A0102-DD1B-C42A-35BC-500B61A827DE}"/>
              </a:ext>
            </a:extLst>
          </p:cNvPr>
          <p:cNvSpPr>
            <a:spLocks noGrp="1" noChangeArrowheads="1"/>
          </p:cNvSpPr>
          <p:nvPr>
            <p:ph type="ftr" sz="quarter" idx="3"/>
          </p:nvPr>
        </p:nvSpPr>
        <p:spPr bwMode="auto">
          <a:xfrm>
            <a:off x="624417" y="6383338"/>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rgbClr val="FF33CC"/>
                </a:solidFill>
                <a:latin typeface="+mn-lt"/>
              </a:defRPr>
            </a:lvl1pPr>
          </a:lstStyle>
          <a:p>
            <a:pPr>
              <a:defRPr/>
            </a:pPr>
            <a:endParaRPr lang="en-GB"/>
          </a:p>
        </p:txBody>
      </p:sp>
    </p:spTree>
    <p:extLst>
      <p:ext uri="{BB962C8B-B14F-4D97-AF65-F5344CB8AC3E}">
        <p14:creationId xmlns:p14="http://schemas.microsoft.com/office/powerpoint/2010/main" val="389465047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4000">
          <a:solidFill>
            <a:schemeClr val="tx2"/>
          </a:solidFill>
          <a:latin typeface="Gill Sans MT" pitchFamily="34" charset="0"/>
        </a:defRPr>
      </a:lvl2pPr>
      <a:lvl3pPr algn="l" rtl="0" eaLnBrk="1" fontAlgn="base" hangingPunct="1">
        <a:spcBef>
          <a:spcPct val="0"/>
        </a:spcBef>
        <a:spcAft>
          <a:spcPct val="0"/>
        </a:spcAft>
        <a:defRPr sz="4000">
          <a:solidFill>
            <a:schemeClr val="tx2"/>
          </a:solidFill>
          <a:latin typeface="Gill Sans MT" pitchFamily="34" charset="0"/>
        </a:defRPr>
      </a:lvl3pPr>
      <a:lvl4pPr algn="l" rtl="0" eaLnBrk="1" fontAlgn="base" hangingPunct="1">
        <a:spcBef>
          <a:spcPct val="0"/>
        </a:spcBef>
        <a:spcAft>
          <a:spcPct val="0"/>
        </a:spcAft>
        <a:defRPr sz="4000">
          <a:solidFill>
            <a:schemeClr val="tx2"/>
          </a:solidFill>
          <a:latin typeface="Gill Sans MT" pitchFamily="34" charset="0"/>
        </a:defRPr>
      </a:lvl4pPr>
      <a:lvl5pPr algn="l" rtl="0" eaLnBrk="1" fontAlgn="base" hangingPunct="1">
        <a:spcBef>
          <a:spcPct val="0"/>
        </a:spcBef>
        <a:spcAft>
          <a:spcPct val="0"/>
        </a:spcAft>
        <a:defRPr sz="4000">
          <a:solidFill>
            <a:schemeClr val="tx2"/>
          </a:solidFill>
          <a:latin typeface="Gill Sans MT" pitchFamily="34" charset="0"/>
        </a:defRPr>
      </a:lvl5pPr>
      <a:lvl6pPr marL="457200" algn="l" rtl="0" eaLnBrk="1" fontAlgn="base" hangingPunct="1">
        <a:spcBef>
          <a:spcPct val="0"/>
        </a:spcBef>
        <a:spcAft>
          <a:spcPct val="0"/>
        </a:spcAft>
        <a:defRPr sz="4000">
          <a:solidFill>
            <a:schemeClr val="tx2"/>
          </a:solidFill>
          <a:latin typeface="Gill Sans MT" pitchFamily="34" charset="0"/>
        </a:defRPr>
      </a:lvl6pPr>
      <a:lvl7pPr marL="914400" algn="l" rtl="0" eaLnBrk="1" fontAlgn="base" hangingPunct="1">
        <a:spcBef>
          <a:spcPct val="0"/>
        </a:spcBef>
        <a:spcAft>
          <a:spcPct val="0"/>
        </a:spcAft>
        <a:defRPr sz="4000">
          <a:solidFill>
            <a:schemeClr val="tx2"/>
          </a:solidFill>
          <a:latin typeface="Gill Sans MT" pitchFamily="34" charset="0"/>
        </a:defRPr>
      </a:lvl7pPr>
      <a:lvl8pPr marL="1371600" algn="l" rtl="0" eaLnBrk="1" fontAlgn="base" hangingPunct="1">
        <a:spcBef>
          <a:spcPct val="0"/>
        </a:spcBef>
        <a:spcAft>
          <a:spcPct val="0"/>
        </a:spcAft>
        <a:defRPr sz="4000">
          <a:solidFill>
            <a:schemeClr val="tx2"/>
          </a:solidFill>
          <a:latin typeface="Gill Sans MT" pitchFamily="34" charset="0"/>
        </a:defRPr>
      </a:lvl8pPr>
      <a:lvl9pPr marL="1828800" algn="l" rtl="0" eaLnBrk="1" fontAlgn="base" hangingPunct="1">
        <a:spcBef>
          <a:spcPct val="0"/>
        </a:spcBef>
        <a:spcAft>
          <a:spcPct val="0"/>
        </a:spcAft>
        <a:defRPr sz="4000">
          <a:solidFill>
            <a:schemeClr val="tx2"/>
          </a:solidFill>
          <a:latin typeface="Gill Sans MT" pitchFamily="34" charset="0"/>
        </a:defRPr>
      </a:lvl9pPr>
    </p:titleStyle>
    <p:bodyStyle>
      <a:lvl1pPr marL="342900" indent="-342900" algn="l" rtl="0" eaLnBrk="1" fontAlgn="base" hangingPunct="1">
        <a:spcBef>
          <a:spcPct val="20000"/>
        </a:spcBef>
        <a:spcAft>
          <a:spcPct val="0"/>
        </a:spcAft>
        <a:buClr>
          <a:srgbClr val="FF33CC"/>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FF33CC"/>
        </a:buClr>
        <a:buChar char="•"/>
        <a:defRPr sz="2400">
          <a:solidFill>
            <a:schemeClr val="tx1"/>
          </a:solidFill>
          <a:latin typeface="+mn-lt"/>
        </a:defRPr>
      </a:lvl2pPr>
      <a:lvl3pPr marL="1143000" indent="-228600" algn="l" rtl="0" eaLnBrk="1" fontAlgn="base" hangingPunct="1">
        <a:spcBef>
          <a:spcPct val="20000"/>
        </a:spcBef>
        <a:spcAft>
          <a:spcPct val="0"/>
        </a:spcAft>
        <a:buClr>
          <a:srgbClr val="FF33CC"/>
        </a:buClr>
        <a:buChar char="•"/>
        <a:defRPr sz="2000">
          <a:solidFill>
            <a:schemeClr val="tx1"/>
          </a:solidFill>
          <a:latin typeface="+mn-lt"/>
        </a:defRPr>
      </a:lvl3pPr>
      <a:lvl4pPr marL="1600200" indent="-228600" algn="l" rtl="0" eaLnBrk="1" fontAlgn="base" hangingPunct="1">
        <a:spcBef>
          <a:spcPct val="20000"/>
        </a:spcBef>
        <a:spcAft>
          <a:spcPct val="0"/>
        </a:spcAft>
        <a:buClr>
          <a:srgbClr val="FF33CC"/>
        </a:buClr>
        <a:buChar char="•"/>
        <a:defRPr>
          <a:solidFill>
            <a:schemeClr val="tx1"/>
          </a:solidFill>
          <a:latin typeface="+mn-lt"/>
        </a:defRPr>
      </a:lvl4pPr>
      <a:lvl5pPr marL="2057400" indent="-228600" algn="l" rtl="0" eaLnBrk="1" fontAlgn="base" hangingPunct="1">
        <a:spcBef>
          <a:spcPct val="20000"/>
        </a:spcBef>
        <a:spcAft>
          <a:spcPct val="0"/>
        </a:spcAft>
        <a:buClr>
          <a:srgbClr val="FF33CC"/>
        </a:buClr>
        <a:buChar char="•"/>
        <a:defRPr>
          <a:solidFill>
            <a:schemeClr val="tx1"/>
          </a:solidFill>
          <a:latin typeface="+mn-lt"/>
        </a:defRPr>
      </a:lvl5pPr>
      <a:lvl6pPr marL="2514600" indent="-228600" algn="l" rtl="0" eaLnBrk="1" fontAlgn="base" hangingPunct="1">
        <a:spcBef>
          <a:spcPct val="20000"/>
        </a:spcBef>
        <a:spcAft>
          <a:spcPct val="0"/>
        </a:spcAft>
        <a:buClr>
          <a:srgbClr val="FF33CC"/>
        </a:buClr>
        <a:buChar char="•"/>
        <a:defRPr>
          <a:solidFill>
            <a:schemeClr val="tx1"/>
          </a:solidFill>
          <a:latin typeface="+mn-lt"/>
        </a:defRPr>
      </a:lvl6pPr>
      <a:lvl7pPr marL="2971800" indent="-228600" algn="l" rtl="0" eaLnBrk="1" fontAlgn="base" hangingPunct="1">
        <a:spcBef>
          <a:spcPct val="20000"/>
        </a:spcBef>
        <a:spcAft>
          <a:spcPct val="0"/>
        </a:spcAft>
        <a:buClr>
          <a:srgbClr val="FF33CC"/>
        </a:buClr>
        <a:buChar char="•"/>
        <a:defRPr>
          <a:solidFill>
            <a:schemeClr val="tx1"/>
          </a:solidFill>
          <a:latin typeface="+mn-lt"/>
        </a:defRPr>
      </a:lvl7pPr>
      <a:lvl8pPr marL="3429000" indent="-228600" algn="l" rtl="0" eaLnBrk="1" fontAlgn="base" hangingPunct="1">
        <a:spcBef>
          <a:spcPct val="20000"/>
        </a:spcBef>
        <a:spcAft>
          <a:spcPct val="0"/>
        </a:spcAft>
        <a:buClr>
          <a:srgbClr val="FF33CC"/>
        </a:buClr>
        <a:buChar char="•"/>
        <a:defRPr>
          <a:solidFill>
            <a:schemeClr val="tx1"/>
          </a:solidFill>
          <a:latin typeface="+mn-lt"/>
        </a:defRPr>
      </a:lvl8pPr>
      <a:lvl9pPr marL="3886200" indent="-228600" algn="l" rtl="0" eaLnBrk="1" fontAlgn="base" hangingPunct="1">
        <a:spcBef>
          <a:spcPct val="20000"/>
        </a:spcBef>
        <a:spcAft>
          <a:spcPct val="0"/>
        </a:spcAft>
        <a:buClr>
          <a:srgbClr val="FF33CC"/>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chart" Target="../charts/chart3.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46.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4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46.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44.jpeg"/><Relationship Id="rId5" Type="http://schemas.openxmlformats.org/officeDocument/2006/relationships/hyperlink" Target="https://events.teams.microsoft.com/event/ee633a14-ec22-419e-b679-ecba3d38f178@fad277c9-c60a-4da1-b5f3-b3b8b34a82f9" TargetMode="External"/><Relationship Id="rId4" Type="http://schemas.openxmlformats.org/officeDocument/2006/relationships/hyperlink" Target="https://events.teams.microsoft.com/event/adeea6da-df03-4624-b06b-fb4e164d47a4@fad277c9-c60a-4da1-b5f3-b3b8b34a82f9"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vents.teams.microsoft.com/event/adeea6da-df03-4624-b06b-fb4e164d47a4@fad277c9-c60a-4da1-b5f3-b3b8b34a82f9" TargetMode="External"/><Relationship Id="rId3" Type="http://schemas.openxmlformats.org/officeDocument/2006/relationships/image" Target="../media/image44.jpeg"/><Relationship Id="rId7" Type="http://schemas.openxmlformats.org/officeDocument/2006/relationships/hyperlink" Target="https://www.youtube.com/watch?v=ntf4JiQEWMI" TargetMode="External"/><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45.png"/><Relationship Id="rId5" Type="http://schemas.openxmlformats.org/officeDocument/2006/relationships/hyperlink" Target="https://www.youtube.com/watch?v=p2iEULMtUKs&amp;t=110s" TargetMode="External"/><Relationship Id="rId4" Type="http://schemas.openxmlformats.org/officeDocument/2006/relationships/image" Target="../media/image36.png"/><Relationship Id="rId9" Type="http://schemas.openxmlformats.org/officeDocument/2006/relationships/hyperlink" Target="https://events.teams.microsoft.com/event/ee633a14-ec22-419e-b679-ecba3d38f178@fad277c9-c60a-4da1-b5f3-b3b8b34a82f9"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youthendowmentfund.org.uk/newsletter/"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hyperlink" Target="https://youthendowmentfund.org.uk/reports/education-guidance/" TargetMode="External"/><Relationship Id="rId4" Type="http://schemas.openxmlformats.org/officeDocument/2006/relationships/hyperlink" Target="https://insights.youthendowmentfund.org.uk/epi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hyperlink" Target="mailto:Ben.larrain@youthendowmentfund.org.uk" TargetMode="Externa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cid:image002.png@01D709D5.B19169A0"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tiig.ljmu.ac.uk/MerseysideVRP"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4" Type="http://schemas.openxmlformats.org/officeDocument/2006/relationships/hyperlink" Target="mailto:amanda.flanagan@respect.org.uk"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sil-ltd.co.uk/training-details/3478" TargetMode="External"/><Relationship Id="rId2" Type="http://schemas.openxmlformats.org/officeDocument/2006/relationships/hyperlink" Target="https://sil-ltd.co.uk/training-details/3695" TargetMode="Externa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hyperlink" Target="mailto:julie.mccann@sil-ltd.co.uk"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46.xml"/><Relationship Id="rId4" Type="http://schemas.openxmlformats.org/officeDocument/2006/relationships/hyperlink" Target="https://insights.youthendowmentfund.org.uk/"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22DBB-188C-1731-4742-6BCB550352BF}"/>
              </a:ext>
            </a:extLst>
          </p:cNvPr>
          <p:cNvPicPr>
            <a:picLocks noChangeAspect="1"/>
          </p:cNvPicPr>
          <p:nvPr/>
        </p:nvPicPr>
        <p:blipFill>
          <a:blip r:embed="rId3"/>
          <a:stretch>
            <a:fillRect/>
          </a:stretch>
        </p:blipFill>
        <p:spPr>
          <a:xfrm>
            <a:off x="2576335" y="373755"/>
            <a:ext cx="7039330" cy="4976889"/>
          </a:xfrm>
          <a:prstGeom prst="rect">
            <a:avLst/>
          </a:prstGeom>
        </p:spPr>
      </p:pic>
      <p:sp>
        <p:nvSpPr>
          <p:cNvPr id="7" name="TextBox 6">
            <a:extLst>
              <a:ext uri="{FF2B5EF4-FFF2-40B4-BE49-F238E27FC236}">
                <a16:creationId xmlns:a16="http://schemas.microsoft.com/office/drawing/2014/main" id="{2A8A4D60-4DF1-683B-9624-D923A5B538FE}"/>
              </a:ext>
            </a:extLst>
          </p:cNvPr>
          <p:cNvSpPr txBox="1"/>
          <p:nvPr/>
        </p:nvSpPr>
        <p:spPr>
          <a:xfrm>
            <a:off x="137592" y="5196007"/>
            <a:ext cx="6213781" cy="1661993"/>
          </a:xfrm>
          <a:prstGeom prst="rect">
            <a:avLst/>
          </a:prstGeom>
          <a:noFill/>
        </p:spPr>
        <p:txBody>
          <a:bodyPr wrap="square">
            <a:spAutoFit/>
          </a:bodyPr>
          <a:lstStyle/>
          <a:p>
            <a:r>
              <a:rPr lang="en-GB" sz="2800" dirty="0"/>
              <a:t>Nadine Bogan </a:t>
            </a:r>
            <a:br>
              <a:rPr lang="en-GB" sz="2800" dirty="0"/>
            </a:br>
            <a:r>
              <a:rPr lang="en-GB" sz="2800" dirty="0"/>
              <a:t>Education Lead MVRP</a:t>
            </a:r>
            <a:br>
              <a:rPr lang="en-GB" sz="2800" dirty="0"/>
            </a:br>
            <a:r>
              <a:rPr lang="en-GB" sz="2800" dirty="0"/>
              <a:t>nadine.bogan@merseyside.police.uk</a:t>
            </a:r>
            <a:br>
              <a:rPr lang="en-GB" sz="1800" dirty="0"/>
            </a:br>
            <a:endParaRPr lang="en-GB" dirty="0"/>
          </a:p>
        </p:txBody>
      </p:sp>
    </p:spTree>
    <p:extLst>
      <p:ext uri="{BB962C8B-B14F-4D97-AF65-F5344CB8AC3E}">
        <p14:creationId xmlns:p14="http://schemas.microsoft.com/office/powerpoint/2010/main" val="2269158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CDEB1-38F9-3D93-E8F7-7475C9C82D46}"/>
            </a:ext>
          </a:extLst>
        </p:cNvPr>
        <p:cNvGrpSpPr/>
        <p:nvPr/>
      </p:nvGrpSpPr>
      <p:grpSpPr>
        <a:xfrm>
          <a:off x="0" y="0"/>
          <a:ext cx="0" cy="0"/>
          <a:chOff x="0" y="0"/>
          <a:chExt cx="0" cy="0"/>
        </a:xfrm>
      </p:grpSpPr>
      <p:pic>
        <p:nvPicPr>
          <p:cNvPr id="7" name="Picture 6" descr="A logo with text on it&#10;&#10;AI-generated content may be incorrect.">
            <a:extLst>
              <a:ext uri="{FF2B5EF4-FFF2-40B4-BE49-F238E27FC236}">
                <a16:creationId xmlns:a16="http://schemas.microsoft.com/office/drawing/2014/main" id="{BDF66E6F-A4B8-865A-9140-D136AB575F6E}"/>
              </a:ext>
            </a:extLst>
          </p:cNvPr>
          <p:cNvPicPr>
            <a:picLocks noChangeAspect="1"/>
          </p:cNvPicPr>
          <p:nvPr/>
        </p:nvPicPr>
        <p:blipFill>
          <a:blip r:embed="rId3"/>
          <a:stretch>
            <a:fillRect/>
          </a:stretch>
        </p:blipFill>
        <p:spPr>
          <a:xfrm>
            <a:off x="10454516" y="6168151"/>
            <a:ext cx="1783594" cy="611640"/>
          </a:xfrm>
          <a:prstGeom prst="rect">
            <a:avLst/>
          </a:prstGeom>
        </p:spPr>
      </p:pic>
      <p:sp>
        <p:nvSpPr>
          <p:cNvPr id="3" name="TextBox 2">
            <a:extLst>
              <a:ext uri="{FF2B5EF4-FFF2-40B4-BE49-F238E27FC236}">
                <a16:creationId xmlns:a16="http://schemas.microsoft.com/office/drawing/2014/main" id="{4E901663-8C9C-714B-D30A-8FBA707DBD94}"/>
              </a:ext>
            </a:extLst>
          </p:cNvPr>
          <p:cNvSpPr txBox="1"/>
          <p:nvPr/>
        </p:nvSpPr>
        <p:spPr>
          <a:xfrm>
            <a:off x="772927" y="873865"/>
            <a:ext cx="5124982" cy="2652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1600" b="1" i="0" u="none" strike="noStrike" kern="1200" cap="none" spc="0" normalizeH="0" baseline="0" noProof="0">
                <a:ln>
                  <a:noFill/>
                </a:ln>
                <a:solidFill>
                  <a:srgbClr val="323739"/>
                </a:solidFill>
                <a:effectLst/>
                <a:uLnTx/>
                <a:uFillTx/>
                <a:latin typeface="Poppins" panose="00000500000000000000" pitchFamily="2" charset="0"/>
                <a:ea typeface="+mn-ea"/>
                <a:cs typeface="Poppins" panose="00000500000000000000" pitchFamily="2" charset="0"/>
              </a:rPr>
              <a:t>Recommendation 1: Keep children in education</a:t>
            </a:r>
            <a:endParaRPr kumimoji="0" lang="en-US" sz="1800" b="0"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endParaRPr>
          </a:p>
        </p:txBody>
      </p:sp>
      <p:graphicFrame>
        <p:nvGraphicFramePr>
          <p:cNvPr id="26" name="Table 25">
            <a:extLst>
              <a:ext uri="{FF2B5EF4-FFF2-40B4-BE49-F238E27FC236}">
                <a16:creationId xmlns:a16="http://schemas.microsoft.com/office/drawing/2014/main" id="{EBD6DCA7-CBDA-47FF-5E2E-2C6786FE7EEB}"/>
              </a:ext>
            </a:extLst>
          </p:cNvPr>
          <p:cNvGraphicFramePr>
            <a:graphicFrameLocks noGrp="1"/>
          </p:cNvGraphicFramePr>
          <p:nvPr/>
        </p:nvGraphicFramePr>
        <p:xfrm>
          <a:off x="854558" y="1170194"/>
          <a:ext cx="6875311" cy="365575"/>
        </p:xfrm>
        <a:graphic>
          <a:graphicData uri="http://schemas.openxmlformats.org/drawingml/2006/table">
            <a:tbl>
              <a:tblPr bandRow="1">
                <a:tableStyleId>{5C22544A-7EE6-4342-B048-85BDC9FD1C3A}</a:tableStyleId>
              </a:tblPr>
              <a:tblGrid>
                <a:gridCol w="6875311">
                  <a:extLst>
                    <a:ext uri="{9D8B030D-6E8A-4147-A177-3AD203B41FA5}">
                      <a16:colId xmlns:a16="http://schemas.microsoft.com/office/drawing/2014/main" val="4199397237"/>
                    </a:ext>
                  </a:extLst>
                </a:gridCol>
              </a:tblGrid>
              <a:tr h="365575">
                <a:tc>
                  <a:txBody>
                    <a:bodyPr/>
                    <a:lstStyle/>
                    <a:p>
                      <a:pPr fontAlgn="b">
                        <a:buNone/>
                      </a:pPr>
                      <a:r>
                        <a:rPr lang="en-US" sz="1400" b="1">
                          <a:effectLst/>
                          <a:latin typeface="Poppins" panose="00000500000000000000" pitchFamily="2" charset="0"/>
                          <a:cs typeface="Poppins" panose="00000500000000000000" pitchFamily="2" charset="0"/>
                        </a:rPr>
                        <a:t>Support for suspended and permanently excluded children</a:t>
                      </a:r>
                    </a:p>
                  </a:txBody>
                  <a:tcPr marL="9525" marR="9525" marT="9525" anchor="b">
                    <a:lnL>
                      <a:noFill/>
                    </a:lnL>
                    <a:lnR>
                      <a:noFill/>
                    </a:lnR>
                    <a:lnT>
                      <a:noFill/>
                    </a:lnT>
                    <a:lnB>
                      <a:noFill/>
                    </a:lnB>
                    <a:noFill/>
                  </a:tcPr>
                </a:tc>
                <a:extLst>
                  <a:ext uri="{0D108BD9-81ED-4DB2-BD59-A6C34878D82A}">
                    <a16:rowId xmlns:a16="http://schemas.microsoft.com/office/drawing/2014/main" val="4211579540"/>
                  </a:ext>
                </a:extLst>
              </a:tr>
            </a:tbl>
          </a:graphicData>
        </a:graphic>
      </p:graphicFrame>
      <p:pic>
        <p:nvPicPr>
          <p:cNvPr id="8" name="Picture 7" descr="A couple of girls reading a book&#10;&#10;AI-generated content may be incorrect.">
            <a:extLst>
              <a:ext uri="{FF2B5EF4-FFF2-40B4-BE49-F238E27FC236}">
                <a16:creationId xmlns:a16="http://schemas.microsoft.com/office/drawing/2014/main" id="{B04DA3E6-263E-D2F5-67B6-A2FEA2334EF3}"/>
              </a:ext>
            </a:extLst>
          </p:cNvPr>
          <p:cNvPicPr>
            <a:picLocks noChangeAspect="1"/>
          </p:cNvPicPr>
          <p:nvPr/>
        </p:nvPicPr>
        <p:blipFill>
          <a:blip r:embed="rId4"/>
          <a:stretch>
            <a:fillRect/>
          </a:stretch>
        </p:blipFill>
        <p:spPr>
          <a:xfrm>
            <a:off x="387629" y="799298"/>
            <a:ext cx="345196" cy="335929"/>
          </a:xfrm>
          <a:prstGeom prst="rect">
            <a:avLst/>
          </a:prstGeom>
        </p:spPr>
      </p:pic>
      <p:sp>
        <p:nvSpPr>
          <p:cNvPr id="9" name="TextBox 8">
            <a:extLst>
              <a:ext uri="{FF2B5EF4-FFF2-40B4-BE49-F238E27FC236}">
                <a16:creationId xmlns:a16="http://schemas.microsoft.com/office/drawing/2014/main" id="{8B0295C2-C1CB-4E74-62F8-3575260080AC}"/>
              </a:ext>
            </a:extLst>
          </p:cNvPr>
          <p:cNvSpPr txBox="1"/>
          <p:nvPr/>
        </p:nvSpPr>
        <p:spPr>
          <a:xfrm>
            <a:off x="292519" y="296853"/>
            <a:ext cx="5025318" cy="5024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200" b="0" i="0" u="none" strike="noStrike" kern="1200" cap="none" spc="-60" normalizeH="0" baseline="0" noProof="0">
                <a:ln>
                  <a:noFill/>
                </a:ln>
                <a:solidFill>
                  <a:srgbClr val="323739"/>
                </a:solidFill>
                <a:effectLst/>
                <a:uLnTx/>
                <a:uFillTx/>
                <a:latin typeface="Poppins"/>
                <a:ea typeface="+mn-ea"/>
                <a:cs typeface="Poppins"/>
              </a:rPr>
              <a:t>EPIC Report</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aphicFrame>
        <p:nvGraphicFramePr>
          <p:cNvPr id="5" name="Chart 4">
            <a:extLst>
              <a:ext uri="{FF2B5EF4-FFF2-40B4-BE49-F238E27FC236}">
                <a16:creationId xmlns:a16="http://schemas.microsoft.com/office/drawing/2014/main" id="{55B17F1E-57DF-CDFA-933E-842A908ED89D}"/>
              </a:ext>
              <a:ext uri="{147F2762-F138-4A5C-976F-8EAC2B608ADB}">
                <a16:predDERef xmlns:a16="http://schemas.microsoft.com/office/drawing/2014/main" pred="{13CEED31-59C6-9D4F-A811-8714BE038FAB}"/>
              </a:ext>
            </a:extLst>
          </p:cNvPr>
          <p:cNvGraphicFramePr>
            <a:graphicFrameLocks/>
          </p:cNvGraphicFramePr>
          <p:nvPr/>
        </p:nvGraphicFramePr>
        <p:xfrm>
          <a:off x="732824" y="1732280"/>
          <a:ext cx="10290775" cy="410972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D55F56BA-1302-DE74-307B-197C5500AB39}"/>
              </a:ext>
            </a:extLst>
          </p:cNvPr>
          <p:cNvSpPr txBox="1"/>
          <p:nvPr/>
        </p:nvSpPr>
        <p:spPr>
          <a:xfrm>
            <a:off x="189501" y="6492234"/>
            <a:ext cx="3978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Medium"/>
                <a:ea typeface="+mn-ea"/>
                <a:cs typeface="Poppins Medium"/>
              </a:rPr>
              <a:t>Reflective of data until 16/01/2026</a:t>
            </a:r>
          </a:p>
        </p:txBody>
      </p:sp>
    </p:spTree>
    <p:extLst>
      <p:ext uri="{BB962C8B-B14F-4D97-AF65-F5344CB8AC3E}">
        <p14:creationId xmlns:p14="http://schemas.microsoft.com/office/powerpoint/2010/main" val="1993178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00363-1BAB-0188-9CEB-61476E11F35D}"/>
            </a:ext>
          </a:extLst>
        </p:cNvPr>
        <p:cNvGrpSpPr/>
        <p:nvPr/>
      </p:nvGrpSpPr>
      <p:grpSpPr>
        <a:xfrm>
          <a:off x="0" y="0"/>
          <a:ext cx="0" cy="0"/>
          <a:chOff x="0" y="0"/>
          <a:chExt cx="0" cy="0"/>
        </a:xfrm>
      </p:grpSpPr>
      <p:pic>
        <p:nvPicPr>
          <p:cNvPr id="7" name="Picture 6" descr="A logo with text on it&#10;&#10;AI-generated content may be incorrect.">
            <a:extLst>
              <a:ext uri="{FF2B5EF4-FFF2-40B4-BE49-F238E27FC236}">
                <a16:creationId xmlns:a16="http://schemas.microsoft.com/office/drawing/2014/main" id="{21FDBA69-F234-99EF-2624-C33AE5F93D8B}"/>
              </a:ext>
            </a:extLst>
          </p:cNvPr>
          <p:cNvPicPr>
            <a:picLocks noChangeAspect="1"/>
          </p:cNvPicPr>
          <p:nvPr/>
        </p:nvPicPr>
        <p:blipFill>
          <a:blip r:embed="rId2"/>
          <a:stretch>
            <a:fillRect/>
          </a:stretch>
        </p:blipFill>
        <p:spPr>
          <a:xfrm>
            <a:off x="10357535" y="6112732"/>
            <a:ext cx="1783594" cy="611640"/>
          </a:xfrm>
          <a:prstGeom prst="rect">
            <a:avLst/>
          </a:prstGeom>
        </p:spPr>
      </p:pic>
      <p:sp>
        <p:nvSpPr>
          <p:cNvPr id="4" name="TextBox 3">
            <a:extLst>
              <a:ext uri="{FF2B5EF4-FFF2-40B4-BE49-F238E27FC236}">
                <a16:creationId xmlns:a16="http://schemas.microsoft.com/office/drawing/2014/main" id="{955E5859-D1F4-1582-3D65-189EA5A8CB3C}"/>
              </a:ext>
            </a:extLst>
          </p:cNvPr>
          <p:cNvSpPr txBox="1"/>
          <p:nvPr/>
        </p:nvSpPr>
        <p:spPr>
          <a:xfrm>
            <a:off x="789708" y="921851"/>
            <a:ext cx="6958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23739"/>
                </a:solidFill>
                <a:effectLst/>
                <a:uLnTx/>
                <a:uFillTx/>
                <a:latin typeface="Poppins"/>
                <a:ea typeface="+mn-ea"/>
                <a:cs typeface="+mn-cs"/>
              </a:rPr>
              <a:t>Recommendation 2 – Provide children with trusted adults</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3" name="Picture 2" descr="A couple of men shaking hands&#10;&#10;AI-generated content may be incorrect.">
            <a:extLst>
              <a:ext uri="{FF2B5EF4-FFF2-40B4-BE49-F238E27FC236}">
                <a16:creationId xmlns:a16="http://schemas.microsoft.com/office/drawing/2014/main" id="{B4D9341F-C596-08C0-337F-BF5A286D7402}"/>
              </a:ext>
            </a:extLst>
          </p:cNvPr>
          <p:cNvPicPr>
            <a:picLocks noChangeAspect="1"/>
          </p:cNvPicPr>
          <p:nvPr/>
        </p:nvPicPr>
        <p:blipFill>
          <a:blip r:embed="rId3"/>
          <a:stretch>
            <a:fillRect/>
          </a:stretch>
        </p:blipFill>
        <p:spPr>
          <a:xfrm>
            <a:off x="400049" y="873408"/>
            <a:ext cx="389659" cy="411247"/>
          </a:xfrm>
          <a:prstGeom prst="rect">
            <a:avLst/>
          </a:prstGeom>
          <a:ln>
            <a:noFill/>
          </a:ln>
        </p:spPr>
      </p:pic>
      <p:sp>
        <p:nvSpPr>
          <p:cNvPr id="6" name="TextBox 5">
            <a:extLst>
              <a:ext uri="{FF2B5EF4-FFF2-40B4-BE49-F238E27FC236}">
                <a16:creationId xmlns:a16="http://schemas.microsoft.com/office/drawing/2014/main" id="{CEFB7940-D8F8-E9B4-DE79-70EE2734D801}"/>
              </a:ext>
            </a:extLst>
          </p:cNvPr>
          <p:cNvSpPr txBox="1"/>
          <p:nvPr/>
        </p:nvSpPr>
        <p:spPr>
          <a:xfrm>
            <a:off x="292519" y="296853"/>
            <a:ext cx="5025318" cy="5024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200" b="0" i="0" u="none" strike="noStrike" kern="1200" cap="none" spc="-60" normalizeH="0" baseline="0" noProof="0">
                <a:ln>
                  <a:noFill/>
                </a:ln>
                <a:solidFill>
                  <a:srgbClr val="323739"/>
                </a:solidFill>
                <a:effectLst/>
                <a:uLnTx/>
                <a:uFillTx/>
                <a:latin typeface="Poppins"/>
                <a:ea typeface="+mn-ea"/>
                <a:cs typeface="Poppins"/>
              </a:rPr>
              <a:t>EPIC Report</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aphicFrame>
        <p:nvGraphicFramePr>
          <p:cNvPr id="5" name="Chart 4">
            <a:extLst>
              <a:ext uri="{FF2B5EF4-FFF2-40B4-BE49-F238E27FC236}">
                <a16:creationId xmlns:a16="http://schemas.microsoft.com/office/drawing/2014/main" id="{82BE787A-4004-E974-98BD-54C419C5C0F6}"/>
              </a:ext>
            </a:extLst>
          </p:cNvPr>
          <p:cNvGraphicFramePr>
            <a:graphicFrameLocks/>
          </p:cNvGraphicFramePr>
          <p:nvPr/>
        </p:nvGraphicFramePr>
        <p:xfrm>
          <a:off x="957897" y="1494155"/>
          <a:ext cx="10106343" cy="444199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E0CF250A-8263-3A61-CF40-5A9FE70229B0}"/>
              </a:ext>
            </a:extLst>
          </p:cNvPr>
          <p:cNvSpPr txBox="1"/>
          <p:nvPr/>
        </p:nvSpPr>
        <p:spPr>
          <a:xfrm>
            <a:off x="189501" y="6492234"/>
            <a:ext cx="3978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Medium"/>
                <a:ea typeface="+mn-ea"/>
                <a:cs typeface="Poppins Medium"/>
              </a:rPr>
              <a:t>Reflective of data until 16/01/2026</a:t>
            </a:r>
          </a:p>
        </p:txBody>
      </p:sp>
    </p:spTree>
    <p:extLst>
      <p:ext uri="{BB962C8B-B14F-4D97-AF65-F5344CB8AC3E}">
        <p14:creationId xmlns:p14="http://schemas.microsoft.com/office/powerpoint/2010/main" val="343779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6BA0-8FB5-0F00-D407-0293A9DBAE93}"/>
            </a:ext>
          </a:extLst>
        </p:cNvPr>
        <p:cNvGrpSpPr/>
        <p:nvPr/>
      </p:nvGrpSpPr>
      <p:grpSpPr>
        <a:xfrm>
          <a:off x="0" y="0"/>
          <a:ext cx="0" cy="0"/>
          <a:chOff x="0" y="0"/>
          <a:chExt cx="0" cy="0"/>
        </a:xfrm>
      </p:grpSpPr>
      <p:pic>
        <p:nvPicPr>
          <p:cNvPr id="7" name="Picture 6" descr="A logo with text on it&#10;&#10;AI-generated content may be incorrect.">
            <a:extLst>
              <a:ext uri="{FF2B5EF4-FFF2-40B4-BE49-F238E27FC236}">
                <a16:creationId xmlns:a16="http://schemas.microsoft.com/office/drawing/2014/main" id="{909880A0-27F4-0915-85FD-4283838D36D8}"/>
              </a:ext>
            </a:extLst>
          </p:cNvPr>
          <p:cNvPicPr>
            <a:picLocks noChangeAspect="1"/>
          </p:cNvPicPr>
          <p:nvPr/>
        </p:nvPicPr>
        <p:blipFill>
          <a:blip r:embed="rId2"/>
          <a:stretch>
            <a:fillRect/>
          </a:stretch>
        </p:blipFill>
        <p:spPr>
          <a:xfrm>
            <a:off x="10412953" y="6251278"/>
            <a:ext cx="1783594" cy="611640"/>
          </a:xfrm>
          <a:prstGeom prst="rect">
            <a:avLst/>
          </a:prstGeom>
        </p:spPr>
      </p:pic>
      <p:sp>
        <p:nvSpPr>
          <p:cNvPr id="4" name="TextBox 3">
            <a:extLst>
              <a:ext uri="{FF2B5EF4-FFF2-40B4-BE49-F238E27FC236}">
                <a16:creationId xmlns:a16="http://schemas.microsoft.com/office/drawing/2014/main" id="{A47F42A8-C06B-094D-3E07-758C03216ED7}"/>
              </a:ext>
            </a:extLst>
          </p:cNvPr>
          <p:cNvSpPr txBox="1"/>
          <p:nvPr/>
        </p:nvSpPr>
        <p:spPr>
          <a:xfrm>
            <a:off x="730881" y="960491"/>
            <a:ext cx="7846572" cy="4255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1600" b="1" i="0" u="none" strike="noStrike" kern="1200" cap="none" spc="0" normalizeH="0" baseline="0" noProof="0">
                <a:ln>
                  <a:noFill/>
                </a:ln>
                <a:solidFill>
                  <a:srgbClr val="323739"/>
                </a:solidFill>
                <a:effectLst/>
                <a:uLnTx/>
                <a:uFillTx/>
                <a:latin typeface="Poppins"/>
                <a:ea typeface="+mn-ea"/>
                <a:cs typeface="Segoe UI"/>
              </a:rPr>
              <a:t>Recommendation 3 - </a:t>
            </a:r>
            <a:r>
              <a:rPr kumimoji="0" lang="en-US" sz="1600" b="1" i="0" u="none" strike="noStrike" kern="1200" cap="none" spc="0" normalizeH="0" baseline="0" noProof="0">
                <a:ln>
                  <a:noFill/>
                </a:ln>
                <a:solidFill>
                  <a:srgbClr val="323739"/>
                </a:solidFill>
                <a:effectLst/>
                <a:uLnTx/>
                <a:uFillTx/>
                <a:latin typeface="Poppins"/>
                <a:ea typeface="+mn-ea"/>
                <a:cs typeface="Segoe UI"/>
              </a:rPr>
              <a:t>Develop children's social and emotional skills</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3" name="Picture 2" descr="A person and person hugging each other&#10;&#10;AI-generated content may be incorrect.">
            <a:extLst>
              <a:ext uri="{FF2B5EF4-FFF2-40B4-BE49-F238E27FC236}">
                <a16:creationId xmlns:a16="http://schemas.microsoft.com/office/drawing/2014/main" id="{C4C0A1D7-3835-D20E-1F3B-FC791B742D83}"/>
              </a:ext>
            </a:extLst>
          </p:cNvPr>
          <p:cNvPicPr>
            <a:picLocks noChangeAspect="1"/>
          </p:cNvPicPr>
          <p:nvPr/>
        </p:nvPicPr>
        <p:blipFill>
          <a:blip r:embed="rId3"/>
          <a:stretch>
            <a:fillRect/>
          </a:stretch>
        </p:blipFill>
        <p:spPr>
          <a:xfrm>
            <a:off x="430655" y="891314"/>
            <a:ext cx="260375" cy="281960"/>
          </a:xfrm>
          <a:prstGeom prst="rect">
            <a:avLst/>
          </a:prstGeom>
        </p:spPr>
      </p:pic>
      <p:sp>
        <p:nvSpPr>
          <p:cNvPr id="11" name="TextBox 10">
            <a:extLst>
              <a:ext uri="{FF2B5EF4-FFF2-40B4-BE49-F238E27FC236}">
                <a16:creationId xmlns:a16="http://schemas.microsoft.com/office/drawing/2014/main" id="{CC0BA8BA-8943-65FA-9442-5DE9D6A22D86}"/>
              </a:ext>
            </a:extLst>
          </p:cNvPr>
          <p:cNvSpPr txBox="1"/>
          <p:nvPr/>
        </p:nvSpPr>
        <p:spPr>
          <a:xfrm>
            <a:off x="292519" y="296853"/>
            <a:ext cx="5025318" cy="5024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200" b="0" i="0" u="none" strike="noStrike" kern="1200" cap="none" spc="-60" normalizeH="0" baseline="0" noProof="0">
                <a:ln>
                  <a:noFill/>
                </a:ln>
                <a:solidFill>
                  <a:srgbClr val="323739"/>
                </a:solidFill>
                <a:effectLst/>
                <a:uLnTx/>
                <a:uFillTx/>
                <a:latin typeface="Poppins"/>
                <a:ea typeface="+mn-ea"/>
                <a:cs typeface="Poppins"/>
              </a:rPr>
              <a:t>EPIC Report</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aphicFrame>
        <p:nvGraphicFramePr>
          <p:cNvPr id="2" name="Chart 1">
            <a:extLst>
              <a:ext uri="{FF2B5EF4-FFF2-40B4-BE49-F238E27FC236}">
                <a16:creationId xmlns:a16="http://schemas.microsoft.com/office/drawing/2014/main" id="{A7BC2B03-11E5-DFE5-EAA5-59D22AD57E00}"/>
              </a:ext>
            </a:extLst>
          </p:cNvPr>
          <p:cNvGraphicFramePr>
            <a:graphicFrameLocks/>
          </p:cNvGraphicFramePr>
          <p:nvPr/>
        </p:nvGraphicFramePr>
        <p:xfrm>
          <a:off x="745836" y="1691639"/>
          <a:ext cx="10389523" cy="421383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147ECA44-3892-B7BD-C683-D3FB22463E93}"/>
              </a:ext>
            </a:extLst>
          </p:cNvPr>
          <p:cNvSpPr txBox="1"/>
          <p:nvPr/>
        </p:nvSpPr>
        <p:spPr>
          <a:xfrm>
            <a:off x="189501" y="6492234"/>
            <a:ext cx="3978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Medium"/>
                <a:ea typeface="+mn-ea"/>
                <a:cs typeface="Poppins Medium"/>
              </a:rPr>
              <a:t>Reflective of data until 16/01/2026</a:t>
            </a:r>
          </a:p>
        </p:txBody>
      </p:sp>
      <p:sp>
        <p:nvSpPr>
          <p:cNvPr id="5" name="Oval 4">
            <a:extLst>
              <a:ext uri="{FF2B5EF4-FFF2-40B4-BE49-F238E27FC236}">
                <a16:creationId xmlns:a16="http://schemas.microsoft.com/office/drawing/2014/main" id="{DCFBC379-CC73-2A77-A171-D1A945C5640A}"/>
              </a:ext>
            </a:extLst>
          </p:cNvPr>
          <p:cNvSpPr/>
          <p:nvPr/>
        </p:nvSpPr>
        <p:spPr>
          <a:xfrm>
            <a:off x="742615" y="1554801"/>
            <a:ext cx="10855315" cy="84586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90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C1E3-EECB-3748-3EFC-B4BC729B695A}"/>
            </a:ext>
          </a:extLst>
        </p:cNvPr>
        <p:cNvGrpSpPr/>
        <p:nvPr/>
      </p:nvGrpSpPr>
      <p:grpSpPr>
        <a:xfrm>
          <a:off x="0" y="0"/>
          <a:ext cx="0" cy="0"/>
          <a:chOff x="0" y="0"/>
          <a:chExt cx="0" cy="0"/>
        </a:xfrm>
      </p:grpSpPr>
      <p:pic>
        <p:nvPicPr>
          <p:cNvPr id="7" name="Picture 6" descr="A logo with text on it&#10;&#10;AI-generated content may be incorrect.">
            <a:extLst>
              <a:ext uri="{FF2B5EF4-FFF2-40B4-BE49-F238E27FC236}">
                <a16:creationId xmlns:a16="http://schemas.microsoft.com/office/drawing/2014/main" id="{47A73AAA-229C-FE4C-F6DF-AACFCB5251AF}"/>
              </a:ext>
            </a:extLst>
          </p:cNvPr>
          <p:cNvPicPr>
            <a:picLocks noChangeAspect="1"/>
          </p:cNvPicPr>
          <p:nvPr/>
        </p:nvPicPr>
        <p:blipFill>
          <a:blip r:embed="rId2"/>
          <a:stretch>
            <a:fillRect/>
          </a:stretch>
        </p:blipFill>
        <p:spPr>
          <a:xfrm>
            <a:off x="10412953" y="6251278"/>
            <a:ext cx="1783594" cy="611640"/>
          </a:xfrm>
          <a:prstGeom prst="rect">
            <a:avLst/>
          </a:prstGeom>
        </p:spPr>
      </p:pic>
      <p:sp>
        <p:nvSpPr>
          <p:cNvPr id="6" name="TextBox 5">
            <a:extLst>
              <a:ext uri="{FF2B5EF4-FFF2-40B4-BE49-F238E27FC236}">
                <a16:creationId xmlns:a16="http://schemas.microsoft.com/office/drawing/2014/main" id="{51C923E1-64E5-0301-3068-F3BFD5555649}"/>
              </a:ext>
            </a:extLst>
          </p:cNvPr>
          <p:cNvSpPr txBox="1"/>
          <p:nvPr/>
        </p:nvSpPr>
        <p:spPr>
          <a:xfrm>
            <a:off x="869105" y="1037451"/>
            <a:ext cx="11071258" cy="4255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1600" b="1" i="0" u="none" strike="noStrike" kern="1200" cap="none" spc="0" normalizeH="0" baseline="0" noProof="0">
                <a:ln>
                  <a:noFill/>
                </a:ln>
                <a:solidFill>
                  <a:srgbClr val="323739"/>
                </a:solidFill>
                <a:effectLst/>
                <a:uLnTx/>
                <a:uFillTx/>
                <a:latin typeface="Poppins"/>
                <a:ea typeface="+mn-ea"/>
                <a:cs typeface="Segoe UI"/>
              </a:rPr>
              <a:t>Recommendation 4 - </a:t>
            </a:r>
            <a:r>
              <a:rPr kumimoji="0" lang="en-US" sz="1600" b="1" i="0" u="none" strike="noStrike" kern="1200" cap="none" spc="0" normalizeH="0" baseline="0" noProof="0">
                <a:ln>
                  <a:noFill/>
                </a:ln>
                <a:solidFill>
                  <a:srgbClr val="323739"/>
                </a:solidFill>
                <a:effectLst/>
                <a:uLnTx/>
                <a:uFillTx/>
                <a:latin typeface="Poppins"/>
                <a:ea typeface="+mn-ea"/>
                <a:cs typeface="Segoe UI"/>
              </a:rPr>
              <a:t>Target efforts at the places and times where violence occurs</a:t>
            </a: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8" name="Picture 7" descr="A yellow pin on a map&#10;&#10;AI-generated content may be incorrect.">
            <a:extLst>
              <a:ext uri="{FF2B5EF4-FFF2-40B4-BE49-F238E27FC236}">
                <a16:creationId xmlns:a16="http://schemas.microsoft.com/office/drawing/2014/main" id="{33664C15-B913-46B9-00B8-322DC6D6F73E}"/>
              </a:ext>
            </a:extLst>
          </p:cNvPr>
          <p:cNvPicPr>
            <a:picLocks noChangeAspect="1"/>
          </p:cNvPicPr>
          <p:nvPr/>
        </p:nvPicPr>
        <p:blipFill>
          <a:blip r:embed="rId3"/>
          <a:stretch>
            <a:fillRect/>
          </a:stretch>
        </p:blipFill>
        <p:spPr>
          <a:xfrm>
            <a:off x="533510" y="985211"/>
            <a:ext cx="320387" cy="285750"/>
          </a:xfrm>
          <a:prstGeom prst="rect">
            <a:avLst/>
          </a:prstGeom>
        </p:spPr>
      </p:pic>
      <p:sp>
        <p:nvSpPr>
          <p:cNvPr id="11" name="TextBox 10">
            <a:extLst>
              <a:ext uri="{FF2B5EF4-FFF2-40B4-BE49-F238E27FC236}">
                <a16:creationId xmlns:a16="http://schemas.microsoft.com/office/drawing/2014/main" id="{819D0264-9447-1ADB-778D-515CE2808CCC}"/>
              </a:ext>
            </a:extLst>
          </p:cNvPr>
          <p:cNvSpPr txBox="1"/>
          <p:nvPr/>
        </p:nvSpPr>
        <p:spPr>
          <a:xfrm>
            <a:off x="292519" y="296853"/>
            <a:ext cx="5025318" cy="5024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200" b="0" i="0" u="none" strike="noStrike" kern="1200" cap="none" spc="-60" normalizeH="0" baseline="0" noProof="0">
                <a:ln>
                  <a:noFill/>
                </a:ln>
                <a:solidFill>
                  <a:srgbClr val="323739"/>
                </a:solidFill>
                <a:effectLst/>
                <a:uLnTx/>
                <a:uFillTx/>
                <a:latin typeface="Poppins"/>
                <a:ea typeface="+mn-ea"/>
                <a:cs typeface="Poppins"/>
              </a:rPr>
              <a:t>EPIC Report</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graphicFrame>
        <p:nvGraphicFramePr>
          <p:cNvPr id="2" name="Chart 1">
            <a:extLst>
              <a:ext uri="{FF2B5EF4-FFF2-40B4-BE49-F238E27FC236}">
                <a16:creationId xmlns:a16="http://schemas.microsoft.com/office/drawing/2014/main" id="{C90788B6-FCB9-527F-1137-BF0543CB40D2}"/>
              </a:ext>
            </a:extLst>
          </p:cNvPr>
          <p:cNvGraphicFramePr>
            <a:graphicFrameLocks/>
          </p:cNvGraphicFramePr>
          <p:nvPr/>
        </p:nvGraphicFramePr>
        <p:xfrm>
          <a:off x="853896" y="1509114"/>
          <a:ext cx="10088423" cy="455010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4E58223-0124-E239-D983-07AB4605AD7D}"/>
              </a:ext>
            </a:extLst>
          </p:cNvPr>
          <p:cNvSpPr txBox="1"/>
          <p:nvPr/>
        </p:nvSpPr>
        <p:spPr>
          <a:xfrm>
            <a:off x="189501" y="6492234"/>
            <a:ext cx="3978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Medium"/>
                <a:ea typeface="+mn-ea"/>
                <a:cs typeface="Poppins Medium"/>
              </a:rPr>
              <a:t>Reflective of data until 16/01/2026</a:t>
            </a:r>
          </a:p>
        </p:txBody>
      </p:sp>
      <p:sp>
        <p:nvSpPr>
          <p:cNvPr id="4" name="Oval 3">
            <a:extLst>
              <a:ext uri="{FF2B5EF4-FFF2-40B4-BE49-F238E27FC236}">
                <a16:creationId xmlns:a16="http://schemas.microsoft.com/office/drawing/2014/main" id="{5940A998-2D38-E514-61DA-8F2F7F7322AE}"/>
              </a:ext>
            </a:extLst>
          </p:cNvPr>
          <p:cNvSpPr/>
          <p:nvPr/>
        </p:nvSpPr>
        <p:spPr>
          <a:xfrm>
            <a:off x="690585" y="2446055"/>
            <a:ext cx="10920517" cy="197498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9309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DE6E-D9A1-55C4-7863-470EA0C578F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720FEAD-E376-1AAE-8D98-38CD8ED620EE}"/>
              </a:ext>
            </a:extLst>
          </p:cNvPr>
          <p:cNvSpPr txBox="1"/>
          <p:nvPr/>
        </p:nvSpPr>
        <p:spPr>
          <a:xfrm>
            <a:off x="345067" y="581616"/>
            <a:ext cx="11190396" cy="7448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800" b="1" i="0" u="none" strike="noStrike" kern="1200" cap="none" spc="-60" normalizeH="0" baseline="0" noProof="0">
                <a:ln>
                  <a:noFill/>
                </a:ln>
                <a:solidFill>
                  <a:srgbClr val="000000"/>
                </a:solidFill>
                <a:effectLst/>
                <a:uLnTx/>
                <a:uFillTx/>
                <a:latin typeface="Poppins"/>
                <a:ea typeface="+mn-ea"/>
                <a:cs typeface="Poppins"/>
              </a:rPr>
              <a:t>Upcoming YEF webinars</a:t>
            </a:r>
            <a:endParaRPr kumimoji="0" lang="en-GB" sz="2800" b="0" i="0" u="none" strike="noStrike" kern="1200" cap="none" spc="-60" normalizeH="0" baseline="0" noProof="0">
              <a:ln>
                <a:noFill/>
              </a:ln>
              <a:solidFill>
                <a:srgbClr val="00000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2400" b="0" i="0" u="none" strike="noStrike" kern="1200" cap="none" spc="-60" normalizeH="0" baseline="0" noProof="0">
              <a:ln>
                <a:noFill/>
              </a:ln>
              <a:solidFill>
                <a:srgbClr val="000000"/>
              </a:solidFill>
              <a:effectLst/>
              <a:uLnTx/>
              <a:uFillTx/>
              <a:latin typeface="Poppins"/>
              <a:ea typeface="+mn-ea"/>
              <a:cs typeface="Poppins"/>
            </a:endParaRPr>
          </a:p>
        </p:txBody>
      </p:sp>
      <p:pic>
        <p:nvPicPr>
          <p:cNvPr id="15" name="Picture 14" descr="A logo with text on it&#10;&#10;AI-generated content may be incorrect.">
            <a:extLst>
              <a:ext uri="{FF2B5EF4-FFF2-40B4-BE49-F238E27FC236}">
                <a16:creationId xmlns:a16="http://schemas.microsoft.com/office/drawing/2014/main" id="{10CEAF3D-246C-BD80-CB4D-EF3940565739}"/>
              </a:ext>
            </a:extLst>
          </p:cNvPr>
          <p:cNvPicPr>
            <a:picLocks noChangeAspect="1"/>
          </p:cNvPicPr>
          <p:nvPr/>
        </p:nvPicPr>
        <p:blipFill>
          <a:blip r:embed="rId3"/>
          <a:stretch>
            <a:fillRect/>
          </a:stretch>
        </p:blipFill>
        <p:spPr>
          <a:xfrm>
            <a:off x="10315971" y="6126587"/>
            <a:ext cx="1783594" cy="611640"/>
          </a:xfrm>
          <a:prstGeom prst="rect">
            <a:avLst/>
          </a:prstGeom>
        </p:spPr>
      </p:pic>
      <p:sp>
        <p:nvSpPr>
          <p:cNvPr id="3" name="TextBox 2">
            <a:extLst>
              <a:ext uri="{FF2B5EF4-FFF2-40B4-BE49-F238E27FC236}">
                <a16:creationId xmlns:a16="http://schemas.microsoft.com/office/drawing/2014/main" id="{F6D4D866-4AA9-3DDC-6115-3D99F179E222}"/>
              </a:ext>
            </a:extLst>
          </p:cNvPr>
          <p:cNvSpPr txBox="1"/>
          <p:nvPr/>
        </p:nvSpPr>
        <p:spPr>
          <a:xfrm>
            <a:off x="594560" y="2168467"/>
            <a:ext cx="10012479" cy="258532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a:ea typeface="+mn-ea"/>
                <a:cs typeface="Poppins"/>
              </a:rPr>
              <a:t>Session 3 – Social and emotional skills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Poppins"/>
                <a:ea typeface="+mn-ea"/>
                <a:cs typeface="Poppins"/>
              </a:rPr>
              <a:t>25</a:t>
            </a:r>
            <a:r>
              <a:rPr kumimoji="0" lang="en-GB" sz="1800" b="1" i="0" u="none" strike="noStrike" kern="1200" cap="none" spc="0" normalizeH="0" baseline="30000" noProof="0" dirty="0">
                <a:ln>
                  <a:noFill/>
                </a:ln>
                <a:solidFill>
                  <a:srgbClr val="0070C0"/>
                </a:solidFill>
                <a:effectLst/>
                <a:uLnTx/>
                <a:uFillTx/>
                <a:latin typeface="Poppins"/>
                <a:ea typeface="+mn-ea"/>
                <a:cs typeface="Poppins"/>
              </a:rPr>
              <a:t>th</a:t>
            </a:r>
            <a:r>
              <a:rPr kumimoji="0" lang="en-GB" sz="1800" b="1" i="0" u="none" strike="noStrike" kern="1200" cap="none" spc="0" normalizeH="0" baseline="0" noProof="0" dirty="0">
                <a:ln>
                  <a:noFill/>
                </a:ln>
                <a:solidFill>
                  <a:srgbClr val="0070C0"/>
                </a:solidFill>
                <a:effectLst/>
                <a:uLnTx/>
                <a:uFillTx/>
                <a:latin typeface="Poppins"/>
                <a:ea typeface="+mn-ea"/>
                <a:cs typeface="Poppins"/>
              </a:rPr>
              <a:t> February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highlight>
                  <a:srgbClr val="FFFFFF"/>
                </a:highlight>
                <a:uLnTx/>
                <a:uFillTx/>
                <a:latin typeface="Aptos"/>
                <a:ea typeface="+mn-ea"/>
                <a:cs typeface="Poppins"/>
              </a:rPr>
              <a:t>Registration link:</a:t>
            </a:r>
            <a:r>
              <a:rPr kumimoji="0" lang="en-US" sz="1200" b="0" i="0" u="none" strike="noStrike" kern="1200" cap="none" spc="0" normalizeH="0" baseline="0" noProof="0" dirty="0">
                <a:ln>
                  <a:noFill/>
                </a:ln>
                <a:solidFill>
                  <a:srgbClr val="000000"/>
                </a:solidFill>
                <a:effectLst/>
                <a:highlight>
                  <a:srgbClr val="FFFFFF"/>
                </a:highlight>
                <a:uLnTx/>
                <a:uFillTx/>
                <a:latin typeface="Aptos"/>
                <a:ea typeface="+mn-ea"/>
                <a:cs typeface="Poppins"/>
              </a:rPr>
              <a:t> </a:t>
            </a:r>
            <a:r>
              <a:rPr kumimoji="0" lang="en-US" sz="1200" b="0" i="0" u="sng" strike="noStrike" kern="1200" cap="none" spc="0" normalizeH="0" baseline="0" noProof="0" dirty="0">
                <a:ln>
                  <a:noFill/>
                </a:ln>
                <a:solidFill>
                  <a:srgbClr val="000000"/>
                </a:solidFill>
                <a:effectLst/>
                <a:highlight>
                  <a:srgbClr val="FFFFFF"/>
                </a:highlight>
                <a:uLnTx/>
                <a:uFillTx/>
                <a:latin typeface="Aptos"/>
                <a:ea typeface="+mn-ea"/>
                <a:cs typeface="Poppins"/>
                <a:hlinkClick r:id="rId4"/>
              </a:rPr>
              <a:t>Social and emotional skills development</a:t>
            </a:r>
            <a:endParaRPr kumimoji="0" lang="en-GB" sz="1200" b="0" i="0" u="none" strike="noStrike" kern="1200" cap="none" spc="0" normalizeH="0" baseline="0" noProof="0">
              <a:ln>
                <a:noFill/>
              </a:ln>
              <a:solidFill>
                <a:srgbClr val="000000"/>
              </a:solidFill>
              <a:effectLst/>
              <a:highlight>
                <a:srgbClr val="FFFFFF"/>
              </a:highlight>
              <a:uLnTx/>
              <a:uFillTx/>
              <a:latin typeface="Aptos"/>
              <a:ea typeface="+mn-ea"/>
              <a:cs typeface="Poppin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200" b="0" i="0" u="sng" strike="noStrike" kern="1200" cap="none" spc="0" normalizeH="0" baseline="0" noProof="0" dirty="0">
              <a:ln>
                <a:noFill/>
              </a:ln>
              <a:solidFill>
                <a:srgbClr val="000000"/>
              </a:solidFill>
              <a:effectLst/>
              <a:highlight>
                <a:srgbClr val="FFFFFF"/>
              </a:highlight>
              <a:uLnTx/>
              <a:uFillTx/>
              <a:latin typeface="Aptos"/>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Poppins"/>
                <a:ea typeface="+mn-ea"/>
                <a:cs typeface="Poppins"/>
              </a:rPr>
              <a:t>Session 4 – Violent times and places and unproven approaches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Poppins"/>
                <a:ea typeface="+mn-ea"/>
                <a:cs typeface="Poppins"/>
              </a:rPr>
              <a:t>15</a:t>
            </a:r>
            <a:r>
              <a:rPr kumimoji="0" lang="en-GB" sz="1800" b="1" i="0" u="none" strike="noStrike" kern="1200" cap="none" spc="0" normalizeH="0" baseline="30000" noProof="0" dirty="0">
                <a:ln>
                  <a:noFill/>
                </a:ln>
                <a:solidFill>
                  <a:srgbClr val="0070C0"/>
                </a:solidFill>
                <a:effectLst/>
                <a:uLnTx/>
                <a:uFillTx/>
                <a:latin typeface="Poppins"/>
                <a:ea typeface="+mn-ea"/>
                <a:cs typeface="Poppins"/>
              </a:rPr>
              <a:t>th</a:t>
            </a:r>
            <a:r>
              <a:rPr kumimoji="0" lang="en-GB" sz="1800" b="1" i="0" u="none" strike="noStrike" kern="1200" cap="none" spc="0" normalizeH="0" baseline="0" noProof="0" dirty="0">
                <a:ln>
                  <a:noFill/>
                </a:ln>
                <a:solidFill>
                  <a:srgbClr val="0070C0"/>
                </a:solidFill>
                <a:effectLst/>
                <a:uLnTx/>
                <a:uFillTx/>
                <a:latin typeface="Poppins"/>
                <a:ea typeface="+mn-ea"/>
                <a:cs typeface="Poppins"/>
              </a:rPr>
              <a:t> April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highlight>
                  <a:srgbClr val="FFFFFF"/>
                </a:highlight>
                <a:uLnTx/>
                <a:uFillTx/>
                <a:latin typeface="Aptos"/>
                <a:ea typeface="+mn-ea"/>
                <a:cs typeface="Poppins"/>
              </a:rPr>
              <a:t>Registration link:</a:t>
            </a:r>
            <a:r>
              <a:rPr kumimoji="0" lang="en-US" sz="1200" b="0" i="0" u="none" strike="noStrike" kern="1200" cap="none" spc="0" normalizeH="0" baseline="0" noProof="0" dirty="0">
                <a:ln>
                  <a:noFill/>
                </a:ln>
                <a:solidFill>
                  <a:srgbClr val="000000"/>
                </a:solidFill>
                <a:effectLst/>
                <a:highlight>
                  <a:srgbClr val="FFFFFF"/>
                </a:highlight>
                <a:uLnTx/>
                <a:uFillTx/>
                <a:latin typeface="Aptos"/>
                <a:ea typeface="+mn-ea"/>
                <a:cs typeface="Poppins"/>
              </a:rPr>
              <a:t> </a:t>
            </a:r>
            <a:r>
              <a:rPr kumimoji="0" lang="en-US" sz="1200" b="0" i="0" u="none" strike="noStrike" kern="1200" cap="none" spc="0" normalizeH="0" baseline="0" noProof="0" dirty="0">
                <a:ln>
                  <a:noFill/>
                </a:ln>
                <a:solidFill>
                  <a:srgbClr val="0070C0"/>
                </a:solidFill>
                <a:effectLst/>
                <a:highlight>
                  <a:srgbClr val="FFFFFF"/>
                </a:highlight>
                <a:uLnTx/>
                <a:uFillTx/>
                <a:latin typeface="Aptos"/>
                <a:ea typeface="+mn-ea"/>
                <a:cs typeface="Poppins"/>
                <a:hlinkClick r:id="rId5"/>
              </a:rPr>
              <a:t>Violent times and places and unproven approaches</a:t>
            </a:r>
            <a:endParaRPr kumimoji="0" lang="en-GB" sz="1800" b="0" i="0" u="none" strike="noStrike" kern="1200" cap="none" spc="0" normalizeH="0" baseline="0" noProof="0">
              <a:ln>
                <a:noFill/>
              </a:ln>
              <a:solidFill>
                <a:srgbClr val="000000"/>
              </a:solidFill>
              <a:effectLst/>
              <a:uLnTx/>
              <a:uFillTx/>
              <a:latin typeface="Aptos" panose="02110004020202020204"/>
              <a:ea typeface="+mn-ea"/>
              <a:cs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endParaRPr>
          </a:p>
        </p:txBody>
      </p:sp>
      <p:pic>
        <p:nvPicPr>
          <p:cNvPr id="4" name="Picture 4" descr="DfE Guidance on school attendance – Parent, Family and Allies Network">
            <a:extLst>
              <a:ext uri="{FF2B5EF4-FFF2-40B4-BE49-F238E27FC236}">
                <a16:creationId xmlns:a16="http://schemas.microsoft.com/office/drawing/2014/main" id="{8CEA20D4-859E-06BC-CFA3-192816670A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59" r="12864"/>
          <a:stretch>
            <a:fillRect/>
          </a:stretch>
        </p:blipFill>
        <p:spPr bwMode="auto">
          <a:xfrm>
            <a:off x="230756" y="5795221"/>
            <a:ext cx="1479742" cy="94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090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4" descr="DfE Guidance on school attendance – Parent, Family and Allies Network">
            <a:extLst>
              <a:ext uri="{FF2B5EF4-FFF2-40B4-BE49-F238E27FC236}">
                <a16:creationId xmlns:a16="http://schemas.microsoft.com/office/drawing/2014/main" id="{B9AA6A21-2131-929D-7D43-90B098C67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59" r="12864"/>
          <a:stretch>
            <a:fillRect/>
          </a:stretch>
        </p:blipFill>
        <p:spPr bwMode="auto">
          <a:xfrm>
            <a:off x="235290" y="5239425"/>
            <a:ext cx="2253344" cy="1435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text overlay&#10;&#10;AI-generated content may be incorrect.">
            <a:extLst>
              <a:ext uri="{FF2B5EF4-FFF2-40B4-BE49-F238E27FC236}">
                <a16:creationId xmlns:a16="http://schemas.microsoft.com/office/drawing/2014/main" id="{AEAF78FC-8433-0DEC-6D98-3B31DDC85476}"/>
              </a:ext>
            </a:extLst>
          </p:cNvPr>
          <p:cNvPicPr>
            <a:picLocks noChangeAspect="1"/>
          </p:cNvPicPr>
          <p:nvPr/>
        </p:nvPicPr>
        <p:blipFill>
          <a:blip r:embed="rId4"/>
          <a:stretch>
            <a:fillRect/>
          </a:stretch>
        </p:blipFill>
        <p:spPr>
          <a:xfrm>
            <a:off x="2305477" y="5534295"/>
            <a:ext cx="2847651" cy="845288"/>
          </a:xfrm>
          <a:prstGeom prst="rect">
            <a:avLst/>
          </a:prstGeom>
        </p:spPr>
      </p:pic>
      <p:sp>
        <p:nvSpPr>
          <p:cNvPr id="6" name="Title 1">
            <a:extLst>
              <a:ext uri="{FF2B5EF4-FFF2-40B4-BE49-F238E27FC236}">
                <a16:creationId xmlns:a16="http://schemas.microsoft.com/office/drawing/2014/main" id="{B2D74059-6AEA-8214-DF4B-8C94F65B1DC1}"/>
              </a:ext>
            </a:extLst>
          </p:cNvPr>
          <p:cNvSpPr txBox="1">
            <a:spLocks/>
          </p:cNvSpPr>
          <p:nvPr/>
        </p:nvSpPr>
        <p:spPr>
          <a:xfrm>
            <a:off x="1083458" y="901060"/>
            <a:ext cx="9901688" cy="15010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Leading Violence Prevention in Education: Putting What Works into Action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Poppins" pitchFamily="2" charset="77"/>
              <a:ea typeface="+mj-ea"/>
              <a:cs typeface="Poppins" pitchFamily="2" charset="77"/>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endParaRPr>
          </a:p>
        </p:txBody>
      </p:sp>
      <p:grpSp>
        <p:nvGrpSpPr>
          <p:cNvPr id="9" name="Group 8">
            <a:extLst>
              <a:ext uri="{FF2B5EF4-FFF2-40B4-BE49-F238E27FC236}">
                <a16:creationId xmlns:a16="http://schemas.microsoft.com/office/drawing/2014/main" id="{25ED67C7-42AF-12A1-C228-BCF3225E14E3}"/>
              </a:ext>
            </a:extLst>
          </p:cNvPr>
          <p:cNvGrpSpPr/>
          <p:nvPr/>
        </p:nvGrpSpPr>
        <p:grpSpPr>
          <a:xfrm>
            <a:off x="1011144" y="468034"/>
            <a:ext cx="9901688" cy="585068"/>
            <a:chOff x="1145156" y="2056705"/>
            <a:chExt cx="9901688" cy="585068"/>
          </a:xfrm>
        </p:grpSpPr>
        <p:pic>
          <p:nvPicPr>
            <p:cNvPr id="8" name="Picture 4" descr="DfE Guidance on school attendance – Parent, Family and Allies Network">
              <a:extLst>
                <a:ext uri="{FF2B5EF4-FFF2-40B4-BE49-F238E27FC236}">
                  <a16:creationId xmlns:a16="http://schemas.microsoft.com/office/drawing/2014/main" id="{A02A0490-8076-071C-6116-D20AFF7D59DF}"/>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7716" t="61318" r="68229"/>
            <a:stretch>
              <a:fillRect/>
            </a:stretch>
          </p:blipFill>
          <p:spPr bwMode="auto">
            <a:xfrm>
              <a:off x="1145156" y="2086684"/>
              <a:ext cx="144629" cy="55508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7CE73D9-517B-871D-8E4D-23C6576F646B}"/>
                </a:ext>
              </a:extLst>
            </p:cNvPr>
            <p:cNvSpPr txBox="1">
              <a:spLocks/>
            </p:cNvSpPr>
            <p:nvPr/>
          </p:nvSpPr>
          <p:spPr>
            <a:xfrm>
              <a:off x="1222408" y="2056705"/>
              <a:ext cx="9824436" cy="324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Poppins" pitchFamily="2" charset="77"/>
                  <a:ea typeface="+mj-ea"/>
                  <a:cs typeface="Poppins" pitchFamily="2" charset="77"/>
                </a:rPr>
                <a:t>Webinar series</a:t>
              </a:r>
            </a:p>
          </p:txBody>
        </p:sp>
      </p:grpSp>
      <p:pic>
        <p:nvPicPr>
          <p:cNvPr id="2" name="Picture 1">
            <a:hlinkClick r:id="rId5"/>
            <a:extLst>
              <a:ext uri="{FF2B5EF4-FFF2-40B4-BE49-F238E27FC236}">
                <a16:creationId xmlns:a16="http://schemas.microsoft.com/office/drawing/2014/main" id="{52C0404C-EA0F-8756-38B0-3B5848FF0B17}"/>
              </a:ext>
            </a:extLst>
          </p:cNvPr>
          <p:cNvPicPr>
            <a:picLocks noChangeAspect="1"/>
          </p:cNvPicPr>
          <p:nvPr/>
        </p:nvPicPr>
        <p:blipFill>
          <a:blip r:embed="rId6"/>
          <a:stretch>
            <a:fillRect/>
          </a:stretch>
        </p:blipFill>
        <p:spPr>
          <a:xfrm>
            <a:off x="570552" y="2260684"/>
            <a:ext cx="2799622" cy="1577970"/>
          </a:xfrm>
          <a:prstGeom prst="rect">
            <a:avLst/>
          </a:prstGeom>
        </p:spPr>
      </p:pic>
      <p:pic>
        <p:nvPicPr>
          <p:cNvPr id="4" name="Picture 3">
            <a:hlinkClick r:id="rId7"/>
            <a:extLst>
              <a:ext uri="{FF2B5EF4-FFF2-40B4-BE49-F238E27FC236}">
                <a16:creationId xmlns:a16="http://schemas.microsoft.com/office/drawing/2014/main" id="{EFC12795-E524-1100-8971-A645E9AB375B}"/>
              </a:ext>
            </a:extLst>
          </p:cNvPr>
          <p:cNvPicPr>
            <a:picLocks noChangeAspect="1"/>
          </p:cNvPicPr>
          <p:nvPr/>
        </p:nvPicPr>
        <p:blipFill>
          <a:blip r:embed="rId6"/>
          <a:stretch>
            <a:fillRect/>
          </a:stretch>
        </p:blipFill>
        <p:spPr>
          <a:xfrm>
            <a:off x="3569888" y="2260684"/>
            <a:ext cx="2788044" cy="1571444"/>
          </a:xfrm>
          <a:prstGeom prst="rect">
            <a:avLst/>
          </a:prstGeom>
        </p:spPr>
      </p:pic>
      <p:sp>
        <p:nvSpPr>
          <p:cNvPr id="10" name="TextBox 9">
            <a:extLst>
              <a:ext uri="{FF2B5EF4-FFF2-40B4-BE49-F238E27FC236}">
                <a16:creationId xmlns:a16="http://schemas.microsoft.com/office/drawing/2014/main" id="{8A7E80BA-1417-0164-237C-DB71AE2B2553}"/>
              </a:ext>
            </a:extLst>
          </p:cNvPr>
          <p:cNvSpPr txBox="1"/>
          <p:nvPr/>
        </p:nvSpPr>
        <p:spPr>
          <a:xfrm>
            <a:off x="516799" y="4036881"/>
            <a:ext cx="2907128" cy="430887"/>
          </a:xfrm>
          <a:prstGeom prst="rect">
            <a:avLst/>
          </a:prstGeom>
          <a:noFill/>
        </p:spPr>
        <p:txBody>
          <a:bodyPr wrap="square" rtlCol="0">
            <a:spAutoFit/>
          </a:bodyPr>
          <a:lstStyle/>
          <a:p>
            <a:r>
              <a:rPr lang="en-US" sz="1100" b="1" dirty="0"/>
              <a:t>Session 1 </a:t>
            </a:r>
            <a:r>
              <a:rPr lang="en-US" sz="1100" dirty="0"/>
              <a:t>– 19/11/25: Putting What Works into Action</a:t>
            </a:r>
            <a:endParaRPr lang="en-GB" sz="1100" dirty="0"/>
          </a:p>
        </p:txBody>
      </p:sp>
      <p:sp>
        <p:nvSpPr>
          <p:cNvPr id="11" name="TextBox 10">
            <a:extLst>
              <a:ext uri="{FF2B5EF4-FFF2-40B4-BE49-F238E27FC236}">
                <a16:creationId xmlns:a16="http://schemas.microsoft.com/office/drawing/2014/main" id="{96C6E9E7-C3B0-CF0F-274A-AC6081948133}"/>
              </a:ext>
            </a:extLst>
          </p:cNvPr>
          <p:cNvSpPr txBox="1"/>
          <p:nvPr/>
        </p:nvSpPr>
        <p:spPr>
          <a:xfrm>
            <a:off x="3540191" y="3979806"/>
            <a:ext cx="3225873" cy="600164"/>
          </a:xfrm>
          <a:prstGeom prst="rect">
            <a:avLst/>
          </a:prstGeom>
          <a:noFill/>
        </p:spPr>
        <p:txBody>
          <a:bodyPr wrap="square" rtlCol="0">
            <a:spAutoFit/>
          </a:bodyPr>
          <a:lstStyle/>
          <a:p>
            <a:r>
              <a:rPr lang="en-US" sz="1100" b="1" dirty="0"/>
              <a:t>Session 2 </a:t>
            </a:r>
            <a:r>
              <a:rPr lang="en-US" sz="1100" dirty="0"/>
              <a:t>– 14/01/26: Attendance, suspensions, permanent exclusions and trusted adults</a:t>
            </a:r>
          </a:p>
          <a:p>
            <a:endParaRPr lang="en-GB" sz="1100" dirty="0"/>
          </a:p>
        </p:txBody>
      </p:sp>
      <p:sp>
        <p:nvSpPr>
          <p:cNvPr id="12" name="TextBox 11">
            <a:extLst>
              <a:ext uri="{FF2B5EF4-FFF2-40B4-BE49-F238E27FC236}">
                <a16:creationId xmlns:a16="http://schemas.microsoft.com/office/drawing/2014/main" id="{4F8DF62F-3659-AF30-8C8B-34DEB3DC4E49}"/>
              </a:ext>
            </a:extLst>
          </p:cNvPr>
          <p:cNvSpPr txBox="1"/>
          <p:nvPr/>
        </p:nvSpPr>
        <p:spPr>
          <a:xfrm>
            <a:off x="6869190" y="2619325"/>
            <a:ext cx="3225873" cy="600164"/>
          </a:xfrm>
          <a:prstGeom prst="rect">
            <a:avLst/>
          </a:prstGeom>
          <a:noFill/>
        </p:spPr>
        <p:txBody>
          <a:bodyPr wrap="square" rtlCol="0">
            <a:spAutoFit/>
          </a:bodyPr>
          <a:lstStyle/>
          <a:p>
            <a:r>
              <a:rPr lang="en-US" sz="1100" b="1" dirty="0"/>
              <a:t>Session 3 </a:t>
            </a:r>
            <a:r>
              <a:rPr lang="en-US" sz="1100" dirty="0"/>
              <a:t>– 26/02/26: Social and emotional skills development</a:t>
            </a:r>
          </a:p>
          <a:p>
            <a:endParaRPr lang="en-GB" sz="1100" dirty="0"/>
          </a:p>
        </p:txBody>
      </p:sp>
      <p:sp>
        <p:nvSpPr>
          <p:cNvPr id="14" name="TextBox 13">
            <a:extLst>
              <a:ext uri="{FF2B5EF4-FFF2-40B4-BE49-F238E27FC236}">
                <a16:creationId xmlns:a16="http://schemas.microsoft.com/office/drawing/2014/main" id="{E722D638-178D-14FA-808B-587A7DC3B7D3}"/>
              </a:ext>
            </a:extLst>
          </p:cNvPr>
          <p:cNvSpPr txBox="1"/>
          <p:nvPr/>
        </p:nvSpPr>
        <p:spPr>
          <a:xfrm>
            <a:off x="6869190" y="3401241"/>
            <a:ext cx="3604698" cy="430887"/>
          </a:xfrm>
          <a:prstGeom prst="rect">
            <a:avLst/>
          </a:prstGeom>
          <a:noFill/>
        </p:spPr>
        <p:txBody>
          <a:bodyPr wrap="square">
            <a:spAutoFit/>
          </a:bodyPr>
          <a:lstStyle/>
          <a:p>
            <a:r>
              <a:rPr lang="en-US" sz="1100" b="1" dirty="0"/>
              <a:t>Session 4 </a:t>
            </a:r>
            <a:r>
              <a:rPr lang="en-US" sz="1100" dirty="0"/>
              <a:t>– 15/03/26: Targeting efforts at the times and places where violence occurs &amp; unproven strategies </a:t>
            </a:r>
          </a:p>
        </p:txBody>
      </p:sp>
      <p:sp>
        <p:nvSpPr>
          <p:cNvPr id="15" name="TextBox 14">
            <a:extLst>
              <a:ext uri="{FF2B5EF4-FFF2-40B4-BE49-F238E27FC236}">
                <a16:creationId xmlns:a16="http://schemas.microsoft.com/office/drawing/2014/main" id="{2F43E8C5-5F20-4C8F-4344-81CC073D29B8}"/>
              </a:ext>
            </a:extLst>
          </p:cNvPr>
          <p:cNvSpPr txBox="1"/>
          <p:nvPr/>
        </p:nvSpPr>
        <p:spPr>
          <a:xfrm>
            <a:off x="9564123" y="2947118"/>
            <a:ext cx="2084396" cy="307777"/>
          </a:xfrm>
          <a:prstGeom prst="rect">
            <a:avLst/>
          </a:prstGeom>
          <a:solidFill>
            <a:srgbClr val="FFC000"/>
          </a:solidFill>
        </p:spPr>
        <p:txBody>
          <a:bodyPr wrap="square" rtlCol="0">
            <a:spAutoFit/>
          </a:bodyPr>
          <a:lstStyle/>
          <a:p>
            <a:pPr algn="ctr"/>
            <a:r>
              <a:rPr lang="en-US" sz="1400" dirty="0">
                <a:hlinkClick r:id="rId8"/>
              </a:rPr>
              <a:t>Register here</a:t>
            </a:r>
            <a:endParaRPr lang="en-GB" sz="1400" dirty="0"/>
          </a:p>
        </p:txBody>
      </p:sp>
      <p:sp>
        <p:nvSpPr>
          <p:cNvPr id="16" name="TextBox 15">
            <a:extLst>
              <a:ext uri="{FF2B5EF4-FFF2-40B4-BE49-F238E27FC236}">
                <a16:creationId xmlns:a16="http://schemas.microsoft.com/office/drawing/2014/main" id="{BE4E7857-F566-E9E2-2A7B-2BFA65132A49}"/>
              </a:ext>
            </a:extLst>
          </p:cNvPr>
          <p:cNvSpPr txBox="1"/>
          <p:nvPr/>
        </p:nvSpPr>
        <p:spPr>
          <a:xfrm>
            <a:off x="9593949" y="3944547"/>
            <a:ext cx="2084396" cy="307777"/>
          </a:xfrm>
          <a:prstGeom prst="rect">
            <a:avLst/>
          </a:prstGeom>
          <a:solidFill>
            <a:srgbClr val="FFC000"/>
          </a:solidFill>
        </p:spPr>
        <p:txBody>
          <a:bodyPr wrap="square" rtlCol="0">
            <a:spAutoFit/>
          </a:bodyPr>
          <a:lstStyle/>
          <a:p>
            <a:pPr algn="ctr"/>
            <a:r>
              <a:rPr lang="en-US" sz="1400" dirty="0">
                <a:hlinkClick r:id="rId9"/>
              </a:rPr>
              <a:t>Register here</a:t>
            </a:r>
            <a:endParaRPr lang="en-GB" sz="1400" dirty="0"/>
          </a:p>
        </p:txBody>
      </p:sp>
    </p:spTree>
    <p:extLst>
      <p:ext uri="{BB962C8B-B14F-4D97-AF65-F5344CB8AC3E}">
        <p14:creationId xmlns:p14="http://schemas.microsoft.com/office/powerpoint/2010/main" val="201223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F2EB0-E5E0-B42F-9B56-D66F1568C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490284-29B7-DD35-47BF-6D8FEB1ABA27}"/>
              </a:ext>
            </a:extLst>
          </p:cNvPr>
          <p:cNvSpPr>
            <a:spLocks noGrp="1"/>
          </p:cNvSpPr>
          <p:nvPr>
            <p:ph type="title"/>
          </p:nvPr>
        </p:nvSpPr>
        <p:spPr>
          <a:xfrm>
            <a:off x="277465" y="1897184"/>
            <a:ext cx="5084856" cy="2692883"/>
          </a:xfrm>
        </p:spPr>
        <p:txBody>
          <a:bodyPr/>
          <a:lstStyle/>
          <a:p>
            <a:r>
              <a:rPr lang="en-GB" sz="1600" dirty="0">
                <a:latin typeface="Poppins"/>
                <a:cs typeface="Poppins"/>
                <a:hlinkClick r:id="rId3">
                  <a:extLst>
                    <a:ext uri="{A12FA001-AC4F-418D-AE19-62706E023703}">
                      <ahyp:hlinkClr xmlns:ahyp="http://schemas.microsoft.com/office/drawing/2018/hyperlinkcolor" val="tx"/>
                    </a:ext>
                  </a:extLst>
                </a:hlinkClick>
              </a:rPr>
              <a:t>Sign up to our education newsletter</a:t>
            </a:r>
            <a:br>
              <a:rPr lang="en-GB" sz="1600" dirty="0">
                <a:latin typeface="Poppins"/>
                <a:cs typeface="Poppins"/>
              </a:rPr>
            </a:br>
            <a:br>
              <a:rPr lang="en-GB" sz="1600" dirty="0"/>
            </a:br>
            <a:r>
              <a:rPr lang="en-GB" sz="1600" dirty="0">
                <a:latin typeface="Poppins"/>
                <a:cs typeface="Poppins"/>
              </a:rPr>
              <a:t>Complete an EPIC self assessment: </a:t>
            </a:r>
            <a:r>
              <a:rPr lang="en-GB" sz="1600" dirty="0">
                <a:latin typeface="Poppins"/>
                <a:cs typeface="Poppins"/>
                <a:hlinkClick r:id="rId4"/>
              </a:rPr>
              <a:t>https://insights.youthendowmentfund.org.uk/epic</a:t>
            </a:r>
            <a:r>
              <a:rPr lang="en-GB" sz="1600" dirty="0">
                <a:latin typeface="Poppins"/>
                <a:cs typeface="Poppins"/>
              </a:rPr>
              <a:t>   </a:t>
            </a:r>
            <a:br>
              <a:rPr lang="en-GB" sz="1600" dirty="0">
                <a:latin typeface="Poppins"/>
                <a:cs typeface="Poppins"/>
              </a:rPr>
            </a:br>
            <a:br>
              <a:rPr lang="en-GB" sz="1600" dirty="0">
                <a:latin typeface="Poppins"/>
                <a:cs typeface="Poppins"/>
              </a:rPr>
            </a:br>
            <a:r>
              <a:rPr lang="en-GB" sz="1600" dirty="0">
                <a:latin typeface="Poppins"/>
                <a:cs typeface="Poppins"/>
              </a:rPr>
              <a:t>Check out our Education Practice Guidance report: </a:t>
            </a:r>
            <a:r>
              <a:rPr lang="en-GB" sz="1600" dirty="0">
                <a:latin typeface="Poppins"/>
                <a:cs typeface="Poppins"/>
                <a:hlinkClick r:id="rId5"/>
              </a:rPr>
              <a:t>https://youthendowmentfund.org.uk/reports/education-guidance</a:t>
            </a:r>
            <a:r>
              <a:rPr lang="en-GB" sz="900" dirty="0">
                <a:latin typeface="Poppins"/>
                <a:cs typeface="Poppins"/>
                <a:hlinkClick r:id="rId5"/>
              </a:rPr>
              <a:t>/</a:t>
            </a:r>
            <a:r>
              <a:rPr lang="en-GB" sz="900" dirty="0">
                <a:latin typeface="Poppins"/>
                <a:cs typeface="Poppins"/>
              </a:rPr>
              <a:t> </a:t>
            </a:r>
            <a:br>
              <a:rPr lang="en-GB" sz="1800" dirty="0"/>
            </a:br>
            <a:endParaRPr lang="en-GB" sz="1800" dirty="0"/>
          </a:p>
        </p:txBody>
      </p:sp>
      <p:sp>
        <p:nvSpPr>
          <p:cNvPr id="3" name="Text Placeholder 2">
            <a:extLst>
              <a:ext uri="{FF2B5EF4-FFF2-40B4-BE49-F238E27FC236}">
                <a16:creationId xmlns:a16="http://schemas.microsoft.com/office/drawing/2014/main" id="{3ED11C41-78B2-FB67-8B65-DD5EEE4A9DD3}"/>
              </a:ext>
            </a:extLst>
          </p:cNvPr>
          <p:cNvSpPr>
            <a:spLocks noGrp="1"/>
          </p:cNvSpPr>
          <p:nvPr>
            <p:ph type="body" idx="1"/>
          </p:nvPr>
        </p:nvSpPr>
        <p:spPr>
          <a:xfrm>
            <a:off x="277465" y="5427049"/>
            <a:ext cx="5084856" cy="407309"/>
          </a:xfrm>
        </p:spPr>
        <p:txBody>
          <a:bodyPr vert="horz" lIns="91440" tIns="45720" rIns="91440" bIns="45720" rtlCol="0" anchor="t">
            <a:normAutofit/>
          </a:bodyPr>
          <a:lstStyle/>
          <a:p>
            <a:r>
              <a:rPr lang="en-US" sz="1600" dirty="0">
                <a:latin typeface="Poppins"/>
                <a:cs typeface="Poppins"/>
              </a:rPr>
              <a:t>Ben.larrain@youthendowmentfund.org.uk</a:t>
            </a:r>
            <a:endParaRPr lang="en-US" sz="1600" dirty="0"/>
          </a:p>
        </p:txBody>
      </p:sp>
    </p:spTree>
    <p:extLst>
      <p:ext uri="{BB962C8B-B14F-4D97-AF65-F5344CB8AC3E}">
        <p14:creationId xmlns:p14="http://schemas.microsoft.com/office/powerpoint/2010/main" val="3272185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F56B-FC97-279C-1C8A-613ED8666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26D78F-B14B-8C99-F4E4-68AF9A371DFD}"/>
              </a:ext>
            </a:extLst>
          </p:cNvPr>
          <p:cNvSpPr>
            <a:spLocks noGrp="1"/>
          </p:cNvSpPr>
          <p:nvPr>
            <p:ph type="title"/>
          </p:nvPr>
        </p:nvSpPr>
        <p:spPr/>
        <p:txBody>
          <a:bodyPr>
            <a:normAutofit/>
          </a:bodyPr>
          <a:lstStyle/>
          <a:p>
            <a:r>
              <a:rPr lang="en-GB" sz="3600" dirty="0">
                <a:latin typeface="+mn-lt"/>
                <a:ea typeface="+mn-ea"/>
                <a:cs typeface="+mn-cs"/>
              </a:rPr>
              <a:t>Part 2</a:t>
            </a:r>
          </a:p>
        </p:txBody>
      </p:sp>
      <p:sp>
        <p:nvSpPr>
          <p:cNvPr id="3" name="Content Placeholder 2">
            <a:extLst>
              <a:ext uri="{FF2B5EF4-FFF2-40B4-BE49-F238E27FC236}">
                <a16:creationId xmlns:a16="http://schemas.microsoft.com/office/drawing/2014/main" id="{6F309E14-40B6-7B31-D605-DF41F8B28786}"/>
              </a:ext>
            </a:extLst>
          </p:cNvPr>
          <p:cNvSpPr>
            <a:spLocks noGrp="1"/>
          </p:cNvSpPr>
          <p:nvPr>
            <p:ph idx="1"/>
          </p:nvPr>
        </p:nvSpPr>
        <p:spPr>
          <a:xfrm>
            <a:off x="1055158" y="1253331"/>
            <a:ext cx="10081683" cy="4351338"/>
          </a:xfrm>
          <a:solidFill>
            <a:srgbClr val="92D050"/>
          </a:solidFill>
        </p:spPr>
        <p:txBody>
          <a:bodyPr/>
          <a:lstStyle/>
          <a:p>
            <a:pPr marL="0" indent="0" algn="just">
              <a:buNone/>
            </a:pPr>
            <a:r>
              <a:rPr lang="en-GB" dirty="0"/>
              <a:t>Provide insight into the SAFE Taskforce, a regional programme funded by the Department for Education.</a:t>
            </a:r>
          </a:p>
          <a:p>
            <a:pPr marL="0" indent="0">
              <a:buNone/>
            </a:pPr>
            <a:endParaRPr lang="en-GB" dirty="0"/>
          </a:p>
        </p:txBody>
      </p:sp>
    </p:spTree>
    <p:extLst>
      <p:ext uri="{BB962C8B-B14F-4D97-AF65-F5344CB8AC3E}">
        <p14:creationId xmlns:p14="http://schemas.microsoft.com/office/powerpoint/2010/main" val="364476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83588" y="2334828"/>
            <a:ext cx="7320025" cy="2275907"/>
          </a:xfrm>
        </p:spPr>
        <p:txBody>
          <a:bodyPr vert="horz" lIns="91440" tIns="45720" rIns="91440" bIns="45720" rtlCol="0" anchor="t">
            <a:normAutofit fontScale="47500" lnSpcReduction="20000"/>
          </a:bodyPr>
          <a:lstStyle/>
          <a:p>
            <a:r>
              <a:rPr lang="en-US" sz="8000" dirty="0"/>
              <a:t>SAFE Project – Liverpool</a:t>
            </a:r>
          </a:p>
          <a:p>
            <a:endParaRPr lang="en-US" sz="8000" dirty="0"/>
          </a:p>
          <a:p>
            <a:r>
              <a:rPr lang="en-US" sz="6200" dirty="0"/>
              <a:t>Project Lead – Helen Aldridge</a:t>
            </a:r>
          </a:p>
          <a:p>
            <a:endParaRPr lang="en-US" sz="2200" dirty="0"/>
          </a:p>
          <a:p>
            <a:endParaRPr lang="en-US" sz="2200" dirty="0"/>
          </a:p>
          <a:p>
            <a:r>
              <a:rPr lang="en-US" sz="2200" dirty="0"/>
              <a:t>	</a:t>
            </a: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EHAL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IooooAKKKKACiiigAooooAKKKKACiiigAooooAKKKKACiiigAooooAKKKKACiiigAooooAKKKKACiiigAooooAKKKKACiiigAoozxntRQAUU1mUDJYBe5zxWD4D8U6f4v0abVdMBNsl5Paqx/i8pypb8cUcreoHQUUUUAFFFFABRRRQAUUUUAFFFFABRRRQAUUUUAFGRnGeaD0rn/GPi7w74Qsra88RalHY29zcLbxSMhIMjdOg4+p4ppNvQDoMikyPUVDNcQxQiSWeOOMjdudgBj15r5c8b/ELxF41udUv4vEt74S8DWF21lFJp9u817fSKCWKhOQAOSdyqoIzuNa0aEqvWyKUbn1M00KDLSxr9WFVb7WNKsoTNeanZ20Q6vLOqDH1JrwjwZ8CPh74n8P2uvTan4uv0u0EizXl2qGQMAQwAXkEY5BPWtHVPgD8IPDmm3Gtaz/aAsbZDJM1xqLBAPTCgE56Y6npWvsqCfK5P7v8AgjSiX/HXxv0db+28L+ApINd8QajcpawSrlrWBnIG9mH+sAGThT25IHNevWytHCivK0rBQC5A+Y45JxwCTnpxXzj+zX4U0/xB471H4i2eiRaR4fsS9loFoqd/uvKc5JIGQSSfmdhk7RX0dcSxQwPNNIkcUalnZjhVUc5P4ZpYunTpyVOHTf5/5Cklsjzf9ovxjJ4Z8CPY6ed2ta3ILCwjX75Z+GI+gP61zn7GUkifDzVtOlDK1lrE0ZVjkqTgkfmazfh3HL8XPjbd/EC6V28M+HHNroyN92abvJ+HX6kVpfsh/wDIH8ZMPunxFPj8hXTOMaeGlT+1o38+nyRVvdPcqKKK8wzCikYjHWud8deNPDfgrSzqPiLVIbOP+BCcySn0VByTVRi5O0dw3Ogdlxzg8/WsLwr4s0jxLqOrW+jTG7h0ucW090mDE02Msit/EVBGSOM8dq+Yvi98VfG/jHRIRo2nXOheHtRuBaWCM+261Rzxx32ZIzt456npX0Z8IPB8Xgb4faX4dQhpoY99y4H35n+Zz7ck10VML7Gmpzer6FuNkdjRRRXKQFFFFABRRRQAUUUHpQwEY8GvAvj5cy+NPE2meHPD8trbnw1eLfanq18wFlZuUOyM5/1kmDu2Dt16172T12kZxxXzp42+G3hTw3oeozeJrfxL4z1jUpbieK3sY3aO3mlJJkVF+VMZADvk4ArpwbjGonfVfqVDc5vVp/gxeXDt4y+I3ivxreAnzZYGkFqD6KkY2L+des/AV/h7feEtR0nwLaapLovnP9oe+hcJI8g+dVdvvcdQK8J8J2vijxroVlb3/gzW/Eel6afs8VlZeRY2cjx8briX78rDoQMCvX9PsfjpfafFpunWfhLwFpiRiOOOAG5liX/ZAwAa9HF03GPs+b72rfcv8jWUelz1/wAuPSdKEOnacPKtodtvaWyhBgcBVHAA6e1fM37Ttj4/vPBdz4l8WX9ppenxTxw6foVm5lO9s/vJZeAz4BIxkDH41237NGoa4/i34g6Jq+vXWuR6dqMaJeznO+TDK2B0AOxTgetN/aakHiHxX4C+HkOZJdR1ZLy4QDO2CPILH22+Yf8AgNcmGi6WJSjrbUiOkj17wppdvo/hfTdLtbaO3gtbSOJIo1wq4UZGPrn9a8h+P3ifUvEms2vwg8GSltU1Mg6pOvS0t+C249uOvtgdTXS/HD4nR+D7GLQ9Ch/tLxXqREVjZRjc0ZbgO4HT2B649ASJfgT8Om8FaTPqmuSi+8U6sfO1O8c7ipPPlKf7oJ59TnsBUQjyL201rrb/ADEtFc6nwtoGm+CPBcGj6THss9PtiQSOXYAlnb3JyTXmv7HkLf8ACvNW1AjH23XLqQH1w2P6V6J8VtVXRvht4h1JukVhKBj1YbR/OvJfhB8QvBPwz+B+gWviHW4BqEsLXL2dv+9mLSMWwQOAeehIohGdSjLS7bX+YJNxPoLNZXifxHofhnTmv9e1S00+2UElp5AuR7Dqa8Wf4i/Fr4hFoPh34OOh6c/H9rat8vBHVVI59eB+Nafhv4B6fcagut/EbXL3xhqud+ydytsh9kzz+NSsNCH8aVvJasFG25naj8YPF3jq6k0j4P8Ahua5TJV9avk2QR+654/P8qu+G/g3o+lSS+NPilrjeKdWt0NxNLdsfstuBydqH7wHbIA/2a9ks7S1sLFLKwtobW3iXCQxRhVUegArwL4maxf/ABg8cf8ACr/B9xImg2biTxBqkR+UgH/Vqejc8Y7n2FbUqnO+SmuWK3fW3mwXkSfCSyufil8Urn4palatFoGkk2fh22ZcAkcGTHTA/mfavoNAQOao+HdJsNC0Sz0jS7ZLaytIligjXso9ffufetCuSvV9rLTRLYlu7CiiishBRRRQAUUUUAFB6UUHkYoA8r+LXxFtbFh4P8La5pK+KL5/JaWW7jWPSo/47iUk4BUZ2p1YkcGvNNc0v4eSXFj4Q+G80mveOrolTrltqMn7hgMzXNxMrYfqT5YzknbgV9Ba54S8Ma5OJ9Y8OaTqMgPD3NnHIw/FhXi+pXdz4Y+NmvaT4V8P28niG90u0svD8AhEdpa2v7x5rh9uAI1fGQOWO0V3YacVpG9/638i4so/DzwXrGj6T4itfC3ibUovFvhjUZF+yyXLNaX8JUSIskHKr5gLDI5B711vjv40afp/wv03WNIjeTX9ehEenaeozKkxOxsr/svkAdyB744jxtAnw71rw/pPgu+1DWPihezGS+uEYML9ZG3P9pQ8bMj5QMeWoyCB1vfA3w/4e0y98W/E3xlbxaVqWk6jcRPFM4MGmKMFzHxyWzw3JIIC9ed3CMo+1qa9l1f/AACrLdnc/B/w9bfCr4Uz3vie7iivZN2o6zOTwsjAfJk9do2oB1Jx614JafE25uviHrPjq3tRdeJr5fsGg2s7qkGm25HMkjMQC2OB0H3yfvYr03WPDXj743zx3Wp3D+D/AAYjb9Ps5It95dD+GaRCQEJB4DE4B+73O3of7Nfw7sdp1AavrLDqt3elEJ/3Ygo7VdKph6fNKs7yfRdBxklucB4C8TfDL4eahN4n8W+LB4t8cXpbzZrKJp1gz1SFmAU9ssDk44AHFdefiz8SPFB8v4f/AAsvkhb7t7rGYY8f3trbf03V6t4Y8DeD/DKgaD4Z0vT2AwJIrZRIR7t94/ia6ELwOnFctTEUZS5lDm9X+iIckeCy/Cj4neOEI+JHxBMFk7Bm0zSYwEOOgLEBT/3zn3ru/A3wc+H/AIQkW40/QYri9A5vL0+fNn6tnH4Yr0DvRnn0rCeJqyXKnZeWgnJ9BoUIvGFUDp0AoY8dQCKy/FniPRPC+kvqevanb2Fqh+/KeWP91VHLMewHNeF3/iPx38cZn0fwTDP4a8FkmO71mdcSXK55WMDrn+6px/eYAlDNOhKouZuy7gk3qaHxL+IGteOPEL/DL4WuJrh/l1XV1Y+TaRdDtYfiNw5JBC9yPTvhZ4E0bwB4Yh0bSFZm+/c3LgCS5kI5dv6DsOKl+HXgfw/4F8Ox6LoNn5ced880h3S3EmOXkbufboOAAABXTjrV1aq5VTp/Cvx9RNi9OnSiiiucQUUUUAFFFFABRRRQAUUUUAIeQRXHfEy40Dw7o8/jvVLOFrzRbeRrecErISwx5eQfmVjj5TkZ7ZrsSRivEf2xZpX+H2laOr7Y9U1m3t5cDqAS38xWuHjz1YxKhuSfszeEbn+y7v4k+JFE3iTxGzTh35MNuT8qLnpng/QLXf6x4LsNW1y3u7qGL7FHcC+ltgMi5u1AEbyDoQgGQP73JzgVv28drpOn2tmpEcEKpbxA+w2qP0qaK6gkkkjjkVniO2Rc8r9RSqVpTqOXQTepIqkN2A7+9PpNwozz3rLrqIWg0m4YzSFhnbzmmBy/xC8c6V4KsBd6lZ6rcq4O0WVjJOM+hKjC/iRXgXiz9pjUtQlOn+FtPstFWRtv2/VX3GIepRcgf+PfSvqb19D2xXI+PW8A6Ho0+veKtP0aO3i6yT2cbu5/uqCMsT6V1YWdFP3qfMy4tdj5v0W8+FN1qQ8Q/E34gXnjXVVOVt0tZvskZ/uhQPmHt8qnoVr6V+GXiaw8WeGo9U0fSLzTtKB8uy+0QiESxrwGRByqcYGQOnHFeF+DvBb/ABm8UReKNS8O23h3wFaSE2Gnw26wyalz1cqAShxz6/dHGSfpm2ijt4kghjSKKNAiIigKoAwAAOgHpW2OnB2im7rpdWX3Ic2iQUtFFeeZhRRRQAUUUUALxRxSUUALxRxSUUALxRxSUUABxXjH7XunzXHwvi1e3DGTRtRhvCoHO3O1j+AavZ6zvEukWuvaDfaPfIHtryB4ZQfRhitKU1CopMcdGY18z+L/AIcrdaVMouL+yjurOQHgS4DoM9huGD+NYWiXcHxD8P23iLQ9Rl0TxHabre6ZUDGCdeHgmjPDJnOAe2CDXIfs669deG9S1L4R+JZdmo6RKzaa8n/Lxbk5wD3xncPYn0rY+I3gvxNo3iab4gfDOeJNVmAOqaTJxBqSjowBwBJjvxn69d5UuWbg35rsU1qXr3x1438Mt5fij4f3epW6k/8AEw8PyCdGHqYWw6/TJrG1H9ovwfaoR/YPi03AP+qk0pozn0yTT/DP7QXhKWdtM8W2moeFdZh4nt7yF2VT7EDdj3Kge9de3xO+Gjw+c3jDQSMZ5uV3fl1q/ZNaTpP5P/hwt5HF+MPHXjjxR8JdM8QfDfRbyG/1C9a3nt3iBngj+ddyl9oHKqdxHAarf7P/AIQ+JHh2KW58aeJnltpgTHpZf7QUc8lmlYZB/wBleKXxB+0J8NtKY22l3d3rt4chLbT7ViSewywH6bvoa5y6v/jn8TIZI9L0yLwBocinEt27C7mHYYxvUH6J179KtUqns+RxUU+rGl0O4+Knxf8ADPghf7PVm1fXpT5cGmWnzyFz0DY6fTk+3euM8K/DLxN8RNeg8ZfGCQiKIhrDw8jfuoR/01x3/wBn8zXLfBi40H4WeMZNF+InhgaR4hunP2fXpXM0U6k9FduEXtlcc/eCmvqKEqw3RkMpAII6Ee3tUVbYZctNb9f8gfuhbwR28axxKqIqhVVRgAAYAA7VLxSUVw+bM7i8UcUlFAC8UcUlFAC8UcUlFABRRRQAUUUUAFFFFABQelFFAHl/xu+G1x4rtrXxD4cuf7P8XaSfMsrpG2+aAc+Wx/kf6E1B8Hvixb+J7hvDPiWEaN4utSY7qzlGwTsvVowe/qvUe45r1YjII9a88+Lfwr0bx3bLel20zX7UA2epwDbIjD7obH3l/UdiK6adWE4KnV6bPt/wClbZnWeIPDfh7xFEsOvaHpupxqTgXdskuD7bhx+Fct/wpj4WGQt/wg+kew8s4/LOK4rwF8Ttd8Ja+ngX4ur9lvc7bHWMYhul6De3TJ/vcehwevuSOr42kFSMgg5BpTVag7c2nSzB3iYmheHvCvh9/J0TRtI02RQAVtreONse+BmtvHXGAfT/ABrK8SeGtE1+3EerWKTMn+rmVmjmjPqkikOp+hrznXvDfxE8Hob7wZ42XVLFGx/ZXiNg/X+GO44bJ7bs/jWaXtHrLXzDc73xx4R0PxloUuj+ILNLm1flSOHibHDo38JH/wCvIrx3wr4h134LeJ7bwb4zvJb7wjets0fWJc5tjniOQ9l5GR/D1Hyn5ei0H44WcGprofxC0O+8H6pkDdcKWtnPqsgHAPqa7vxp4d0Px34QuNH1Hyrqwu490c0eG2H+GRD6j9RkVuuekvZ1fhf9XQ1fqdHFIsihlYMCMgg5BFSV4d8BvEmreHPEN58I/GMpbUdOUvpN07f8fdsOQAT1wDkf7PHVTXt61hVpunKxLVh1FFFZiCiiigAooooAKKKKACiiigAooooAKKKKACg5xRRQBznj/wAG6D418Py6Pr1os8DfNG44eF8feRux/SvMPgPqmueFvHms/CPxDetqKabbi60q6Y/N9n+UFPph0IHOPmHTFe3yMFjLMQAOpPQDvXz58K9WtfEXxd8efFi8lS28P6bb/wBnWtw4IUogVnf/AL5RDx3cjtXZh25U5Rlt+pcdj2H4ieMtE8E+F7jXNbm2xINscQPzzP2RR3JryH4H38vxW8Z6n4r8WXTtLosqJpuhYIhtA4yJ2B+/JxjJHykZ7iq/gfSr344eO/8AhPPE0EieDdKmaPQ9NlGFuHU8yMO6gjnsWAXovMum6pF4Z/aP+It4CEt4/D4vZsDhXUJj+Q/OtqdGNOEqa+O2r7a7IduhW8Txf8Lf/aGHhaZjL4W8LQs94qnCyyngrkepOPoDV/UfC3jf4Ozy6t4Fe48QeE9/mXOhzsWltx3aI9SAPT8q0v2P9Hkj8BX3iu7U/bvEV/JdO7DkoDhfwyWr2wqMfyqa9d0p+yteMdLd+7E5W0PnH4matpHxF8F2fxM8C3XleJPCzrcyQMMTxxg5ZHHUqOTnoVLjvXuHw88S2Xi/wfpviSwBWK+gVyh6xuOHQ+6sGH4V5v8AFP4QyPqsnjX4eSx6X4jUMbi04FvqKkfMjr0BYcHsRnPYjmv2Odbu7SbxJ4G1K3ls5bKX7ZFbzKVaHcdkqYPQBgh99+RnrVThTq4fmg/h772fQppNXPo2ikB5Ipa80yCiiigAooooAKKKKACiiigAooooAKKKQnilcBaD0ppbAycfnXGeMPip4D8Ju8OteJLKG4TrbxP5sufTYuTz71cYSnpFDSbOV/ab8YXWi+EIPC+hgy+IPEj/AGK0hU/MEYhWJx0yTt+hY/w1554n0Ob/AIpT9nfwvdvGURb7xJexDDAZ8x2PuSQwBzy0Q6A1p/DOV/FPiLX/AI/eLImj0rToJk0K2k/ghRW3SD36oPUsx7infs5a14dsNG8U/FDxZr+mw6lq2oOs5knXdbxqSVjx1BYlmwOo2AdK9WnH2VNpK7jv/ie33GiVke+6HpdhoukWelaXbR2lhZwrDbwoPlSNRhR+X/1/Wvknxfq0l7Z/GXxpE4C3VzBoNuV53AuFfB/4APzr03Vvjre+JDc6Z8L/AAbq/iGUq0f20xmKGMnjdyP/AELbXB/EPwbf+B/2d/Dmj6tFIbu511LzWXjHmLEx5wWXggBVGe5ziowlJ03+83k1/mwjo9T6Q+Fukpofw80DS0XHkafEGGP4ioZv1JrpTWT4U1vR/EGi22paBfQXunyIPKkhbIwB0PcEehrWrzZt875tzOW4hXIxx+NYE3hDR28Z23i+OEwavDbyWsk0XH2iJsfJIP4gCqkdxiugo5pK62YriBSKWiikAUUUUAFFFFABRRSD6UALRRTS3OOKAHUhbjp+tMkk2RtJtZgoJwoyT7CuV1RPG+rSNFps9l4dtcgGeSP7TdEeqr9xfxzTSuCOoubm3tYTPdTxQRDq8rhVH4mvPfEnxw+GOhzNbzeJ7e8uRkGGxU3Dg+mEzTD8GvDOpXK3fi7UNa8V3HcaneMYfwiXCD8q6zRPBfhHRIhFpPhrSbNV6eVaID+eM1rFUY/Fd/gVofMHxG+KXjDx7qTWHh/S/E1n4byF2afbulzcqOpZ8fLn0H45qLwppXiHR40fw7+z8ZJ+13rBa5kPvhwFH4AV9gqu1Qq8AcAAYApcf5NdazCMYqMKaS9X+OxXtD5yj8SftHPALe18A6TbW4XYsLQKFC+mN4GPavN9c+FvxV1bXhrEnw70y0m3K7Q2nlxwOQc8puI56EDAI7CvtXAo2rSpZhKl8MF+P+YlUaPnHTvFH7Qej2sdpF8NNLW2i+5DawiNFHoFVsCrl18VviRHZyW3if4LX89pIpSZYgzq6nqCpXBFfQW0fSlrP61Bu7pL8UHOux8Ur42HgTxT/b3gTSfEOgwTv/p+hanbsbZ/9xxnHt3HuK+l/hr8WPB/jbTYpbPVLW0viAJrC4nVZom7jGfmHoRXdT28M6bJo0lX+66hh+tcxr/w38B67g6p4U0mdx0cW4Rh9CuCKqtiaVaKUotPvf8AMOaL6HVbhjPQUqnPauAtPhxJoOG8I+LNb0uNc4tLmb7XbH22SZIH0NdZokus7TDrENp5qjie2Y7H6fwtyp/E1xuK6EvyNSikFLUiCikJxSFvpnPrQA6ikBzS0IA7V87eO/jl4q0P4uXPhC107SXso9Qt7USSRyGTa6oSeGxn5j29K+ia+Jfi+B/w0tff9huz/wDQIa9HK6MKtSSmr6GtNJn20e9ec/tC+KNd8H/Da51jw8qi7WaON52j3i3jYnMm08dgMngZzXox71wfx38V3/gv4d3Ovabb2dxcJNFFsu0LxlWODkAjP51x0FzVYq19TNbnP/sxeNvEnjjwReah4iXzzb3hgtr4RiP7UgVSTgcHDErkcHFesouMYxwfyryf4HeOvEfjf4cazrH9n6UmqWVxPb2NvbxtHA7KgKBssSMk4JBHBrnfgV8atc8ZfEC48O+JLfT7MS2pksktomQiSM5dDuYkkqSe2NjV0VcLOVSpKKty7lSjds99I5zx+dHO3P8AOvPfjz48n8A+BJtUsfIOpTzJb2STIWUucksQCMgIGbr296wvC3xYv7X4Np4+8d2tpbPdSsLG1sVZXuUziPAdj8zEMeuAvNYxw9SUVJLd2Fys9fOQKBn0/Wvm/wAPfEL46eP4p9a8H6DodhpEcrJGZyCZiOqKznLnsSAozXW/A/4w3XjDXLrwn4n02HTfEForEiLIjm2nDgAk7WXIyMkc1pPB1Ixb0038g5GeyflSd/6V4B8cPjR4q8E/EM+HtJs9Ge0EUEhluoZGdd5+Y/K4GAMnpWI3x08f6149sY/CHhyO40G7vVs7MXFnKEusn5pDP0Q4DNxkADnODTWBquCn0Y+R2ufTfbP9aTv2P414R+0F8YfFHgLxZZ6RolppM0E9iLgtdwyM24uwx8rrgYHoTVOT4j/GTxpph1j4e+E7WHQ0GEu7vZ514y8O0aO4+XOQB3wec8Ulgqjgp6JPzDkZ9B/5FFeDfBH46XniXxIPCfjCxgstUlLJa3EKlEkkXrE6Ekq/Bxg4PPSu1+NHxU0v4b6ZE00H27VLoMbW0WQICo6yO38KD6ZJGPcTPCVY1fZW1FyO9j0P2PFAX0xXzlpXjH9orXdEXxbpfh/RU0uRDNDaeVtlnjxkMqM+85HQEqTngHjPYfBD402vjy6Oh6tZppmvIjSLEjExXKqfmKbuVI7qeccgnnFTwVSMXJNO29nsPkZ69g+1Ga87+NHxT0z4b6ZA00Av9Tuw32W0DbAQv3nc4OEGR0BJJwPWvNdM8Z/tEa3oa+LNN0HQ00t4/OhtWiCyTR9mVC5bBHI5BPGBU08JUnDn2XnoJQbVz6Ox0PSvmr9rjxz4v8J+JbC38Oa9dabFJpTzOsWMFw7jdyOuAK7b4H/Gi18d3j6Hqtimla7GhcRDPl3Cj7xXPKsvdDz715N+3Ec+LtM/7Ar8f9tHrqwOGaxap1F/Vi4wtOzPqfwxNLc+HNOuJ5DJLLaxu7HqSVBJrRrK8If8ippP/XnF/wCgCtWvOn8bRk9wr4l+MH/Jy9//ANhuy/8AQIa+2q+OvjH4R8cT/GzWde0jwjq19Cl9DcW8yQbo5CkceOc8jK4r0snlGNSXM7aG1Hc+xT35FeSftbf8kYvP+vuD/wBCrhf+Fn/tAZP/ABbd/wDwCb/4qtfx7J488cfs4yNrXhi6i8Qy365sIICHEaucNtJ6YqKWEnQrQlJq111JUHFk37FfPw21fGB/xOZf/QErzL436fN8M/jtZ+LNPjZbOe5TVotvQ/Ni4j/HLcekgr1z9knQtb0DwDqdrrmk3mmzyarJKkVymxihRQGA9OK0f2nPBc/i74fNNplq91qmmS/aLaKIZeVD8skY+o5HuordYiMMdLX3ZXT+ZV1ztHlvx+upviV8afDngHSJma2jRBI6jhPNUSyyf8BhCke7Y71b/bJt107TvBukWCfZ9Mt4pUihX7qlFRVGPULmtj9lD4e6xpOoax4u8V6fdWeosBYWMV2MSCIAGR+em4hFHshHevSPjb4Ai+IPg86ZHOttf2z+fYzMPlWTBG1u+GBINN4mnQxNOmneMB8yUkeP/CqL46n4faOfB7eFk0QwH7IsxzJt3HO49znNWPAPwp+KFn8adP8AHHiBNGUNdyTX721z1DoQQqY9dvGe1YXgbxJ8WvhDDL4evPA97qun+YzxIqM6qT1MciZG09cEV6l8LPGHxa8VeLo7rXPBcOg+FzbsD5zbZvM/hZd3JHXIwKrEzqw55R5eV9dL2E5NN2PEf2vlL/F24jDECSxtkJB5G7j+tfYWj6fa6bpVpY2MSQW0EKRRRRjCoqjAAHoPSvlz9pvwf4s1v4ste6P4a1PULT7Par9ogh3R5U8857V9WQZ8tBjotYY2opYajFPo/wBCaj9xHyN+2r8vxDsdv/QGX/0bJX094Cs7S18CaDaWgQQR6dbrHs4BHlryMevX8a+Y/wBtNlT4j6czLuUaOuR6jzXrp9H8efFL4c+FLTw/eeB5tfjit1GmanBudHiKgoHC5Py5xjg4ArWvSlUwlJRfcpq8Eec/FkLZftI3LaWdso1u1ZBGMESEpux+Z/M1Y/aveS5+Nd3b3jEWwis4sHoIm27/AMOWrtPgR8LPFGs+PT8Q/H1pLaeXO11b21wAJZ5z0kZf4EXPAPNdh+0t8JbzxvDBr3h5Y21i2hMMsDME+1RdRhjwHXnGetdKxdGniKcJS+GNr+Y+ZJo9j0+KKKyhjhUKojQKAMYGBgV8Y8ad+1TH/ZWUI8WhFEYxhXmKyrx22lx9M16No/xe+JeieHIvD998M9YvNetohBFdGFvLcgYV3A6njscH2qb9nv4ReILfxZ/wn3jyMw3qNJLZ2cjBpDM4+aeXHAOGbC9txJ7VyYeP1SNSVVq0k7eYk7XbPOf2rJZp/jTeQ3hIgjtrWKLI4ERyTj/gTPX2XaxQQWkMNuoWGONUjVegUAYA/CvGP2lfhJeeN4YNf8O+W+s2sXkvA7BftMOcgA9mBJxn3Fczonxc+JmieGofDl98M9ZutdtYhbxXPktsbAwrMB1OMdDg4qa1sVQpxi9Y/ITXNFWPPJCdN/amiXR8Lt8TbIwn91gd4+nJrof24xjxdpnp/Yr/APox66n9nz4R+ILfxX/wsDxzCbW8RnktLN2Bk82TO6WTHCnnAXtWd+2D4U8U+I/E+nzaD4d1LVETSHiZ7aLcA+9/lJz1wc12wxNOWLp6/CrN+ZpzLnVj6L8If8ippP8A15xf+gCtWs3wrFLB4b02GeMxyx2saujDlSFAINaVfPz+NnNJahVLU7+z0y0kvdQu4LS1hXMk00gREHux4FXa+Tfinf6r8WPjxB8PLW+mttFs7oxHy+mY13Ty47sOUGemOOta4bD+2bV7JasqKuezXPx3+Ftvei1bxRGzE43LBIV/PFb2o/EPwnZeC5PGH9rw3Wjo2wTW2ZCz5xsA4O7PY4xVPR/hN8OtL0pdMt/B+kyRBcM09ussknu7tkk/U1kfE7RPBvg74K3+mt4WS78P2+0nToZTESWkHzK4yQQTnPWqccPKUYwT38h2V9DtPBXifR/GPh2217Qrh57OcsFLKVZWUkMrDsQQc/StiN0kJ2MrANtOCDgjtx6c186X/iGKL9l6FvBXgu6sNIvYLiOYx6gCdPVZBmR2OGlLnPTnk5pP2WfEviS08MWWi2vgm/1LS59Un+0a0L6IRwlnJbKH5jtOB71c8G+SVRbJ2Dl0bR9IBce/1pNorzDwZ8Xodf8AilqPgG80KXSbu0EyxyS3Afz3ibkBQBjKfODnkCrPxO+Kcfg7xX4f8NWuiya1qWsyBVgiuBG0algqnkHOSSe3APpWHsKnMo8upNmej/dU4/Sqt5dW9lbyXV7PFBBGu6SWVwqoPUk8AVZB3Lkcj2718r/HzV9Z+IHxksfhfpd5JbWC3CQSbeAZNu+SVh32rkKDxmnhsP7eTjslv6DjG7PXdR+OvwtsbwWkvimGR84zDC7L+YHP1Ga7Twv4k0PxNpx1HQdUttRtg/ltJC2QrgZKkHkHBHB56VzPhv4R/D3Q9GXT4PCun3ACgSS3UCyyynHJZmyST+VaMNr4O+F3g27mt4LbRNFtne4lWJDt3s3ICjkktgBR7AU6kaLXLSTvfTYbSeiPmr9tyaGP4i2CyTRI/wDY64DOAf8AWvX1f4Wx/wAI1pQHA+xQ9D/0zFeI3HxYvPEdhc+JrD4M3WseH7Qsh1C5ni8wop+YhNrEgd9u7v6GvTvh98QNB8Z+EJdd0Jn2WiMJ7WQBZIWVchSORggcEZBH5V04p1HQhBx+H9Ru/KdntFGOMV518E/ijF8TLXVZodFl0v8As+SNMPcCXzN6k54UYxVXRvi3HqPxku/hwNBljktvO/043QIbywv8G3jO717VyfV6nNJcuq3J5WenlRjHIFGOD6V474z+Oth4W+Itz4RvPDl/c+QUVZ7WTzJJZHRWjRIguWLFgvXjrWReftCX+h6zb2/jL4d6r4esrjDLLNOHkVM8vtC4bHdQdw9OlXHBV3ZqO+ocjPedoznFI/ypgcCuU+IXj7QfA/h0a3rVyWilYLbRQANJcMRnCZIHTnJOAM5Nee+HfjZ4r124sLi0+EWuvpF7MscV6kuVwxwH5QDb33fd/wBqohQqSi5JaCUXY7jxb8TPCHhXxTYeGdZv5Ir+927NsJZI9x2rvbtk8DrUfxM+J/h34fS2EOuQ6hK1+SIfssIccMF5JIxywrz/AON+o+B7P4yeFbfXvBbatqsrQi3vVvDEseZMLvjAw+08jNc7+20cal4Sw38b/wDo2OuvD4SFSdOLvqnf/gFxim0fTULB41cZwwBAPvzT6isxi1i/3F/lT8muBK2iItroOr5F1aYfC39qdtY1ZGj0y8uZZ1mI4MM64Zx6lHJyPQfjX11XM+PvA/hzxxpA03xBYfaEQloZkbZLCx7o45HuOh7iunCYj2LkpbSVmODSZt2t3bXtpHdWl1DcW8ih45YnDKw7EEcV51+0u6y/BPXWRlkQiLBGCP8AWrz71ySfs3JaFoNL+I3iSwsGbcbaM4B+pVgD/wB812o+FGlx/CV/hzb6tqiWDMGF1K6yTD5956gDGR07U4ewo1IyjK6TGuVO55v4Q/5Mnuz/ANOdxyP+vg10/wCx1IrfCDaGyY9UugR3X5+ntwR+BFdp4S+Huk6D8NP+EBlnn1LTjFLDK8wCu6yMSenAI3cH2rjPBnwLk8K6xDcaZ8QvEkWmR3iXTafFtjWZlOQshGdwIAU8DI61tPEUqsKkb7u60Kk00zkv2jtOn8GfFjwx8TtPiPlyXMcd5tyAZI/U/wC3EWX/AIB71ofCCAfET49eJPiPN++0vRn/ALP0pjyrNjG4cdlLN/20FaH7XHiLTE8AR+HFWK91fU7uJbO3jO6RCrglwB3P3R7vXofwY8Ir4J+HelaCyr9qSPzr11H3p35c/gflHsoq3V5cKm/jenyBu0TsSMAnvXyV8TPO+HP7Ttp4uvYXbTbq5F2JAv3o3TZKAe5QnOBzgV9bHkYPSsHxt4P8PeMtHOl+IdPS7gB3Rtkq8Tf3kYcqf5965MJXVGb5tmrMmEkty/pmpWWqafDqGnXcFzaTKHjliYMrKecivG/2xPtM3wws3tWL26atGbho+gGyRVzjtvI/HHeqq/s3w2ckkeg/ETxJpVlISTBGeufUqygn8K9C8G/DHw/4c8A3XguWS81fTbuSSS5F9IHLM+CxGANvIyMcg85zzVwlQoVFUjK+uw1yxd0RfBNtO/4Uh4aa1EQt00mMSEdA4X95n/gQbNeHfso7pPEXj6awVhpX9nSbcDC5LuYvbOzPv9eteg/8KBa1srnRdH+I/iXTfD9wxMumoEZSpPKhuDz9Oe+a9J8BeB9A8D+HhoehWpSBmLzyStvkncjBd27nAx6AcCtJYilCE7Su5P7g5tzxD9h2ZfsPiqHePNM9u4Q9SuwjI9s1n+Ap4bn9szVpreQSRk3oDKcg4EY4P1rsrj9nbS4/Elxqmg+MNf0G3uWYy21k4RtrHLIsgIwpJ6EHFbngb4I+H/B/xCXxbpWpX4CRSRR2bgMihwASXPzMeM5PrXRPFUOapU5neUbDclqeb3kccv7cNsJEVwJCwDDOCLE4Na37caL/AMIfoTbQW+1zLk+hhOf6flXobfCjTm+MifEw6xffbEYkWexfK/1Pk9evTmrPxk+Gll8S9MsdPvtUu9PS0leQNborFiyFcHd9ayjiqftqcuiVg51zJnz9+0nHP/xbma+UvpP9jw9QSCf3RlH1K7fyr6z02WyksIJbFoms3iVoDHjZ5ZA27cdsYrm/FPw98PeJ/Bdr4X1uF7i2s4Y0t51IWWJkXaHU9iQOR0PQivPtE+AE2mT20K/EvxX/AGVbzLKlhFKIlJDbgCQSMZ6/KM1nUq061KMb2ab9GKTujj/2lf8Ak4HwR7tb/wDo6pf23B/xMvCR775P/RsdepePvhNp3jHx3pHiu71m/tp9LMZjt4kQo+x93JPIyaf8YPhTp/xKudLnv9XvdP8A7OZii26owfLK3Of92tqWMpxlSb+ymNSSaZ6Faf8AHpD/ALi/yp1EK+XGsec7VA5+lOwK8tPVmaYtFFFIQdsUlLRRr3ADzxScYpaDSav1A8v8CfBHwV4V8Qr4gjS/1TUY23QTajcGYwHHVQehGSAecdq9PGOgowPSlqpylN3k9ht3CiiikIQ0YpaKSXmAmKMUtFPXuAm0egoAAHApaKVvMAoAxRRTATFLgUUUbgGB6UYGaKKACiiijYA3UbqKKADdRuoooAN1G6iigA3UbqKKADdRuoooAN1G6iigA3UbqKKADdRuoooAN1G6iigA3UbqKKADdRuoooAN1G6iigD/2Q==">
            <a:extLst>
              <a:ext uri="{FF2B5EF4-FFF2-40B4-BE49-F238E27FC236}">
                <a16:creationId xmlns:a16="http://schemas.microsoft.com/office/drawing/2014/main" id="{0CE92B03-7AF5-4BA4-91EC-9BA3613D93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a:endParaRPr>
          </a:p>
        </p:txBody>
      </p:sp>
      <p:sp>
        <p:nvSpPr>
          <p:cNvPr id="3" name="AutoShape 4" descr="data:image/jpg;base64,%20/9j/4AAQSkZJRgABAQEAYABgAAD/2wBDAAUDBAQEAwUEBAQFBQUGBwwIBwcHBw8LCwkMEQ8SEhEPERETFhwXExQaFRERGCEYGh0dHx8fExciJCIeJBweHx7/2wBDAQUFBQcGBw4ICA4eFBEUHh4eHh4eHh4eHh4eHh4eHh4eHh4eHh4eHh4eHh4eHh4eHh4eHh4eHh4eHh4eHh4eHh7/wAARCAEHAL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IooooAKKKKACiiigAooooAKKKKACiiigAooooAKKKKACiiigAooooAKKKKACiiigAooooAKKKKACiiigAooooAKKKKACiiigAoozxntRQAUU1mUDJYBe5zxWD4D8U6f4v0abVdMBNsl5Paqx/i8pypb8cUcreoHQUUUUAFFFFABRRRQAUUUUAFFFFABRRRQAUUUUAFGRnGeaD0rn/GPi7w74Qsra88RalHY29zcLbxSMhIMjdOg4+p4ppNvQDoMikyPUVDNcQxQiSWeOOMjdudgBj15r5c8b/ELxF41udUv4vEt74S8DWF21lFJp9u817fSKCWKhOQAOSdyqoIzuNa0aEqvWyKUbn1M00KDLSxr9WFVb7WNKsoTNeanZ20Q6vLOqDH1JrwjwZ8CPh74n8P2uvTan4uv0u0EizXl2qGQMAQwAXkEY5BPWtHVPgD8IPDmm3Gtaz/aAsbZDJM1xqLBAPTCgE56Y6npWvsqCfK5P7v8AgjSiX/HXxv0db+28L+ApINd8QajcpawSrlrWBnIG9mH+sAGThT25IHNevWytHCivK0rBQC5A+Y45JxwCTnpxXzj+zX4U0/xB471H4i2eiRaR4fsS9loFoqd/uvKc5JIGQSSfmdhk7RX0dcSxQwPNNIkcUalnZjhVUc5P4ZpYunTpyVOHTf5/5Cklsjzf9ovxjJ4Z8CPY6ed2ta3ILCwjX75Z+GI+gP61zn7GUkifDzVtOlDK1lrE0ZVjkqTgkfmazfh3HL8XPjbd/EC6V28M+HHNroyN92abvJ+HX6kVpfsh/wDIH8ZMPunxFPj8hXTOMaeGlT+1o38+nyRVvdPcqKKK8wzCikYjHWud8deNPDfgrSzqPiLVIbOP+BCcySn0VByTVRi5O0dw3Ogdlxzg8/WsLwr4s0jxLqOrW+jTG7h0ucW090mDE02Msit/EVBGSOM8dq+Yvi98VfG/jHRIRo2nXOheHtRuBaWCM+261Rzxx32ZIzt456npX0Z8IPB8Xgb4faX4dQhpoY99y4H35n+Zz7ck10VML7Gmpzer6FuNkdjRRRXKQFFFFABRRRQAUUUHpQwEY8GvAvj5cy+NPE2meHPD8trbnw1eLfanq18wFlZuUOyM5/1kmDu2Dt16172T12kZxxXzp42+G3hTw3oeozeJrfxL4z1jUpbieK3sY3aO3mlJJkVF+VMZADvk4ArpwbjGonfVfqVDc5vVp/gxeXDt4y+I3ivxreAnzZYGkFqD6KkY2L+des/AV/h7feEtR0nwLaapLovnP9oe+hcJI8g+dVdvvcdQK8J8J2vijxroVlb3/gzW/Eel6afs8VlZeRY2cjx8briX78rDoQMCvX9PsfjpfafFpunWfhLwFpiRiOOOAG5liX/ZAwAa9HF03GPs+b72rfcv8jWUelz1/wAuPSdKEOnacPKtodtvaWyhBgcBVHAA6e1fM37Ttj4/vPBdz4l8WX9ppenxTxw6foVm5lO9s/vJZeAz4BIxkDH41237NGoa4/i34g6Jq+vXWuR6dqMaJeznO+TDK2B0AOxTgetN/aakHiHxX4C+HkOZJdR1ZLy4QDO2CPILH22+Yf8AgNcmGi6WJSjrbUiOkj17wppdvo/hfTdLtbaO3gtbSOJIo1wq4UZGPrn9a8h+P3ifUvEms2vwg8GSltU1Mg6pOvS0t+C249uOvtgdTXS/HD4nR+D7GLQ9Ch/tLxXqREVjZRjc0ZbgO4HT2B649ASJfgT8Om8FaTPqmuSi+8U6sfO1O8c7ipPPlKf7oJ59TnsBUQjyL201rrb/ADEtFc6nwtoGm+CPBcGj6THss9PtiQSOXYAlnb3JyTXmv7HkLf8ACvNW1AjH23XLqQH1w2P6V6J8VtVXRvht4h1JukVhKBj1YbR/OvJfhB8QvBPwz+B+gWviHW4BqEsLXL2dv+9mLSMWwQOAeehIohGdSjLS7bX+YJNxPoLNZXifxHofhnTmv9e1S00+2UElp5AuR7Dqa8Wf4i/Fr4hFoPh34OOh6c/H9rat8vBHVVI59eB+Nafhv4B6fcagut/EbXL3xhqud+ydytsh9kzz+NSsNCH8aVvJasFG25naj8YPF3jq6k0j4P8Ahua5TJV9avk2QR+654/P8qu+G/g3o+lSS+NPilrjeKdWt0NxNLdsfstuBydqH7wHbIA/2a9ks7S1sLFLKwtobW3iXCQxRhVUegArwL4maxf/ABg8cf8ACr/B9xImg2biTxBqkR+UgH/Vqejc8Y7n2FbUqnO+SmuWK3fW3mwXkSfCSyufil8Urn4palatFoGkk2fh22ZcAkcGTHTA/mfavoNAQOao+HdJsNC0Sz0jS7ZLaytIligjXso9ffufetCuSvV9rLTRLYlu7CiiishBRRRQAUUUUAFB6UUHkYoA8r+LXxFtbFh4P8La5pK+KL5/JaWW7jWPSo/47iUk4BUZ2p1YkcGvNNc0v4eSXFj4Q+G80mveOrolTrltqMn7hgMzXNxMrYfqT5YzknbgV9Ba54S8Ma5OJ9Y8OaTqMgPD3NnHIw/FhXi+pXdz4Y+NmvaT4V8P28niG90u0svD8AhEdpa2v7x5rh9uAI1fGQOWO0V3YacVpG9/638i4so/DzwXrGj6T4itfC3ibUovFvhjUZF+yyXLNaX8JUSIskHKr5gLDI5B711vjv40afp/wv03WNIjeTX9ehEenaeozKkxOxsr/svkAdyB744jxtAnw71rw/pPgu+1DWPihezGS+uEYML9ZG3P9pQ8bMj5QMeWoyCB1vfA3w/4e0y98W/E3xlbxaVqWk6jcRPFM4MGmKMFzHxyWzw3JIIC9ed3CMo+1qa9l1f/AACrLdnc/B/w9bfCr4Uz3vie7iivZN2o6zOTwsjAfJk9do2oB1Jx614JafE25uviHrPjq3tRdeJr5fsGg2s7qkGm25HMkjMQC2OB0H3yfvYr03WPDXj743zx3Wp3D+D/AAYjb9Ps5It95dD+GaRCQEJB4DE4B+73O3of7Nfw7sdp1AavrLDqt3elEJ/3Ygo7VdKph6fNKs7yfRdBxklucB4C8TfDL4eahN4n8W+LB4t8cXpbzZrKJp1gz1SFmAU9ssDk44AHFdefiz8SPFB8v4f/AAsvkhb7t7rGYY8f3trbf03V6t4Y8DeD/DKgaD4Z0vT2AwJIrZRIR7t94/ia6ELwOnFctTEUZS5lDm9X+iIckeCy/Cj4neOEI+JHxBMFk7Bm0zSYwEOOgLEBT/3zn3ru/A3wc+H/AIQkW40/QYri9A5vL0+fNn6tnH4Yr0DvRnn0rCeJqyXKnZeWgnJ9BoUIvGFUDp0AoY8dQCKy/FniPRPC+kvqevanb2Fqh+/KeWP91VHLMewHNeF3/iPx38cZn0fwTDP4a8FkmO71mdcSXK55WMDrn+6px/eYAlDNOhKouZuy7gk3qaHxL+IGteOPEL/DL4WuJrh/l1XV1Y+TaRdDtYfiNw5JBC9yPTvhZ4E0bwB4Yh0bSFZm+/c3LgCS5kI5dv6DsOKl+HXgfw/4F8Ox6LoNn5ced880h3S3EmOXkbufboOAAABXTjrV1aq5VTp/Cvx9RNi9OnSiiiucQUUUUAFFFFABRRRQAUUUUAIeQRXHfEy40Dw7o8/jvVLOFrzRbeRrecErISwx5eQfmVjj5TkZ7ZrsSRivEf2xZpX+H2laOr7Y9U1m3t5cDqAS38xWuHjz1YxKhuSfszeEbn+y7v4k+JFE3iTxGzTh35MNuT8qLnpng/QLXf6x4LsNW1y3u7qGL7FHcC+ltgMi5u1AEbyDoQgGQP73JzgVv28drpOn2tmpEcEKpbxA+w2qP0qaK6gkkkjjkVniO2Rc8r9RSqVpTqOXQTepIqkN2A7+9PpNwozz3rLrqIWg0m4YzSFhnbzmmBy/xC8c6V4KsBd6lZ6rcq4O0WVjJOM+hKjC/iRXgXiz9pjUtQlOn+FtPstFWRtv2/VX3GIepRcgf+PfSvqb19D2xXI+PW8A6Ho0+veKtP0aO3i6yT2cbu5/uqCMsT6V1YWdFP3qfMy4tdj5v0W8+FN1qQ8Q/E34gXnjXVVOVt0tZvskZ/uhQPmHt8qnoVr6V+GXiaw8WeGo9U0fSLzTtKB8uy+0QiESxrwGRByqcYGQOnHFeF+DvBb/ABm8UReKNS8O23h3wFaSE2Gnw26wyalz1cqAShxz6/dHGSfpm2ijt4kghjSKKNAiIigKoAwAAOgHpW2OnB2im7rpdWX3Ic2iQUtFFeeZhRRRQAUUUUALxRxSUUALxRxSUUALxRxSUUABxXjH7XunzXHwvi1e3DGTRtRhvCoHO3O1j+AavZ6zvEukWuvaDfaPfIHtryB4ZQfRhitKU1CopMcdGY18z+L/AIcrdaVMouL+yjurOQHgS4DoM9huGD+NYWiXcHxD8P23iLQ9Rl0TxHabre6ZUDGCdeHgmjPDJnOAe2CDXIfs669deG9S1L4R+JZdmo6RKzaa8n/Lxbk5wD3xncPYn0rY+I3gvxNo3iab4gfDOeJNVmAOqaTJxBqSjowBwBJjvxn69d5UuWbg35rsU1qXr3x1438Mt5fij4f3epW6k/8AEw8PyCdGHqYWw6/TJrG1H9ovwfaoR/YPi03AP+qk0pozn0yTT/DP7QXhKWdtM8W2moeFdZh4nt7yF2VT7EDdj3Kge9de3xO+Gjw+c3jDQSMZ5uV3fl1q/ZNaTpP5P/hwt5HF+MPHXjjxR8JdM8QfDfRbyG/1C9a3nt3iBngj+ddyl9oHKqdxHAarf7P/AIQ+JHh2KW58aeJnltpgTHpZf7QUc8lmlYZB/wBleKXxB+0J8NtKY22l3d3rt4chLbT7ViSewywH6bvoa5y6v/jn8TIZI9L0yLwBocinEt27C7mHYYxvUH6J179KtUqns+RxUU+rGl0O4+Knxf8ADPghf7PVm1fXpT5cGmWnzyFz0DY6fTk+3euM8K/DLxN8RNeg8ZfGCQiKIhrDw8jfuoR/01x3/wBn8zXLfBi40H4WeMZNF+InhgaR4hunP2fXpXM0U6k9FduEXtlcc/eCmvqKEqw3RkMpAII6Ee3tUVbYZctNb9f8gfuhbwR28axxKqIqhVVRgAAYAA7VLxSUVw+bM7i8UcUlFAC8UcUlFAC8UcUlFABRRRQAUUUUAFFFFABQelFFAHl/xu+G1x4rtrXxD4cuf7P8XaSfMsrpG2+aAc+Wx/kf6E1B8Hvixb+J7hvDPiWEaN4utSY7qzlGwTsvVowe/qvUe45r1YjII9a88+Lfwr0bx3bLel20zX7UA2epwDbIjD7obH3l/UdiK6adWE4KnV6bPt/wClbZnWeIPDfh7xFEsOvaHpupxqTgXdskuD7bhx+Fct/wpj4WGQt/wg+kew8s4/LOK4rwF8Ttd8Ja+ngX4ur9lvc7bHWMYhul6De3TJ/vcehwevuSOr42kFSMgg5BpTVag7c2nSzB3iYmheHvCvh9/J0TRtI02RQAVtreONse+BmtvHXGAfT/ABrK8SeGtE1+3EerWKTMn+rmVmjmjPqkikOp+hrznXvDfxE8Hob7wZ42XVLFGx/ZXiNg/X+GO44bJ7bs/jWaXtHrLXzDc73xx4R0PxloUuj+ILNLm1flSOHibHDo38JH/wCvIrx3wr4h134LeJ7bwb4zvJb7wjets0fWJc5tjniOQ9l5GR/D1Hyn5ei0H44WcGprofxC0O+8H6pkDdcKWtnPqsgHAPqa7vxp4d0Px34QuNH1Hyrqwu490c0eG2H+GRD6j9RkVuuekvZ1fhf9XQ1fqdHFIsihlYMCMgg5BFSV4d8BvEmreHPEN58I/GMpbUdOUvpN07f8fdsOQAT1wDkf7PHVTXt61hVpunKxLVh1FFFZiCiiigAooooAKKKKACiiigAooooAKKKKACg5xRRQBznj/wAG6D418Py6Pr1os8DfNG44eF8feRux/SvMPgPqmueFvHms/CPxDetqKabbi60q6Y/N9n+UFPph0IHOPmHTFe3yMFjLMQAOpPQDvXz58K9WtfEXxd8efFi8lS28P6bb/wBnWtw4IUogVnf/AL5RDx3cjtXZh25U5Rlt+pcdj2H4ieMtE8E+F7jXNbm2xINscQPzzP2RR3JryH4H38vxW8Z6n4r8WXTtLosqJpuhYIhtA4yJ2B+/JxjJHykZ7iq/gfSr344eO/8AhPPE0EieDdKmaPQ9NlGFuHU8yMO6gjnsWAXovMum6pF4Z/aP+It4CEt4/D4vZsDhXUJj+Q/OtqdGNOEqa+O2r7a7IduhW8Txf8Lf/aGHhaZjL4W8LQs94qnCyyngrkepOPoDV/UfC3jf4Ozy6t4Fe48QeE9/mXOhzsWltx3aI9SAPT8q0v2P9Hkj8BX3iu7U/bvEV/JdO7DkoDhfwyWr2wqMfyqa9d0p+yteMdLd+7E5W0PnH4matpHxF8F2fxM8C3XleJPCzrcyQMMTxxg5ZHHUqOTnoVLjvXuHw88S2Xi/wfpviSwBWK+gVyh6xuOHQ+6sGH4V5v8AFP4QyPqsnjX4eSx6X4jUMbi04FvqKkfMjr0BYcHsRnPYjmv2Odbu7SbxJ4G1K3ls5bKX7ZFbzKVaHcdkqYPQBgh99+RnrVThTq4fmg/h772fQppNXPo2ikB5Ipa80yCiiigAooooAKKKKACiiigAooooAKKKQnilcBaD0ppbAycfnXGeMPip4D8Ju8OteJLKG4TrbxP5sufTYuTz71cYSnpFDSbOV/ab8YXWi+EIPC+hgy+IPEj/AGK0hU/MEYhWJx0yTt+hY/w1554n0Ob/AIpT9nfwvdvGURb7xJexDDAZ8x2PuSQwBzy0Q6A1p/DOV/FPiLX/AI/eLImj0rToJk0K2k/ghRW3SD36oPUsx7infs5a14dsNG8U/FDxZr+mw6lq2oOs5knXdbxqSVjx1BYlmwOo2AdK9WnH2VNpK7jv/ie33GiVke+6HpdhoukWelaXbR2lhZwrDbwoPlSNRhR+X/1/Wvknxfq0l7Z/GXxpE4C3VzBoNuV53AuFfB/4APzr03Vvjre+JDc6Z8L/AAbq/iGUq0f20xmKGMnjdyP/AELbXB/EPwbf+B/2d/Dmj6tFIbu511LzWXjHmLEx5wWXggBVGe5ziowlJ03+83k1/mwjo9T6Q+Fukpofw80DS0XHkafEGGP4ioZv1JrpTWT4U1vR/EGi22paBfQXunyIPKkhbIwB0PcEehrWrzZt875tzOW4hXIxx+NYE3hDR28Z23i+OEwavDbyWsk0XH2iJsfJIP4gCqkdxiugo5pK62YriBSKWiikAUUUUAFFFFABRRSD6UALRRTS3OOKAHUhbjp+tMkk2RtJtZgoJwoyT7CuV1RPG+rSNFps9l4dtcgGeSP7TdEeqr9xfxzTSuCOoubm3tYTPdTxQRDq8rhVH4mvPfEnxw+GOhzNbzeJ7e8uRkGGxU3Dg+mEzTD8GvDOpXK3fi7UNa8V3HcaneMYfwiXCD8q6zRPBfhHRIhFpPhrSbNV6eVaID+eM1rFUY/Fd/gVofMHxG+KXjDx7qTWHh/S/E1n4byF2afbulzcqOpZ8fLn0H45qLwppXiHR40fw7+z8ZJ+13rBa5kPvhwFH4AV9gqu1Qq8AcAAYApcf5NdazCMYqMKaS9X+OxXtD5yj8SftHPALe18A6TbW4XYsLQKFC+mN4GPavN9c+FvxV1bXhrEnw70y0m3K7Q2nlxwOQc8puI56EDAI7CvtXAo2rSpZhKl8MF+P+YlUaPnHTvFH7Qej2sdpF8NNLW2i+5DawiNFHoFVsCrl18VviRHZyW3if4LX89pIpSZYgzq6nqCpXBFfQW0fSlrP61Bu7pL8UHOux8Ur42HgTxT/b3gTSfEOgwTv/p+hanbsbZ/9xxnHt3HuK+l/hr8WPB/jbTYpbPVLW0viAJrC4nVZom7jGfmHoRXdT28M6bJo0lX+66hh+tcxr/w38B67g6p4U0mdx0cW4Rh9CuCKqtiaVaKUotPvf8AMOaL6HVbhjPQUqnPauAtPhxJoOG8I+LNb0uNc4tLmb7XbH22SZIH0NdZokus7TDrENp5qjie2Y7H6fwtyp/E1xuK6EvyNSikFLUiCikJxSFvpnPrQA6ikBzS0IA7V87eO/jl4q0P4uXPhC107SXso9Qt7USSRyGTa6oSeGxn5j29K+ia+Jfi+B/w0tff9huz/wDQIa9HK6MKtSSmr6GtNJn20e9ec/tC+KNd8H/Da51jw8qi7WaON52j3i3jYnMm08dgMngZzXox71wfx38V3/gv4d3Ovabb2dxcJNFFsu0LxlWODkAjP51x0FzVYq19TNbnP/sxeNvEnjjwReah4iXzzb3hgtr4RiP7UgVSTgcHDErkcHFesouMYxwfyryf4HeOvEfjf4cazrH9n6UmqWVxPb2NvbxtHA7KgKBssSMk4JBHBrnfgV8atc8ZfEC48O+JLfT7MS2pksktomQiSM5dDuYkkqSe2NjV0VcLOVSpKKty7lSjds99I5zx+dHO3P8AOvPfjz48n8A+BJtUsfIOpTzJb2STIWUucksQCMgIGbr296wvC3xYv7X4Np4+8d2tpbPdSsLG1sVZXuUziPAdj8zEMeuAvNYxw9SUVJLd2Fys9fOQKBn0/Wvm/wAPfEL46eP4p9a8H6DodhpEcrJGZyCZiOqKznLnsSAozXW/A/4w3XjDXLrwn4n02HTfEForEiLIjm2nDgAk7WXIyMkc1pPB1Ixb0038g5GeyflSd/6V4B8cPjR4q8E/EM+HtJs9Ge0EUEhluoZGdd5+Y/K4GAMnpWI3x08f6149sY/CHhyO40G7vVs7MXFnKEusn5pDP0Q4DNxkADnODTWBquCn0Y+R2ufTfbP9aTv2P414R+0F8YfFHgLxZZ6RolppM0E9iLgtdwyM24uwx8rrgYHoTVOT4j/GTxpph1j4e+E7WHQ0GEu7vZ514y8O0aO4+XOQB3wec8Ulgqjgp6JPzDkZ9B/5FFeDfBH46XniXxIPCfjCxgstUlLJa3EKlEkkXrE6Ekq/Bxg4PPSu1+NHxU0v4b6ZE00H27VLoMbW0WQICo6yO38KD6ZJGPcTPCVY1fZW1FyO9j0P2PFAX0xXzlpXjH9orXdEXxbpfh/RU0uRDNDaeVtlnjxkMqM+85HQEqTngHjPYfBD402vjy6Oh6tZppmvIjSLEjExXKqfmKbuVI7qeccgnnFTwVSMXJNO29nsPkZ69g+1Ga87+NHxT0z4b6ZA00Av9Tuw32W0DbAQv3nc4OEGR0BJJwPWvNdM8Z/tEa3oa+LNN0HQ00t4/OhtWiCyTR9mVC5bBHI5BPGBU08JUnDn2XnoJQbVz6Ox0PSvmr9rjxz4v8J+JbC38Oa9dabFJpTzOsWMFw7jdyOuAK7b4H/Gi18d3j6Hqtimla7GhcRDPl3Cj7xXPKsvdDz715N+3Ec+LtM/7Ar8f9tHrqwOGaxap1F/Vi4wtOzPqfwxNLc+HNOuJ5DJLLaxu7HqSVBJrRrK8If8ippP/XnF/wCgCtWvOn8bRk9wr4l+MH/Jy9//ANhuy/8AQIa+2q+OvjH4R8cT/GzWde0jwjq19Cl9DcW8yQbo5CkceOc8jK4r0snlGNSXM7aG1Hc+xT35FeSftbf8kYvP+vuD/wBCrhf+Fn/tAZP/ABbd/wDwCb/4qtfx7J488cfs4yNrXhi6i8Qy365sIICHEaucNtJ6YqKWEnQrQlJq111JUHFk37FfPw21fGB/xOZf/QErzL436fN8M/jtZ+LNPjZbOe5TVotvQ/Ni4j/HLcekgr1z9knQtb0DwDqdrrmk3mmzyarJKkVymxihRQGA9OK0f2nPBc/i74fNNplq91qmmS/aLaKIZeVD8skY+o5HuordYiMMdLX3ZXT+ZV1ztHlvx+upviV8afDngHSJma2jRBI6jhPNUSyyf8BhCke7Y71b/bJt107TvBukWCfZ9Mt4pUihX7qlFRVGPULmtj9lD4e6xpOoax4u8V6fdWeosBYWMV2MSCIAGR+em4hFHshHevSPjb4Ai+IPg86ZHOttf2z+fYzMPlWTBG1u+GBINN4mnQxNOmneMB8yUkeP/CqL46n4faOfB7eFk0QwH7IsxzJt3HO49znNWPAPwp+KFn8adP8AHHiBNGUNdyTX721z1DoQQqY9dvGe1YXgbxJ8WvhDDL4evPA97qun+YzxIqM6qT1MciZG09cEV6l8LPGHxa8VeLo7rXPBcOg+FzbsD5zbZvM/hZd3JHXIwKrEzqw55R5eV9dL2E5NN2PEf2vlL/F24jDECSxtkJB5G7j+tfYWj6fa6bpVpY2MSQW0EKRRRRjCoqjAAHoPSvlz9pvwf4s1v4ste6P4a1PULT7Par9ogh3R5U8857V9WQZ8tBjotYY2opYajFPo/wBCaj9xHyN+2r8vxDsdv/QGX/0bJX094Cs7S18CaDaWgQQR6dbrHs4BHlryMevX8a+Y/wBtNlT4j6czLuUaOuR6jzXrp9H8efFL4c+FLTw/eeB5tfjit1GmanBudHiKgoHC5Py5xjg4ArWvSlUwlJRfcpq8Eec/FkLZftI3LaWdso1u1ZBGMESEpux+Z/M1Y/aveS5+Nd3b3jEWwis4sHoIm27/AMOWrtPgR8LPFGs+PT8Q/H1pLaeXO11b21wAJZ5z0kZf4EXPAPNdh+0t8JbzxvDBr3h5Y21i2hMMsDME+1RdRhjwHXnGetdKxdGniKcJS+GNr+Y+ZJo9j0+KKKyhjhUKojQKAMYGBgV8Y8ad+1TH/ZWUI8WhFEYxhXmKyrx22lx9M16No/xe+JeieHIvD998M9YvNetohBFdGFvLcgYV3A6njscH2qb9nv4ReILfxZ/wn3jyMw3qNJLZ2cjBpDM4+aeXHAOGbC9txJ7VyYeP1SNSVVq0k7eYk7XbPOf2rJZp/jTeQ3hIgjtrWKLI4ERyTj/gTPX2XaxQQWkMNuoWGONUjVegUAYA/CvGP2lfhJeeN4YNf8O+W+s2sXkvA7BftMOcgA9mBJxn3Fczonxc+JmieGofDl98M9ZutdtYhbxXPktsbAwrMB1OMdDg4qa1sVQpxi9Y/ITXNFWPPJCdN/amiXR8Lt8TbIwn91gd4+nJrof24xjxdpnp/Yr/APox66n9nz4R+ILfxX/wsDxzCbW8RnktLN2Bk82TO6WTHCnnAXtWd+2D4U8U+I/E+nzaD4d1LVETSHiZ7aLcA+9/lJz1wc12wxNOWLp6/CrN+ZpzLnVj6L8If8ippP8A15xf+gCtWs3wrFLB4b02GeMxyx2saujDlSFAINaVfPz+NnNJahVLU7+z0y0kvdQu4LS1hXMk00gREHux4FXa+Tfinf6r8WPjxB8PLW+mttFs7oxHy+mY13Ty47sOUGemOOta4bD+2bV7JasqKuezXPx3+Ftvei1bxRGzE43LBIV/PFb2o/EPwnZeC5PGH9rw3Wjo2wTW2ZCz5xsA4O7PY4xVPR/hN8OtL0pdMt/B+kyRBcM09ussknu7tkk/U1kfE7RPBvg74K3+mt4WS78P2+0nToZTESWkHzK4yQQTnPWqccPKUYwT38h2V9DtPBXifR/GPh2217Qrh57OcsFLKVZWUkMrDsQQc/StiN0kJ2MrANtOCDgjtx6c186X/iGKL9l6FvBXgu6sNIvYLiOYx6gCdPVZBmR2OGlLnPTnk5pP2WfEviS08MWWi2vgm/1LS59Un+0a0L6IRwlnJbKH5jtOB71c8G+SVRbJ2Dl0bR9IBce/1pNorzDwZ8Xodf8AilqPgG80KXSbu0EyxyS3Afz3ibkBQBjKfODnkCrPxO+Kcfg7xX4f8NWuiya1qWsyBVgiuBG0algqnkHOSSe3APpWHsKnMo8upNmej/dU4/Sqt5dW9lbyXV7PFBBGu6SWVwqoPUk8AVZB3Lkcj2718r/HzV9Z+IHxksfhfpd5JbWC3CQSbeAZNu+SVh32rkKDxmnhsP7eTjslv6DjG7PXdR+OvwtsbwWkvimGR84zDC7L+YHP1Ga7Twv4k0PxNpx1HQdUttRtg/ltJC2QrgZKkHkHBHB56VzPhv4R/D3Q9GXT4PCun3ACgSS3UCyyynHJZmyST+VaMNr4O+F3g27mt4LbRNFtne4lWJDt3s3ICjkktgBR7AU6kaLXLSTvfTYbSeiPmr9tyaGP4i2CyTRI/wDY64DOAf8AWvX1f4Wx/wAI1pQHA+xQ9D/0zFeI3HxYvPEdhc+JrD4M3WseH7Qsh1C5ni8wop+YhNrEgd9u7v6GvTvh98QNB8Z+EJdd0Jn2WiMJ7WQBZIWVchSORggcEZBH5V04p1HQhBx+H9Ru/KdntFGOMV518E/ijF8TLXVZodFl0v8As+SNMPcCXzN6k54UYxVXRvi3HqPxku/hwNBljktvO/043QIbywv8G3jO717VyfV6nNJcuq3J5WenlRjHIFGOD6V474z+Oth4W+Itz4RvPDl/c+QUVZ7WTzJJZHRWjRIguWLFgvXjrWReftCX+h6zb2/jL4d6r4esrjDLLNOHkVM8vtC4bHdQdw9OlXHBV3ZqO+ocjPedoznFI/ypgcCuU+IXj7QfA/h0a3rVyWilYLbRQANJcMRnCZIHTnJOAM5Nee+HfjZ4r124sLi0+EWuvpF7MscV6kuVwxwH5QDb33fd/wBqohQqSi5JaCUXY7jxb8TPCHhXxTYeGdZv5Ir+927NsJZI9x2rvbtk8DrUfxM+J/h34fS2EOuQ6hK1+SIfssIccMF5JIxywrz/AON+o+B7P4yeFbfXvBbatqsrQi3vVvDEseZMLvjAw+08jNc7+20cal4Sw38b/wDo2OuvD4SFSdOLvqnf/gFxim0fTULB41cZwwBAPvzT6isxi1i/3F/lT8muBK2iItroOr5F1aYfC39qdtY1ZGj0y8uZZ1mI4MM64Zx6lHJyPQfjX11XM+PvA/hzxxpA03xBYfaEQloZkbZLCx7o45HuOh7iunCYj2LkpbSVmODSZt2t3bXtpHdWl1DcW8ih45YnDKw7EEcV51+0u6y/BPXWRlkQiLBGCP8AWrz71ySfs3JaFoNL+I3iSwsGbcbaM4B+pVgD/wB812o+FGlx/CV/hzb6tqiWDMGF1K6yTD5956gDGR07U4ewo1IyjK6TGuVO55v4Q/5Mnuz/ANOdxyP+vg10/wCx1IrfCDaGyY9UugR3X5+ntwR+BFdp4S+Huk6D8NP+EBlnn1LTjFLDK8wCu6yMSenAI3cH2rjPBnwLk8K6xDcaZ8QvEkWmR3iXTafFtjWZlOQshGdwIAU8DI61tPEUqsKkb7u60Kk00zkv2jtOn8GfFjwx8TtPiPlyXMcd5tyAZI/U/wC3EWX/AIB71ofCCAfET49eJPiPN++0vRn/ALP0pjyrNjG4cdlLN/20FaH7XHiLTE8AR+HFWK91fU7uJbO3jO6RCrglwB3P3R7vXofwY8Ir4J+HelaCyr9qSPzr11H3p35c/gflHsoq3V5cKm/jenyBu0TsSMAnvXyV8TPO+HP7Ttp4uvYXbTbq5F2JAv3o3TZKAe5QnOBzgV9bHkYPSsHxt4P8PeMtHOl+IdPS7gB3Rtkq8Tf3kYcqf5965MJXVGb5tmrMmEkty/pmpWWqafDqGnXcFzaTKHjliYMrKecivG/2xPtM3wws3tWL26atGbho+gGyRVzjtvI/HHeqq/s3w2ckkeg/ETxJpVlISTBGeufUqygn8K9C8G/DHw/4c8A3XguWS81fTbuSSS5F9IHLM+CxGANvIyMcg85zzVwlQoVFUjK+uw1yxd0RfBNtO/4Uh4aa1EQt00mMSEdA4X95n/gQbNeHfso7pPEXj6awVhpX9nSbcDC5LuYvbOzPv9eteg/8KBa1srnRdH+I/iXTfD9wxMumoEZSpPKhuDz9Oe+a9J8BeB9A8D+HhoehWpSBmLzyStvkncjBd27nAx6AcCtJYilCE7Su5P7g5tzxD9h2ZfsPiqHePNM9u4Q9SuwjI9s1n+Ap4bn9szVpreQSRk3oDKcg4EY4P1rsrj9nbS4/Elxqmg+MNf0G3uWYy21k4RtrHLIsgIwpJ6EHFbngb4I+H/B/xCXxbpWpX4CRSRR2bgMihwASXPzMeM5PrXRPFUOapU5neUbDclqeb3kccv7cNsJEVwJCwDDOCLE4Na37caL/AMIfoTbQW+1zLk+hhOf6flXobfCjTm+MifEw6xffbEYkWexfK/1Pk9evTmrPxk+Gll8S9MsdPvtUu9PS0leQNborFiyFcHd9ayjiqftqcuiVg51zJnz9+0nHP/xbma+UvpP9jw9QSCf3RlH1K7fyr6z02WyksIJbFoms3iVoDHjZ5ZA27cdsYrm/FPw98PeJ/Bdr4X1uF7i2s4Y0t51IWWJkXaHU9iQOR0PQivPtE+AE2mT20K/EvxX/AGVbzLKlhFKIlJDbgCQSMZ6/KM1nUq061KMb2ab9GKTujj/2lf8Ak4HwR7tb/wDo6pf23B/xMvCR775P/RsdepePvhNp3jHx3pHiu71m/tp9LMZjt4kQo+x93JPIyaf8YPhTp/xKudLnv9XvdP8A7OZii26owfLK3Of92tqWMpxlSb+ymNSSaZ6Faf8AHpD/ALi/yp1EK+XGsec7VA5+lOwK8tPVmaYtFFFIQdsUlLRRr3ADzxScYpaDSav1A8v8CfBHwV4V8Qr4gjS/1TUY23QTajcGYwHHVQehGSAecdq9PGOgowPSlqpylN3k9ht3CiiikIQ0YpaKSXmAmKMUtFPXuAm0egoAAHApaKVvMAoAxRRTATFLgUUUbgGB6UYGaKKACiiijYA3UbqKKADdRuoooAN1G6iigA3UbqKKADdRuoooAN1G6iigA3UbqKKADdRuoooAN1G6iigA3UbqKKADdRuoooAN1G6iigD/2Q==">
            <a:extLst>
              <a:ext uri="{FF2B5EF4-FFF2-40B4-BE49-F238E27FC236}">
                <a16:creationId xmlns:a16="http://schemas.microsoft.com/office/drawing/2014/main" id="{10943B7F-62B8-420A-99A6-E54E014673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a:endParaRPr>
          </a:p>
        </p:txBody>
      </p:sp>
      <p:sp>
        <p:nvSpPr>
          <p:cNvPr id="6" name="AutoShape 8" descr="data:image/jpg;base64,%20/9j/4AAQSkZJRgABAQEAYABgAAD/2wBDAAUDBAQEAwUEBAQFBQUGBwwIBwcHBw8LCwkMEQ8SEhEPERETFhwXExQaFRERGCEYGh0dHx8fExciJCIeJBweHx7/2wBDAQUFBQcGBw4ICA4eFBEUHh4eHh4eHh4eHh4eHh4eHh4eHh4eHh4eHh4eHh4eHh4eHh4eHh4eHh4eHh4eHh4eHh7/wAARCAEHAL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IooooAKKKKACiiigAooooAKKKKACiiigAooooAKKKKACiiigAooooAKKKKACiiigAooooAKKKKACiiigAooooAKKKKACiiigAoozxntRQAUU1mUDJYBe5zxWD4D8U6f4v0abVdMBNsl5Paqx/i8pypb8cUcreoHQUUUUAFFFFABRRRQAUUUUAFFFFABRRRQAUUUUAFGRnGeaD0rn/GPi7w74Qsra88RalHY29zcLbxSMhIMjdOg4+p4ppNvQDoMikyPUVDNcQxQiSWeOOMjdudgBj15r5c8b/ELxF41udUv4vEt74S8DWF21lFJp9u817fSKCWKhOQAOSdyqoIzuNa0aEqvWyKUbn1M00KDLSxr9WFVb7WNKsoTNeanZ20Q6vLOqDH1JrwjwZ8CPh74n8P2uvTan4uv0u0EizXl2qGQMAQwAXkEY5BPWtHVPgD8IPDmm3Gtaz/aAsbZDJM1xqLBAPTCgE56Y6npWvsqCfK5P7v8AgjSiX/HXxv0db+28L+ApINd8QajcpawSrlrWBnIG9mH+sAGThT25IHNevWytHCivK0rBQC5A+Y45JxwCTnpxXzj+zX4U0/xB471H4i2eiRaR4fsS9loFoqd/uvKc5JIGQSSfmdhk7RX0dcSxQwPNNIkcUalnZjhVUc5P4ZpYunTpyVOHTf5/5Cklsjzf9ovxjJ4Z8CPY6ed2ta3ILCwjX75Z+GI+gP61zn7GUkifDzVtOlDK1lrE0ZVjkqTgkfmazfh3HL8XPjbd/EC6V28M+HHNroyN92abvJ+HX6kVpfsh/wDIH8ZMPunxFPj8hXTOMaeGlT+1o38+nyRVvdPcqKKK8wzCikYjHWud8deNPDfgrSzqPiLVIbOP+BCcySn0VByTVRi5O0dw3Ogdlxzg8/WsLwr4s0jxLqOrW+jTG7h0ucW090mDE02Msit/EVBGSOM8dq+Yvi98VfG/jHRIRo2nXOheHtRuBaWCM+261Rzxx32ZIzt456npX0Z8IPB8Xgb4faX4dQhpoY99y4H35n+Zz7ck10VML7Gmpzer6FuNkdjRRRXKQFFFFABRRRQAUUUHpQwEY8GvAvj5cy+NPE2meHPD8trbnw1eLfanq18wFlZuUOyM5/1kmDu2Dt16172T12kZxxXzp42+G3hTw3oeozeJrfxL4z1jUpbieK3sY3aO3mlJJkVF+VMZADvk4ArpwbjGonfVfqVDc5vVp/gxeXDt4y+I3ivxreAnzZYGkFqD6KkY2L+des/AV/h7feEtR0nwLaapLovnP9oe+hcJI8g+dVdvvcdQK8J8J2vijxroVlb3/gzW/Eel6afs8VlZeRY2cjx8briX78rDoQMCvX9PsfjpfafFpunWfhLwFpiRiOOOAG5liX/ZAwAa9HF03GPs+b72rfcv8jWUelz1/wAuPSdKEOnacPKtodtvaWyhBgcBVHAA6e1fM37Ttj4/vPBdz4l8WX9ppenxTxw6foVm5lO9s/vJZeAz4BIxkDH41237NGoa4/i34g6Jq+vXWuR6dqMaJeznO+TDK2B0AOxTgetN/aakHiHxX4C+HkOZJdR1ZLy4QDO2CPILH22+Yf8AgNcmGi6WJSjrbUiOkj17wppdvo/hfTdLtbaO3gtbSOJIo1wq4UZGPrn9a8h+P3ifUvEms2vwg8GSltU1Mg6pOvS0t+C249uOvtgdTXS/HD4nR+D7GLQ9Ch/tLxXqREVjZRjc0ZbgO4HT2B649ASJfgT8Om8FaTPqmuSi+8U6sfO1O8c7ipPPlKf7oJ59TnsBUQjyL201rrb/ADEtFc6nwtoGm+CPBcGj6THss9PtiQSOXYAlnb3JyTXmv7HkLf8ACvNW1AjH23XLqQH1w2P6V6J8VtVXRvht4h1JukVhKBj1YbR/OvJfhB8QvBPwz+B+gWviHW4BqEsLXL2dv+9mLSMWwQOAeehIohGdSjLS7bX+YJNxPoLNZXifxHofhnTmv9e1S00+2UElp5AuR7Dqa8Wf4i/Fr4hFoPh34OOh6c/H9rat8vBHVVI59eB+Nafhv4B6fcagut/EbXL3xhqud+ydytsh9kzz+NSsNCH8aVvJasFG25naj8YPF3jq6k0j4P8Ahua5TJV9avk2QR+654/P8qu+G/g3o+lSS+NPilrjeKdWt0NxNLdsfstuBydqH7wHbIA/2a9ks7S1sLFLKwtobW3iXCQxRhVUegArwL4maxf/ABg8cf8ACr/B9xImg2biTxBqkR+UgH/Vqejc8Y7n2FbUqnO+SmuWK3fW3mwXkSfCSyufil8Urn4palatFoGkk2fh22ZcAkcGTHTA/mfavoNAQOao+HdJsNC0Sz0jS7ZLaytIligjXso9ffufetCuSvV9rLTRLYlu7CiiishBRRRQAUUUUAFB6UUHkYoA8r+LXxFtbFh4P8La5pK+KL5/JaWW7jWPSo/47iUk4BUZ2p1YkcGvNNc0v4eSXFj4Q+G80mveOrolTrltqMn7hgMzXNxMrYfqT5YzknbgV9Ba54S8Ma5OJ9Y8OaTqMgPD3NnHIw/FhXi+pXdz4Y+NmvaT4V8P28niG90u0svD8AhEdpa2v7x5rh9uAI1fGQOWO0V3YacVpG9/638i4so/DzwXrGj6T4itfC3ibUovFvhjUZF+yyXLNaX8JUSIskHKr5gLDI5B711vjv40afp/wv03WNIjeTX9ehEenaeozKkxOxsr/svkAdyB744jxtAnw71rw/pPgu+1DWPihezGS+uEYML9ZG3P9pQ8bMj5QMeWoyCB1vfA3w/4e0y98W/E3xlbxaVqWk6jcRPFM4MGmKMFzHxyWzw3JIIC9ed3CMo+1qa9l1f/AACrLdnc/B/w9bfCr4Uz3vie7iivZN2o6zOTwsjAfJk9do2oB1Jx614JafE25uviHrPjq3tRdeJr5fsGg2s7qkGm25HMkjMQC2OB0H3yfvYr03WPDXj743zx3Wp3D+D/AAYjb9Ps5It95dD+GaRCQEJB4DE4B+73O3of7Nfw7sdp1AavrLDqt3elEJ/3Ygo7VdKph6fNKs7yfRdBxklucB4C8TfDL4eahN4n8W+LB4t8cXpbzZrKJp1gz1SFmAU9ssDk44AHFdefiz8SPFB8v4f/AAsvkhb7t7rGYY8f3trbf03V6t4Y8DeD/DKgaD4Z0vT2AwJIrZRIR7t94/ia6ELwOnFctTEUZS5lDm9X+iIckeCy/Cj4neOEI+JHxBMFk7Bm0zSYwEOOgLEBT/3zn3ru/A3wc+H/AIQkW40/QYri9A5vL0+fNn6tnH4Yr0DvRnn0rCeJqyXKnZeWgnJ9BoUIvGFUDp0AoY8dQCKy/FniPRPC+kvqevanb2Fqh+/KeWP91VHLMewHNeF3/iPx38cZn0fwTDP4a8FkmO71mdcSXK55WMDrn+6px/eYAlDNOhKouZuy7gk3qaHxL+IGteOPEL/DL4WuJrh/l1XV1Y+TaRdDtYfiNw5JBC9yPTvhZ4E0bwB4Yh0bSFZm+/c3LgCS5kI5dv6DsOKl+HXgfw/4F8Ox6LoNn5ced880h3S3EmOXkbufboOAAABXTjrV1aq5VTp/Cvx9RNi9OnSiiiucQUUUUAFFFFABRRRQAUUUUAIeQRXHfEy40Dw7o8/jvVLOFrzRbeRrecErISwx5eQfmVjj5TkZ7ZrsSRivEf2xZpX+H2laOr7Y9U1m3t5cDqAS38xWuHjz1YxKhuSfszeEbn+y7v4k+JFE3iTxGzTh35MNuT8qLnpng/QLXf6x4LsNW1y3u7qGL7FHcC+ltgMi5u1AEbyDoQgGQP73JzgVv28drpOn2tmpEcEKpbxA+w2qP0qaK6gkkkjjkVniO2Rc8r9RSqVpTqOXQTepIqkN2A7+9PpNwozz3rLrqIWg0m4YzSFhnbzmmBy/xC8c6V4KsBd6lZ6rcq4O0WVjJOM+hKjC/iRXgXiz9pjUtQlOn+FtPstFWRtv2/VX3GIepRcgf+PfSvqb19D2xXI+PW8A6Ho0+veKtP0aO3i6yT2cbu5/uqCMsT6V1YWdFP3qfMy4tdj5v0W8+FN1qQ8Q/E34gXnjXVVOVt0tZvskZ/uhQPmHt8qnoVr6V+GXiaw8WeGo9U0fSLzTtKB8uy+0QiESxrwGRByqcYGQOnHFeF+DvBb/ABm8UReKNS8O23h3wFaSE2Gnw26wyalz1cqAShxz6/dHGSfpm2ijt4kghjSKKNAiIigKoAwAAOgHpW2OnB2im7rpdWX3Ic2iQUtFFeeZhRRRQAUUUUALxRxSUUALxRxSUUALxRxSUUABxXjH7XunzXHwvi1e3DGTRtRhvCoHO3O1j+AavZ6zvEukWuvaDfaPfIHtryB4ZQfRhitKU1CopMcdGY18z+L/AIcrdaVMouL+yjurOQHgS4DoM9huGD+NYWiXcHxD8P23iLQ9Rl0TxHabre6ZUDGCdeHgmjPDJnOAe2CDXIfs669deG9S1L4R+JZdmo6RKzaa8n/Lxbk5wD3xncPYn0rY+I3gvxNo3iab4gfDOeJNVmAOqaTJxBqSjowBwBJjvxn69d5UuWbg35rsU1qXr3x1438Mt5fij4f3epW6k/8AEw8PyCdGHqYWw6/TJrG1H9ovwfaoR/YPi03AP+qk0pozn0yTT/DP7QXhKWdtM8W2moeFdZh4nt7yF2VT7EDdj3Kge9de3xO+Gjw+c3jDQSMZ5uV3fl1q/ZNaTpP5P/hwt5HF+MPHXjjxR8JdM8QfDfRbyG/1C9a3nt3iBngj+ddyl9oHKqdxHAarf7P/AIQ+JHh2KW58aeJnltpgTHpZf7QUc8lmlYZB/wBleKXxB+0J8NtKY22l3d3rt4chLbT7ViSewywH6bvoa5y6v/jn8TIZI9L0yLwBocinEt27C7mHYYxvUH6J179KtUqns+RxUU+rGl0O4+Knxf8ADPghf7PVm1fXpT5cGmWnzyFz0DY6fTk+3euM8K/DLxN8RNeg8ZfGCQiKIhrDw8jfuoR/01x3/wBn8zXLfBi40H4WeMZNF+InhgaR4hunP2fXpXM0U6k9FduEXtlcc/eCmvqKEqw3RkMpAII6Ee3tUVbYZctNb9f8gfuhbwR28axxKqIqhVVRgAAYAA7VLxSUVw+bM7i8UcUlFAC8UcUlFAC8UcUlFABRRRQAUUUUAFFFFABQelFFAHl/xu+G1x4rtrXxD4cuf7P8XaSfMsrpG2+aAc+Wx/kf6E1B8Hvixb+J7hvDPiWEaN4utSY7qzlGwTsvVowe/qvUe45r1YjII9a88+Lfwr0bx3bLel20zX7UA2epwDbIjD7obH3l/UdiK6adWE4KnV6bPt/wClbZnWeIPDfh7xFEsOvaHpupxqTgXdskuD7bhx+Fct/wpj4WGQt/wg+kew8s4/LOK4rwF8Ttd8Ja+ngX4ur9lvc7bHWMYhul6De3TJ/vcehwevuSOr42kFSMgg5BpTVag7c2nSzB3iYmheHvCvh9/J0TRtI02RQAVtreONse+BmtvHXGAfT/ABrK8SeGtE1+3EerWKTMn+rmVmjmjPqkikOp+hrznXvDfxE8Hob7wZ42XVLFGx/ZXiNg/X+GO44bJ7bs/jWaXtHrLXzDc73xx4R0PxloUuj+ILNLm1flSOHibHDo38JH/wCvIrx3wr4h134LeJ7bwb4zvJb7wjets0fWJc5tjniOQ9l5GR/D1Hyn5ei0H44WcGprofxC0O+8H6pkDdcKWtnPqsgHAPqa7vxp4d0Px34QuNH1Hyrqwu490c0eG2H+GRD6j9RkVuuekvZ1fhf9XQ1fqdHFIsihlYMCMgg5BFSV4d8BvEmreHPEN58I/GMpbUdOUvpN07f8fdsOQAT1wDkf7PHVTXt61hVpunKxLVh1FFFZiCiiigAooooAKKKKACiiigAooooAKKKKACg5xRRQBznj/wAG6D418Py6Pr1os8DfNG44eF8feRux/SvMPgPqmueFvHms/CPxDetqKabbi60q6Y/N9n+UFPph0IHOPmHTFe3yMFjLMQAOpPQDvXz58K9WtfEXxd8efFi8lS28P6bb/wBnWtw4IUogVnf/AL5RDx3cjtXZh25U5Rlt+pcdj2H4ieMtE8E+F7jXNbm2xINscQPzzP2RR3JryH4H38vxW8Z6n4r8WXTtLosqJpuhYIhtA4yJ2B+/JxjJHykZ7iq/gfSr344eO/8AhPPE0EieDdKmaPQ9NlGFuHU8yMO6gjnsWAXovMum6pF4Z/aP+It4CEt4/D4vZsDhXUJj+Q/OtqdGNOEqa+O2r7a7IduhW8Txf8Lf/aGHhaZjL4W8LQs94qnCyyngrkepOPoDV/UfC3jf4Ozy6t4Fe48QeE9/mXOhzsWltx3aI9SAPT8q0v2P9Hkj8BX3iu7U/bvEV/JdO7DkoDhfwyWr2wqMfyqa9d0p+yteMdLd+7E5W0PnH4matpHxF8F2fxM8C3XleJPCzrcyQMMTxxg5ZHHUqOTnoVLjvXuHw88S2Xi/wfpviSwBWK+gVyh6xuOHQ+6sGH4V5v8AFP4QyPqsnjX4eSx6X4jUMbi04FvqKkfMjr0BYcHsRnPYjmv2Odbu7SbxJ4G1K3ls5bKX7ZFbzKVaHcdkqYPQBgh99+RnrVThTq4fmg/h772fQppNXPo2ikB5Ipa80yCiiigAooooAKKKKACiiigAooooAKKKQnilcBaD0ppbAycfnXGeMPip4D8Ju8OteJLKG4TrbxP5sufTYuTz71cYSnpFDSbOV/ab8YXWi+EIPC+hgy+IPEj/AGK0hU/MEYhWJx0yTt+hY/w1554n0Ob/AIpT9nfwvdvGURb7xJexDDAZ8x2PuSQwBzy0Q6A1p/DOV/FPiLX/AI/eLImj0rToJk0K2k/ghRW3SD36oPUsx7infs5a14dsNG8U/FDxZr+mw6lq2oOs5knXdbxqSVjx1BYlmwOo2AdK9WnH2VNpK7jv/ie33GiVke+6HpdhoukWelaXbR2lhZwrDbwoPlSNRhR+X/1/Wvknxfq0l7Z/GXxpE4C3VzBoNuV53AuFfB/4APzr03Vvjre+JDc6Z8L/AAbq/iGUq0f20xmKGMnjdyP/AELbXB/EPwbf+B/2d/Dmj6tFIbu511LzWXjHmLEx5wWXggBVGe5ziowlJ03+83k1/mwjo9T6Q+Fukpofw80DS0XHkafEGGP4ioZv1JrpTWT4U1vR/EGi22paBfQXunyIPKkhbIwB0PcEehrWrzZt875tzOW4hXIxx+NYE3hDR28Z23i+OEwavDbyWsk0XH2iJsfJIP4gCqkdxiugo5pK62YriBSKWiikAUUUUAFFFFABRRSD6UALRRTS3OOKAHUhbjp+tMkk2RtJtZgoJwoyT7CuV1RPG+rSNFps9l4dtcgGeSP7TdEeqr9xfxzTSuCOoubm3tYTPdTxQRDq8rhVH4mvPfEnxw+GOhzNbzeJ7e8uRkGGxU3Dg+mEzTD8GvDOpXK3fi7UNa8V3HcaneMYfwiXCD8q6zRPBfhHRIhFpPhrSbNV6eVaID+eM1rFUY/Fd/gVofMHxG+KXjDx7qTWHh/S/E1n4byF2afbulzcqOpZ8fLn0H45qLwppXiHR40fw7+z8ZJ+13rBa5kPvhwFH4AV9gqu1Qq8AcAAYApcf5NdazCMYqMKaS9X+OxXtD5yj8SftHPALe18A6TbW4XYsLQKFC+mN4GPavN9c+FvxV1bXhrEnw70y0m3K7Q2nlxwOQc8puI56EDAI7CvtXAo2rSpZhKl8MF+P+YlUaPnHTvFH7Qej2sdpF8NNLW2i+5DawiNFHoFVsCrl18VviRHZyW3if4LX89pIpSZYgzq6nqCpXBFfQW0fSlrP61Bu7pL8UHOux8Ur42HgTxT/b3gTSfEOgwTv/p+hanbsbZ/9xxnHt3HuK+l/hr8WPB/jbTYpbPVLW0viAJrC4nVZom7jGfmHoRXdT28M6bJo0lX+66hh+tcxr/w38B67g6p4U0mdx0cW4Rh9CuCKqtiaVaKUotPvf8AMOaL6HVbhjPQUqnPauAtPhxJoOG8I+LNb0uNc4tLmb7XbH22SZIH0NdZokus7TDrENp5qjie2Y7H6fwtyp/E1xuK6EvyNSikFLUiCikJxSFvpnPrQA6ikBzS0IA7V87eO/jl4q0P4uXPhC107SXso9Qt7USSRyGTa6oSeGxn5j29K+ia+Jfi+B/w0tff9huz/wDQIa9HK6MKtSSmr6GtNJn20e9ec/tC+KNd8H/Da51jw8qi7WaON52j3i3jYnMm08dgMngZzXox71wfx38V3/gv4d3Ovabb2dxcJNFFsu0LxlWODkAjP51x0FzVYq19TNbnP/sxeNvEnjjwReah4iXzzb3hgtr4RiP7UgVSTgcHDErkcHFesouMYxwfyryf4HeOvEfjf4cazrH9n6UmqWVxPb2NvbxtHA7KgKBssSMk4JBHBrnfgV8atc8ZfEC48O+JLfT7MS2pksktomQiSM5dDuYkkqSe2NjV0VcLOVSpKKty7lSjds99I5zx+dHO3P8AOvPfjz48n8A+BJtUsfIOpTzJb2STIWUucksQCMgIGbr296wvC3xYv7X4Np4+8d2tpbPdSsLG1sVZXuUziPAdj8zEMeuAvNYxw9SUVJLd2Fys9fOQKBn0/Wvm/wAPfEL46eP4p9a8H6DodhpEcrJGZyCZiOqKznLnsSAozXW/A/4w3XjDXLrwn4n02HTfEForEiLIjm2nDgAk7WXIyMkc1pPB1Ixb0038g5GeyflSd/6V4B8cPjR4q8E/EM+HtJs9Ge0EUEhluoZGdd5+Y/K4GAMnpWI3x08f6149sY/CHhyO40G7vVs7MXFnKEusn5pDP0Q4DNxkADnODTWBquCn0Y+R2ufTfbP9aTv2P414R+0F8YfFHgLxZZ6RolppM0E9iLgtdwyM24uwx8rrgYHoTVOT4j/GTxpph1j4e+E7WHQ0GEu7vZ514y8O0aO4+XOQB3wec8Ulgqjgp6JPzDkZ9B/5FFeDfBH46XniXxIPCfjCxgstUlLJa3EKlEkkXrE6Ekq/Bxg4PPSu1+NHxU0v4b6ZE00H27VLoMbW0WQICo6yO38KD6ZJGPcTPCVY1fZW1FyO9j0P2PFAX0xXzlpXjH9orXdEXxbpfh/RU0uRDNDaeVtlnjxkMqM+85HQEqTngHjPYfBD402vjy6Oh6tZppmvIjSLEjExXKqfmKbuVI7qeccgnnFTwVSMXJNO29nsPkZ69g+1Ga87+NHxT0z4b6ZA00Av9Tuw32W0DbAQv3nc4OEGR0BJJwPWvNdM8Z/tEa3oa+LNN0HQ00t4/OhtWiCyTR9mVC5bBHI5BPGBU08JUnDn2XnoJQbVz6Ox0PSvmr9rjxz4v8J+JbC38Oa9dabFJpTzOsWMFw7jdyOuAK7b4H/Gi18d3j6Hqtimla7GhcRDPl3Cj7xXPKsvdDz715N+3Ec+LtM/7Ar8f9tHrqwOGaxap1F/Vi4wtOzPqfwxNLc+HNOuJ5DJLLaxu7HqSVBJrRrK8If8ippP/XnF/wCgCtWvOn8bRk9wr4l+MH/Jy9//ANhuy/8AQIa+2q+OvjH4R8cT/GzWde0jwjq19Cl9DcW8yQbo5CkceOc8jK4r0snlGNSXM7aG1Hc+xT35FeSftbf8kYvP+vuD/wBCrhf+Fn/tAZP/ABbd/wDwCb/4qtfx7J488cfs4yNrXhi6i8Qy365sIICHEaucNtJ6YqKWEnQrQlJq111JUHFk37FfPw21fGB/xOZf/QErzL436fN8M/jtZ+LNPjZbOe5TVotvQ/Ni4j/HLcekgr1z9knQtb0DwDqdrrmk3mmzyarJKkVymxihRQGA9OK0f2nPBc/i74fNNplq91qmmS/aLaKIZeVD8skY+o5HuordYiMMdLX3ZXT+ZV1ztHlvx+upviV8afDngHSJma2jRBI6jhPNUSyyf8BhCke7Y71b/bJt107TvBukWCfZ9Mt4pUihX7qlFRVGPULmtj9lD4e6xpOoax4u8V6fdWeosBYWMV2MSCIAGR+em4hFHshHevSPjb4Ai+IPg86ZHOttf2z+fYzMPlWTBG1u+GBINN4mnQxNOmneMB8yUkeP/CqL46n4faOfB7eFk0QwH7IsxzJt3HO49znNWPAPwp+KFn8adP8AHHiBNGUNdyTX721z1DoQQqY9dvGe1YXgbxJ8WvhDDL4evPA97qun+YzxIqM6qT1MciZG09cEV6l8LPGHxa8VeLo7rXPBcOg+FzbsD5zbZvM/hZd3JHXIwKrEzqw55R5eV9dL2E5NN2PEf2vlL/F24jDECSxtkJB5G7j+tfYWj6fa6bpVpY2MSQW0EKRRRRjCoqjAAHoPSvlz9pvwf4s1v4ste6P4a1PULT7Par9ogh3R5U8857V9WQZ8tBjotYY2opYajFPo/wBCaj9xHyN+2r8vxDsdv/QGX/0bJX094Cs7S18CaDaWgQQR6dbrHs4BHlryMevX8a+Y/wBtNlT4j6czLuUaOuR6jzXrp9H8efFL4c+FLTw/eeB5tfjit1GmanBudHiKgoHC5Py5xjg4ArWvSlUwlJRfcpq8Eec/FkLZftI3LaWdso1u1ZBGMESEpux+Z/M1Y/aveS5+Nd3b3jEWwis4sHoIm27/AMOWrtPgR8LPFGs+PT8Q/H1pLaeXO11b21wAJZ5z0kZf4EXPAPNdh+0t8JbzxvDBr3h5Y21i2hMMsDME+1RdRhjwHXnGetdKxdGniKcJS+GNr+Y+ZJo9j0+KKKyhjhUKojQKAMYGBgV8Y8ad+1TH/ZWUI8WhFEYxhXmKyrx22lx9M16No/xe+JeieHIvD998M9YvNetohBFdGFvLcgYV3A6njscH2qb9nv4ReILfxZ/wn3jyMw3qNJLZ2cjBpDM4+aeXHAOGbC9txJ7VyYeP1SNSVVq0k7eYk7XbPOf2rJZp/jTeQ3hIgjtrWKLI4ERyTj/gTPX2XaxQQWkMNuoWGONUjVegUAYA/CvGP2lfhJeeN4YNf8O+W+s2sXkvA7BftMOcgA9mBJxn3Fczonxc+JmieGofDl98M9ZutdtYhbxXPktsbAwrMB1OMdDg4qa1sVQpxi9Y/ITXNFWPPJCdN/amiXR8Lt8TbIwn91gd4+nJrof24xjxdpnp/Yr/APox66n9nz4R+ILfxX/wsDxzCbW8RnktLN2Bk82TO6WTHCnnAXtWd+2D4U8U+I/E+nzaD4d1LVETSHiZ7aLcA+9/lJz1wc12wxNOWLp6/CrN+ZpzLnVj6L8If8ippP8A15xf+gCtWs3wrFLB4b02GeMxyx2saujDlSFAINaVfPz+NnNJahVLU7+z0y0kvdQu4LS1hXMk00gREHux4FXa+Tfinf6r8WPjxB8PLW+mttFs7oxHy+mY13Ty47sOUGemOOta4bD+2bV7JasqKuezXPx3+Ftvei1bxRGzE43LBIV/PFb2o/EPwnZeC5PGH9rw3Wjo2wTW2ZCz5xsA4O7PY4xVPR/hN8OtL0pdMt/B+kyRBcM09ussknu7tkk/U1kfE7RPBvg74K3+mt4WS78P2+0nToZTESWkHzK4yQQTnPWqccPKUYwT38h2V9DtPBXifR/GPh2217Qrh57OcsFLKVZWUkMrDsQQc/StiN0kJ2MrANtOCDgjtx6c186X/iGKL9l6FvBXgu6sNIvYLiOYx6gCdPVZBmR2OGlLnPTnk5pP2WfEviS08MWWi2vgm/1LS59Un+0a0L6IRwlnJbKH5jtOB71c8G+SVRbJ2Dl0bR9IBce/1pNorzDwZ8Xodf8AilqPgG80KXSbu0EyxyS3Afz3ibkBQBjKfODnkCrPxO+Kcfg7xX4f8NWuiya1qWsyBVgiuBG0algqnkHOSSe3APpWHsKnMo8upNmej/dU4/Sqt5dW9lbyXV7PFBBGu6SWVwqoPUk8AVZB3Lkcj2718r/HzV9Z+IHxksfhfpd5JbWC3CQSbeAZNu+SVh32rkKDxmnhsP7eTjslv6DjG7PXdR+OvwtsbwWkvimGR84zDC7L+YHP1Ga7Twv4k0PxNpx1HQdUttRtg/ltJC2QrgZKkHkHBHB56VzPhv4R/D3Q9GXT4PCun3ACgSS3UCyyynHJZmyST+VaMNr4O+F3g27mt4LbRNFtne4lWJDt3s3ICjkktgBR7AU6kaLXLSTvfTYbSeiPmr9tyaGP4i2CyTRI/wDY64DOAf8AWvX1f4Wx/wAI1pQHA+xQ9D/0zFeI3HxYvPEdhc+JrD4M3WseH7Qsh1C5ni8wop+YhNrEgd9u7v6GvTvh98QNB8Z+EJdd0Jn2WiMJ7WQBZIWVchSORggcEZBH5V04p1HQhBx+H9Ru/KdntFGOMV518E/ijF8TLXVZodFl0v8As+SNMPcCXzN6k54UYxVXRvi3HqPxku/hwNBljktvO/043QIbywv8G3jO717VyfV6nNJcuq3J5WenlRjHIFGOD6V474z+Oth4W+Itz4RvPDl/c+QUVZ7WTzJJZHRWjRIguWLFgvXjrWReftCX+h6zb2/jL4d6r4esrjDLLNOHkVM8vtC4bHdQdw9OlXHBV3ZqO+ocjPedoznFI/ypgcCuU+IXj7QfA/h0a3rVyWilYLbRQANJcMRnCZIHTnJOAM5Nee+HfjZ4r124sLi0+EWuvpF7MscV6kuVwxwH5QDb33fd/wBqohQqSi5JaCUXY7jxb8TPCHhXxTYeGdZv5Ir+927NsJZI9x2rvbtk8DrUfxM+J/h34fS2EOuQ6hK1+SIfssIccMF5JIxywrz/AON+o+B7P4yeFbfXvBbatqsrQi3vVvDEseZMLvjAw+08jNc7+20cal4Sw38b/wDo2OuvD4SFSdOLvqnf/gFxim0fTULB41cZwwBAPvzT6isxi1i/3F/lT8muBK2iItroOr5F1aYfC39qdtY1ZGj0y8uZZ1mI4MM64Zx6lHJyPQfjX11XM+PvA/hzxxpA03xBYfaEQloZkbZLCx7o45HuOh7iunCYj2LkpbSVmODSZt2t3bXtpHdWl1DcW8ih45YnDKw7EEcV51+0u6y/BPXWRlkQiLBGCP8AWrz71ySfs3JaFoNL+I3iSwsGbcbaM4B+pVgD/wB812o+FGlx/CV/hzb6tqiWDMGF1K6yTD5956gDGR07U4ewo1IyjK6TGuVO55v4Q/5Mnuz/ANOdxyP+vg10/wCx1IrfCDaGyY9UugR3X5+ntwR+BFdp4S+Huk6D8NP+EBlnn1LTjFLDK8wCu6yMSenAI3cH2rjPBnwLk8K6xDcaZ8QvEkWmR3iXTafFtjWZlOQshGdwIAU8DI61tPEUqsKkb7u60Kk00zkv2jtOn8GfFjwx8TtPiPlyXMcd5tyAZI/U/wC3EWX/AIB71ofCCAfET49eJPiPN++0vRn/ALP0pjyrNjG4cdlLN/20FaH7XHiLTE8AR+HFWK91fU7uJbO3jO6RCrglwB3P3R7vXofwY8Ir4J+HelaCyr9qSPzr11H3p35c/gflHsoq3V5cKm/jenyBu0TsSMAnvXyV8TPO+HP7Ttp4uvYXbTbq5F2JAv3o3TZKAe5QnOBzgV9bHkYPSsHxt4P8PeMtHOl+IdPS7gB3Rtkq8Tf3kYcqf5965MJXVGb5tmrMmEkty/pmpWWqafDqGnXcFzaTKHjliYMrKecivG/2xPtM3wws3tWL26atGbho+gGyRVzjtvI/HHeqq/s3w2ckkeg/ETxJpVlISTBGeufUqygn8K9C8G/DHw/4c8A3XguWS81fTbuSSS5F9IHLM+CxGANvIyMcg85zzVwlQoVFUjK+uw1yxd0RfBNtO/4Uh4aa1EQt00mMSEdA4X95n/gQbNeHfso7pPEXj6awVhpX9nSbcDC5LuYvbOzPv9eteg/8KBa1srnRdH+I/iXTfD9wxMumoEZSpPKhuDz9Oe+a9J8BeB9A8D+HhoehWpSBmLzyStvkncjBd27nAx6AcCtJYilCE7Su5P7g5tzxD9h2ZfsPiqHePNM9u4Q9SuwjI9s1n+Ap4bn9szVpreQSRk3oDKcg4EY4P1rsrj9nbS4/Elxqmg+MNf0G3uWYy21k4RtrHLIsgIwpJ6EHFbngb4I+H/B/xCXxbpWpX4CRSRR2bgMihwASXPzMeM5PrXRPFUOapU5neUbDclqeb3kccv7cNsJEVwJCwDDOCLE4Na37caL/AMIfoTbQW+1zLk+hhOf6flXobfCjTm+MifEw6xffbEYkWexfK/1Pk9evTmrPxk+Gll8S9MsdPvtUu9PS0leQNborFiyFcHd9ayjiqftqcuiVg51zJnz9+0nHP/xbma+UvpP9jw9QSCf3RlH1K7fyr6z02WyksIJbFoms3iVoDHjZ5ZA27cdsYrm/FPw98PeJ/Bdr4X1uF7i2s4Y0t51IWWJkXaHU9iQOR0PQivPtE+AE2mT20K/EvxX/AGVbzLKlhFKIlJDbgCQSMZ6/KM1nUq061KMb2ab9GKTujj/2lf8Ak4HwR7tb/wDo6pf23B/xMvCR775P/RsdepePvhNp3jHx3pHiu71m/tp9LMZjt4kQo+x93JPIyaf8YPhTp/xKudLnv9XvdP8A7OZii26owfLK3Of92tqWMpxlSb+ymNSSaZ6Faf8AHpD/ALi/yp1EK+XGsec7VA5+lOwK8tPVmaYtFFFIQdsUlLRRr3ADzxScYpaDSav1A8v8CfBHwV4V8Qr4gjS/1TUY23QTajcGYwHHVQehGSAecdq9PGOgowPSlqpylN3k9ht3CiiikIQ0YpaKSXmAmKMUtFPXuAm0egoAAHApaKVvMAoAxRRTATFLgUUUbgGB6UYGaKKACiiijYA3UbqKKADdRuoooAN1G6iigA3UbqKKADdRuoooAN1G6iigA3UbqKKADdRuoooAN1G6iigA3UbqKKADdRuoooAN1G6iigD/2Q==">
            <a:extLst>
              <a:ext uri="{FF2B5EF4-FFF2-40B4-BE49-F238E27FC236}">
                <a16:creationId xmlns:a16="http://schemas.microsoft.com/office/drawing/2014/main" id="{06A13468-9FCF-4B3A-A44B-15F260B8872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a:endParaRPr>
          </a:p>
        </p:txBody>
      </p:sp>
      <p:sp>
        <p:nvSpPr>
          <p:cNvPr id="7" name="AutoShape 10" descr="data:image/jpg;base64,%20/9j/4AAQSkZJRgABAQEAYABgAAD/2wBDAAUDBAQEAwUEBAQFBQUGBwwIBwcHBw8LCwkMEQ8SEhEPERETFhwXExQaFRERGCEYGh0dHx8fExciJCIeJBweHx7/2wBDAQUFBQcGBw4ICA4eFBEUHh4eHh4eHh4eHh4eHh4eHh4eHh4eHh4eHh4eHh4eHh4eHh4eHh4eHh4eHh4eHh4eHh7/wAARCADsAK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IooooAKKKKACiiigAooooAKKKKACiiigAooooAKKKKACiiigAooooAKKKKACiiigAooooAKKKKACiiigAooooAKKQnFV5r61ivorF7iMXUqNIkJb52UYywHXAyOfegCzSZ5pN3pXmEnxAa5/aItPA1rMDZ2+lTtc7ejXJKMoz/spn/vqqhSlUvy9NQseo0UUVIBRRRQAUUhOD7etAORmgBaKKKACiiigAooooAKKKKLgISc9qTdx1/SvPP2iteu/D3wl1m803Uzp+ov5UNrIku2Te0ighMcltueBz3rn9L8SfGTVNBsYvD/hG2tY47dEbUvEtyI57khRmQwRj5cnJwSD7Ct4YeU4KV1a9tylG5ueP/jD4f8AC+t/8I7a2Wo+IfEGATp2mQmV0z03novb86w1+JXxZul8y0+Cl4kZ5H2nUlRsfTbxWX4R+Dett4M1qHXNdl0vxJquoTXct9pdycS7h+7EjY3MiksfLyASea9cFxpfhLwukmp6klvZ2EKrLdXMhAJAGSSxJ5PRfwFaz9jS91LmfzG7LoeUa544+Nz6VdXg8D6J4WtIImknvdRvhKIkA5YKMZPoMGn/ALLGna1qun6n8RvE15PfajrbiG1mn6/ZYyfujoqs+SAABhQe9cp8QPFGqfFrx74f8CJaaloXhLU5nkMs8Jhm1GKLLM4U8qnGFz67uwr6Q060t9P0+3sLGFILW3iWKGJBgIgGAAPYVpiJKFFR5UnLt2/4cbdkYPxP8XWPgfwTqPiS+IItoz5KE8yyn7ifnz9Aa+fPhp4f1TQvjR8PtW15pf7b8R21/qF+H6qXRiqkdiFxkdjx2rsJ5P8AhdHxfSGP974H8Izh5W/5Z3971A91UjP0H+1Wv4yP2j9qvwLAnW20i8mcegIYD+dXRfsoOn1abf3aL9QirHs1FApDXl3MxTTWbHXGME81w/xG+KnhDwNEY9W1Hz9QOBHp9oPMuHY9BtH3c+/4Zrzy8s/id8Vbd7rxJcP8PfBQQyS2qv8A6bcRAZJkJ+4uBnngehrphhpSjzS0Xf8AyGo3L/xX+N9rp94vhbwGsOt+JLuRbWGRfmt4JXO0ZI++QecDgYyTXrvhyzn03Q7Kwurya+uIIVWa5mOXmfHzOfqcnA4GcCvn79nfwjo+t+OrrxrpOlrZeGNEL2GgIwy9xIOJbl2PLscn5j/ex/DX0iAKvFRp02qcFr19Sp22QtFFFchAUUUUAFFFFABSHrS1keK9e0nw1o1zrGs3kdtaQIXYsfmb0VR1Zj0AHJJFCTbVgPL/AIm+HvFOqfENvEM+s6N4c8O6NaqtpqV+Fla3kbmWaKNiI1c8KHfJABAHNfPeoahpHiWI2us+Kp5NTSd1udbvtRnuUlQMdptLNFydy4+9hRn8vafFt5c3nho+I/H3irUNHvNQlDaP4Wsobe4dQTiGJoXVvNmbI3E4ClscYrN+F+i/Ebw/eeJ5re50mPxFbPDqN3orWaCK7jljzsSVeYyNrIMfKGX05r2cNP2VNuW/Tp+htFpItfDDXbXwtojaX8Mfhp4t165uNrT6rqcIs47hx3Z5MYQdlUYHoe/ofwP8Y33j7wxf32vafZw3+narNZyRwjdGpQggqT3AbBPqO1Z/j/4taTpvwts/EWlb7nUtchEekWOP3rTt8pBXr8jcH3GO4pngW2tfg38EftfiKVftqB72/wAHLS3Upz5Y9TkhfwrkqR5435bNv5ktXWxnsV1z9riHyjui8N+HyJcHhZJScD8nH5U740eL9S17XU+FHgOQPrV8u3VLwfc063P3ySP4iD09wO9eTeBvGGvfZNZ/4RtraXxl4quDeatqkziO00a2yQimRuCwBJ46E4GSOO98FeMPhB8JdHls7fxN/wAJDr90/mahdWUZuJ7uX0DD5doJOBu9+SSa6KmHlTkm4ttKyX6v9CmnFnsfgDwppPgrwpZeH9HjIt7dfmdgN80h5aRz3Zjz+Q6AV5zpTLqv7W2rXAwYND8OpAW7JJK4JH5CoB8SPil4rxH4F+Gs+n2z8LqOvSeSgH94JwT+Aas/TPgHq+s6rqGsePvGl1PNqkiy31npAMEUxAwFZjyQBwOKwjD2bm60rN6d3+BKVr3Oy8bfG3wL4an+wQ38mt6qTtSx0tfPdm/u5XjOewyR6VzBb42fEkY2x/DrQJP737zUJF/D7nH+6RXpngvwD4R8Gw+X4b0Gzsnxhpgm6Zx7u2WP0ziulPTjrWPt6dPWnG77vX8BXS2OA+Hvwn8H+CSL2xsX1DWD/rNUvm864YnqQTwmf9nHuTXGfGLXdR8eeLI/g/4QuiociTxFfxnK2kAIzGD03Hjj1wOzVq/Fr4j6h/a6/D34eRLqHi29BWWVOY9OT+KSRugIB/D64FdT8IPh9p/w/wDDhsIJjd6hdN52pXzj57qbuxJ5CjnA989Sa0U5Q/fVHeT2v+b8uwX6nSeGdF03w7oNloukWy21jZQrDBGB0UDv6k8knuSa0qKK4tW7sgKKKKACiiigAooooAKxvFPhbw94otkt/EGi2WpxxndGJ4wxQ+qnqPwIrZopqTT0A8B+I2geE/h7488G6jpPg+Mp5lyba3s4sy3uoFFS3iLt0GGkbJOBgnHFZfjp9W8G3+m62dSnv/izrtyPKs7D57cW5wPspjPWFQOG4YtubIGa968WQ6OdFuLzXbeCaysVN6zSJnyvKG/eD1BGM5FeVfs6aPP4kvdW+L2vx79S1uV4tNVxn7LZqcBV9MkckeldtOreHPPW34+Ronpc534U6NoOj3nij4neOrd7HUNH1Oe3g09382PT2YhiIB/G7u5245O7jqTV7Wfh749+MV3FqvjC/wD+ET0ONt+n6PEgluVU/wAcpPyrIR/vEZxxXsN54V0+88Q2ur3MaMbZ/tEcQX5Tc42idvVlT5V9Mk9cY3lXBPTHoKmWNlze0jv08vQTk73PGtD/AGbfh3YhW1FNT1lgQSLu6IQkeqJgV6T4c8HeFfDaqug+HtM08j+OG3UOfq3U/nW9RWNTE1qnxybJcmxMUE4FR3MrQwSSJC8zqpIjTG5z6DJAz9TXhPxJ+M3jvR3lt9L+GWrWOMhbrUYTKp9wsOV/Nz9Kmjh51nyw/OwJNnuOqX9jpthLfaheQWlrEpZ5pnCIoHqTXietfETxT8Sb+bwz8IrZ4bIMY77xLcIUhhHQ+UCMluuO59APmryhPEeh6/crrHxZv/GniMxYkGm2+mm1sYTnocsN3X/ZHtX0Z8E/FNv4q8PG50TwnLoPhyH93p7Ssi+fj7xSNBgKDxuzyc8d67J4b6tHmau/wX+ZbjyoufCz4daH4A0drbTxJdahcEPfajPzPcv6k9lz0UcD8zXaCgUtcM5ub5pPUhsKKKKkQUUUUAJRTs0ZoAbRTs0ZoAbRTs0ZoA86/aPuJrb4IeKZYGZXNoE49GkVSPyJrS8AyWOgfCTw7KuEtLfSbVmYdArIu5j+ZJrT+ImhjxN4H1rQTtzfWckKE/wuVOw/99AGuG/Z61S38VfBmDQ9TQm50+OTSNRgf7y7cqAR/u4/I1uv939GV9k9HGr2i6x/ZEzeTeMpeGN+PPUdSh/ix3A5FXw2a8m8M6lp+ryS/C/4goh13SyPsc0rmNr+Af6q5hkBBEmB8205DBscVoXfhj4naSxPhXx5bajbAHZbeIrPzXUennx7Wb/gQJ96n2ST5XKwJHpJas/W9e0fRfs/9r6pZ2AuZRFD9omVPMf0GeteWXEH7RFzfWwe48F2lskyGb7MHzJGGG5fn3YyMjt1pPGfwJ0/xl8RbvxP4g1+/fT5xHt06DI27UCsvmEkqpIzhQvU81caNNStOat5ahyruexowdAwwQwyCp6j61m+J/EOk+GdGuNY1y+isrGBSXlkbHPYAdST6CvOPE3xR8IeArO08I+DtOfXtThUQWmk6XmQIewdxnHv1PUmszw78MvEfjbWoPFXxhuY7jy2D2Xh2A/6LbdwZP759Rz7k9KI0Le/Udo/i/kPl7mXa2evfHzWIb/VobnRfhvayb7ezZis2rsDwzekf9DheSWHvlla29law2lpDHBbwII4oo12qigYAAHQAVJFFFDGkcUaIiAKqqMBQOgAqTNRUqupZJWSFJ3G0U7NGayJG0U7NGaAG0U7NFACUUUUAFFFFABRRRQAGvB/HMd18JPibJ8QLC3km8J666w67DEuTbTZ+WYAep/PJHcV7xVbUrGz1HT7iwv7WK5tbiMxzQyKCrqeoIrWjV9nLVXT0Y07HH+NfB/hb4neHrSeWUNhRcabqlk+JYSed6OO3AyD6diMji4tN+P/AISP2XTNT0Pxnp6f6o3xMNyFHQFu59yTWbdaT4s+CF/NqnhuO48QeAncy3WmsS0+ng/eeM91/wAkdWr2HwR4q0PxjoMWteH75bq0k4PZo27ow/hYeldEnKlG8feh5r+rFarXoebHxH+0Fd4ht/h/4bsHPHnT6kXUe+BzUEvw1+J3jIbfiF8Q2tNPb/WaboMflKw/ulz1H1DV7W2dpx+Fcfr+veK9Akeefwq2u6eOTLpUw+0IvvDJjf8A8Bb8KmOIk9IRSf4/iK/Y5DWvgJ4Rj0m2/wCEQluvDWtWPz2upQXDtIz/APTXJ+YH8CBwOOKd8O/iRrFh4jj8BfE+3TT9fJAsb9VC2+pLnAKngBz6cZPGAcA9b4N+JngvxXcGz03WI49QU4ewu1NvcoR2Mb4JI9s1N8TPA+jePPDkukatGUdQWtLlV/eW0mOHU/zHQj8DQ6s2+XEL59V/mO99GdZkZ4OaWvIvgp4z1lNXu/hv45fb4l0pcwXDH/kI2w6SKT1YDGe5HPXNeuDrXPUg4OzJasLRRRUCCiiigAooooAKKKKACiiigAooooAKKKKAEcKylccHrXiXjr4d634L1mfx78KiLe4+/qeif8u96g5OxezdePyx0Pt1VdUvLbTtPn1C8kEdvbRtLKx6BVGT/KtaNVwlp813GmzB+GHjHTfHXhG28QacrQiUmOe3c5aCVeHQ/Q9+4IPeq3xT8faN4C0db7Ui9zdTny7OwgwZrmQnAVfQZIGTwM15X8DvEVh4O+DniPx/rW6307UNYub20hyAZFOERV92Kn8Oa5/X/Aus+Lvhv4o+KPj3zI9XurIy6RYBmVdOt1IKn/eZecdgRnk8dccLD2r5/hul6vt8urL5Umdp8R9D0y4+FuoeMvi1pNiNWji86GPTz5UtoTxHAsw+Z2z95jkdcDAFc78Ptd+LXgfwRpPiLXrObxP4auoBNNbhi1/p8R+6+Tyy4w2OcZ5x1qPx5qVx8RdP+EXguWRnGuQwalquG+9GkYL5+uH/ADr6TSNVjVEVVUABQBwB7elOpU9lTUJq93e3ZLTTsDfKtTw/4mrp3xA8G2PxK+HeoRz694ef7TbyRjEhRfmeB16g4ycHryBw1epfDnxPZ+MvB2m+I7HaI7yEM6A8xyDh0/Agj8q888efC/VNH1uTxt8K5o9N1jre6VwLXUU7qV6Kx/AH/ZPNcn+yl4pSPxr4n8HvZTabFcSvqNtYzfetpMhZ4ueepUjjoDRKlGrQbpu/Lr526p9wtdaH0jRRnn3orzjMKKKKACiiigAooooAKKKKACiiigAopM0m7gk4/OhAKehrxb9o/WL3WZtH+E/h+UjU/Eco+2OvW3tAcsxx0zgn6KfUV0vjX40fDzwqZILzxBbXV6oO21tD5zu2OF+XIGentXlFhNq+gfDvxb8bvEVvIviTxBF5GlwshzZWzkLGP9nIwxPGAq+9duGouMlOS9PXp8i4xe5qaPpNl8Rviha+HrGFD4B8ALHCkQ/1d5eKMAHsQMZPsP8AbruP2nNW/sj4K67tG6a8VLOBR1Z3YADH4Vyfw58c/Dn4V/CTRLObXYdT1G9j+1TRWCmae5uJOW+Ucjn5RnBwoqLUP+E2+MXiXw19s8GXfh3whpuorfzS38oE11s5RfLxnrj8M81tKD9spPSEe/W3+bHbUj+Eej/8X9uLOTayeEfC1lpaEdBI0a7iPfk19C14L8H9b0zSfjb8QtN1yY6frGraoGsIrlSnnwpuVShPBz8pA79q95B9a5sY2pq+1l/X33FPe4FcjFcjq/gHSrzx1pfjS1/0LWbFmWWWNeLqFkKtHIO/B4bqMDtxXX0c1zqTjezITEUEdaWiipAKKKKACiiigAoopB70ALRSHgVEZ41kWNpEWR87VLDJ+g70dbASk49h61R1nWNL0Wxa/wBZ1Kz060XrNczLGn5sQM1DrVrqd7i3s9U/s6Ij55Yog83/AAHdlV+pB+lYVp8NPByXq6lqGkjW9QHS81eRryUH28zKp9FCgelVFRerYI53Ufjt4NMjQeG7TXPFc4xgaRp0ksf/AH8IC15p8Rrr4zfEi4W30/wPrOk+HjgNZyXaW73POT5rhs49FHA69a+nIYYoY1SKNY1AwAgwB+VO2iuiliKdF3jBX89f8ilKx8yeFfAfxi0OBV8OeC/Afh4nOZsCac/70jl2at6Xw3+0ldRPHP4r8OJG4w0ZgiZSPTBiNe/AenFGB6VTx05O/KvuG5s+VvD3wT+LvhzXpNe0XVvDFrqDhgWVBtwxycIY9q/gBjtiuzht/wBpmzfe1x4U1EdxIAufyC17tgegoxTnj6lS3PGL+Qe0fVHzV8QLH4o+KtN+xeM/hLY6jJFzb3+kagsdxbn1QsTkf7J4q38LPin4s8K2w0X4oeHvEEVnCMQatJYSSMij+GYoCCPRs59c9a+icCgqpGCAR6UPFqUOSUFb56em4c3kYPhXxl4W8UwmTw9r2n6nt++kEwMif7yfeX8RW6pz9KwNe8EeEtclFxqnh+wnuV5S5EflzoexWVcOv4EVZ0LSrjS28qPVr27tMfLHeN5rp6Yk+8R/vbj71yNR+yS7dDYopBS1IgopD1/zxVC31rSrm+axt9TspbpSQ0CToZFI6gqDng9aLN7AaFFFFOwCHpXyd8Fdc1u6/aYmsbrWdSuLQXOpgQS3cjxgKW2/KWxx244r6yHWvj74Gf8AJ0s//X1qv/oTV6OXpOlWb7GtNaM+wD2r58+K/wAK/FniL412PifTdesLWxD2zeZLclZ7NYyNyxoBzuwSORksc5r6E7ivkL9oJQf2ndNO1SfP03k/7wrPL4ynUai7aMmCuz60nura3Aa4uoolJABkcLkngfnVgbcdf1r5t/bR8Ku6aV4ztA4eEizuWH8HJaKT2w24Z9x6V3jfExP+GeU8eB0F61h5QQ/8/mfKIx7OCcegqPql6UKkXfmdvmHJsz1KC5tp93k3EUu0lTscNtIOCOO9V9R1bStOKrf6laWZb7vnzqmfzNfLHwpFx8Ofgbr3xM8rOsa3KtrpzycgJuIEhHfLb399q9jWT8KrD4W69aX/AIg+LPimK51m6uGEUF5esrIg/jOOSSScdgMcV0LLn7zu2k7aK7v/AMAagfY8Ekc0ayQyrKjDKsjAgj2NNa4txL5RniEmcbd4zn0xXy1+zj4mh0L403/gfRtZ/tPwxemf7AfN3qCi71ZPTKhwfUgcVy3xIi1Wb9p29g0CSOHV59USG0lccRO8YXf+AJP4URy5uq4N2srh7PU+yrW/sbqeaC2vbaaWBtsyRyqzRn0YDoakS5tnkKJcRMwGSocZryH4PfBC18A+L5fETeILrVbhrYwqHhEeHZsyO2D82cDGc455PFfPnwq8P3nin4u3fh611K4022vTc/2lNbNsla2V8tGrdtx2jPpms6eEp1OdxnpFX2BQT6n2xbavpN1dvZ2uqWU9yn34o51Z1/AHNXq+U/j/APCHQ/Afh608U+D3vtOe3uo4pgLhmbLfdkRvvKwI+hzXWj4waov7NsPiosjeIGn/ALK84qNvnjP73H+4N2P73tQ8FzwjOk7pu3oxcnY9x1HVtK01lXUNSs7Qv90TzqmfzNW4ZYZ4xLDKkiNyGRgQfxr5h+Avwo0T4geHLjxr47N5rN1f3EiQebcsCiKcFyQcli2fYDAArG07VNS+CPxxPhm0v7m48NXFxCJLeV9wEM2NrAdA6E9R1xTeChKUqcJXlHy0+Q/Z62Prk7cdf1qgmt6M959jXV7A3I6wi5Qv+Wc188ftZeOtaj16z8A6DdPaiaONrx43KtK8r7Y48joo+8fXcB2rc1L9m/wfD4Hkgs1uh4hitzImoeccvOFzgr90KTxjHGahYWMYRlVlbm266dxKKtqz3sYNfJPwbRB+1rq7BVz9p1XnH/TWuu/ZI+IGraxJfeDtcupLyS0hFzZTSsWkEe7a8bE8kAkEZycZFcl8Gf8Ak7LVv+vnVf8A0bXXQw7o+2hPpEuMbXPrU9aKO9FeMYXDPeviv4aa9pPhj9om91vXLxbOwhvNSV5mUkAs7ADA5619qHpXB3Hwj+Gd1eTXNx4L0mSeaRpJXaLl3Y5JP4k124LE06MZxqJ2kraGtOSV7laH43fDGaeKCPxRC0kjrGiiCTlmOAPu+prwj9oMH/hpvTT/ANPGm/8AoQr3y2+EvwrW5SS28IaKZoXWRdiZKsDweD64rR1zwT4D1jxVBq2saLpd1rvySQyzEecRGflIGc/L9K1o4ihh6l4J6prUcXGL0NDx/wCHrbxX4P1Xw/chdl5A0aE/wv1RvwYCvivQl8Q63bWPwcjWaB7jX2km5OYsJsl4/wBkKzf7xFfd5Pqfy71g2PgnwtZeKZ/FNpoVjDrVxu829WP94+7G7n3wKjCYz2EZRkr329e4oTsjkvjb4IbVPgvN4b8P2vzabHDJZW0YHzCEY2D3KZA968Y/Z01n4X/2PdaF460zRotQiuXeG61C3X94jdULEfKynsccGvrMrmuL8V/Cn4f+KL1r7WvDFlPdscvMgMTv/vFSM/jRh8WlSdKrezd7re4KelmYvgjUfgvceOU03whB4ffXoLd7hJLK3AKp91trgYzhuQDnBNeK6kP+MzIP+w3H/wCiq+lPB3gjwj4RjK+G/D9hpzEYMkcYMjD3c5Y/nUMngbwO3i8eJG0LTj4g80TC6x+/3gY3dfT2p0cXCnObV2mrahGVjrFOWFfEfwY8VWHg/wCNsmq6rJ5WnzPc2lxMRkQh3+Vz6KGAB+tfbacH8a+O/wBnDT7HVPjbrenalawXdpPZXaywTIGRx5o4IPBrTL2vZVm1pYKezO5/at+I3hu/8EW/hzRtWttRubu5jmlNq4dY415AJHdiRgDniql38MNci/ZWg077LKdZiuv7aktMfPhs5jx/fEZBx6givXPDvwh+HOg6umr6V4VsYryNt0UjZfym9UDEhT9BXdbfyqFjY0oQhRWzu7i50lZHgH7KXjvw9B8Of+Ed1HVrSxvNNnlIW4lEfmRM24MufTJBHUYrzvxOR8Xf2kUi8OF7nToZ4BLcoPkS3hILyE9gxBC+pIxX0T4n+D/w58Sag+oat4VsZbpzueSMGIufVtpGfxrofCXhXw94U082Ph7SLPTYCQXEEe0ufVj1b8ar65ShOVWmnzSv6K4+dXbPmz9rvQdQ0nx9pvjm3t3kspRAruOiTwvkKT23KBjPoa9m1b4ueDY/h9L4mg1yzkZ7UvDbCQea0xXiMp1BzweOMV32o6fZ6lZS2OoWsN3azLtkhmQOjj3B615+Pgb8Ko777YPBtg0pbdsYsY8/7mcY9sYrP6xTnCMaq+HsHMmlfoeT/sX+Grx9a1bxpcQslibcWVpIRhZ3LBpGX1AwBnpkn0rM+DfH7WWrZ4/0jVf/AEbX1NZ/2fbgaZZtbRfZkH+jRFQYl7fKOg/Kua0Lwv8ADqx8aXGp6Np+iReIyZXneF1NwN5zIWAORknnIrX+0Od1JyXxKxXtN2dpRRRXmJGFhO2elfMWr654p+NnxRvvB+g6zPovhbTC32ue3yGlVW27jjG4swO1SdoA3YJr6ckXcjL0yCK+Wv2b7638B/GDxP4P16RLO4u2ENu8zbQzxu5UZP8AfRwVPc5HWu/BJKFSa+JLT7/0NYHfWf7PHhjT7uzvNL8R+KLO6t5kkeQXwJlCkEqQFGM9OMVR8c6V4Qk/aa8OX1/4k1W21zbC0OnRWpaKUgOE/e5+RTg7lwc47Zr3Itt5JA/xr50+JZJ/a/8ABmc/6qDvx/y2ow06teTc5bRYRu9xus/Gm/j+OVtbrfarH4SgBWWzTSm8+STYwJ2bfMZd3ORxgZr1O/8Ai74N05NAN/NqFr/bwU2ImsnQ4LhPnBA2YYjOexBry3W2CftsaZuYDNsoGfX7O3H1rtP2qPCP/CS/DGe+t4y17ozG7j2j5jHjEgHf7vzf8Bq6tOg5Uo7JrcJJXR3fj7xloXgfw+2ueIZ5ILNZFizHGXYs2egHXgE/QVs6deQ6hp1vfQLIIbmFZUEiFWCsARlTyDg9K+ZIdYk+Nfir4eeGZv3tpptiuqa8OoMiHZtP+8yD8HNfUW0KDt49hXNiKCopRl8X5dhSVmfPfx08deKdY+Idp8K/At4bK7uWVLu7QkMCRvI3DlVRBuYjk9M+ujb/ALNvhn+zwZ/E3iWTVivN+t0Fw5/iCbSBz6kn3zXHeJrhfAP7W0PiHW8x6ZqDNItw33VSWLyy2f8AYbGcdAc19PxTJNCs0UiPE67ldWyGHqCK6cROVCnD2Wiau/NlSukrHL6trvh34aeC7JvEOuOlraQpbpPcuZJ7hlX05Lsepryv4U6l8F9I8fi80ePXdH1nUkdIf7YWeKOcSMCdgk+Xk4x+VZfx+AvP2i/AtnrBzo/+jlVf/VsTM+/9RGD+HrWx+2tDp6/D/TLqYBLuK+227j7wXYxbB68AA/UCilRS5Y3d53uNL8T1Pxj8QfDfhHWdJ0fWri4ju9WkEdqscDOGYuqckdPmYUvxG+IHhzwDa2t14jmuIort2jiMMDSksoycgdOteAfGy4vH1r4N3OrMVvGgs5Lpn7OZYC5b8c5rd/bgljPh3w5DvHmfaZ3C98BF5/Pj60qWBjKdKN/ivf5EqGqPXvHPxG8L+C/7M/t+5ngGpZ+zmOAuDjbkkjoBuFcvL+0F8NY9TWz/ALSvTCzFVvRZOLZsHBKuR8y/7QyK8+/bCjSZPAUMi5jkZ0ceoJhBH5V1P7X2nWEPwaCw2cCC1vIEgCoB5a4K4HoMcUU8NRtTUr+9fr5jUVdeZ6t4h8UaH4f0Ntc1fUILXTwFImZsh9wyoUDliewHWuL8JfG/wJ4q8RWeh6VJqjXN2zLbPJYuschUEnDdOAK8L+MUk1z4f+Edpq7udCfToGuGZjtY7oxIT9EPXsGb3r610+0sLW0ghsreCK3iQLAI0AVUxwBjtisqtCFGC5tW2/TQTikjxXwTpHg+H9prxHeWPiTVLnXWilabTpLYrFFuCb/3ufnAyu0YGM98VifCZV/4a68b4VQfs82Tjk/PFTvh5z+2N4sB/wCfab/0GGj4UDH7XfjbHe3m/wDQ4q7XGynd39xFLqfRxOKKGorx0tDJLQU9K4T4m/Cvwn8QBHNrFrLBfxLtjvbZ9koXsD2YexHHbFd3RThOUHzRdmCbR4ppvwBtbe+s5tQ8feLNRtrKZJoLV7vYishyvrgZHYCut174Y6ZrHxQ0z4gXGpX0d7pqosdugXym278Z4z/Ge/YV31IMVo8RVbvfXYfMzzT4kfCHTPGHii08UW+tanoOtWqqgurIrlgudpIPRhk8+nBq1reraJ8NPh1La+IfEU2rNbW0hJ1K4V7m8LFiE9SCTt6cKPQV6DXI+Kfhx4K8UeJrfxDr2g2+oahbxLDG85YptUkgFM7Tyx6g0QrOTUajbSBN31PPf2Q/B0mi+Cp/E17beTe664kiQjBS1X/Vj6Nkt9CK9xNNQKoCqoAA4AGKdU1q0q83Ul1FJ3dznPHvgnw3420gab4h08XEaEtDIjbJYW9UYcj3HQ9wa8tT9nSyjt206D4geLIdIbINilwAhU9R6fpXutJ3qoYmrTVovQfM0cH4u+FnhnxP4Q03w7qRvCulxKtheibNzDtAGd5HOcDORg4B7VhWPwR0+41ux1Txd4q17xaNPwbS11F1EMZByMqo+bkDr1wM5r1mjilHEVYqykwucJ8WvhnofxF021ttTmubS4tGJtrq3I3pnhlweCD6Vxep/s66FqumwQ6t4s8SahexHAvbi4Ej+WBgRKrZCKOvHJ9a9vo4p08VWppKMnoHMzz/AOJ3wu0rx82iNqGpX9p/Y7FoRb7f3mSh+bIP9wfma1fin4IsviB4XPh/UL26s4GmSYyW+3flc4HzAjHNdZRUqtUVmparYV2cPrnwy8Na58P9P8G6sk1zaafAkdrcbgs8TIu0OpA4JHUYwfSsDwT8Gz4a1nT7w+PvFWoWmnMWtdPmucW44Iwyj7wwTxxXq9BpqvUUeVPQLs4DQPhlpek/FHU/iDDqV9Nf6hGyPbuV8lAwXpgZ/hFO8M/DHS9D+Jur+PYNTvpr3VEZJIJCvlRhipO3Az/COtd7RS9tU118g5mFFFFQhBg0YNJk0ZNIBcGjBpMmjJoAXBowaTJoyaAFwaMGkyaMmgBcGjBpMmjJoAXBowaTJoyaAFwaMGkyaMmgBcGjBpMmjJoAXBowaTJoyaAFwaMGkyaMmgBcGikyaKAP/9k=">
            <a:extLst>
              <a:ext uri="{FF2B5EF4-FFF2-40B4-BE49-F238E27FC236}">
                <a16:creationId xmlns:a16="http://schemas.microsoft.com/office/drawing/2014/main" id="{424DE5BC-1AAC-4061-BC33-11F137B2D86F}"/>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a:endParaRPr>
          </a:p>
        </p:txBody>
      </p:sp>
      <p:sp>
        <p:nvSpPr>
          <p:cNvPr id="8" name="AutoShape 12" descr="data:image/jpg;base64,%20/9j/4AAQSkZJRgABAQEAYABgAAD/2wBDAAUDBAQEAwUEBAQFBQUGBwwIBwcHBw8LCwkMEQ8SEhEPERETFhwXExQaFRERGCEYGh0dHx8fExciJCIeJBweHx7/2wBDAQUFBQcGBw4ICA4eFBEUHh4eHh4eHh4eHh4eHh4eHh4eHh4eHh4eHh4eHh4eHh4eHh4eHh4eHh4eHh4eHh4eHh7/wAARCADsAK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IooooAKKKKACiiigAooooAKKKKACiiigAooooAKKKKACiiigAooooAKKKKACiiigAooooAKKKKACiiigAooooAKKQnFV5r61ivorF7iMXUqNIkJb52UYywHXAyOfegCzSZ5pN3pXmEnxAa5/aItPA1rMDZ2+lTtc7ejXJKMoz/spn/vqqhSlUvy9NQseo0UUVIBRRRQAUUhOD7etAORmgBaKKKACiiigAooooAKKKKLgISc9qTdx1/SvPP2iteu/D3wl1m803Uzp+ov5UNrIku2Te0ighMcltueBz3rn9L8SfGTVNBsYvD/hG2tY47dEbUvEtyI57khRmQwRj5cnJwSD7Ct4YeU4KV1a9tylG5ueP/jD4f8AC+t/8I7a2Wo+IfEGATp2mQmV0z03novb86w1+JXxZul8y0+Cl4kZ5H2nUlRsfTbxWX4R+Dett4M1qHXNdl0vxJquoTXct9pdycS7h+7EjY3MiksfLyASea9cFxpfhLwukmp6klvZ2EKrLdXMhAJAGSSxJ5PRfwFaz9jS91LmfzG7LoeUa544+Nz6VdXg8D6J4WtIImknvdRvhKIkA5YKMZPoMGn/ALLGna1qun6n8RvE15PfajrbiG1mn6/ZYyfujoqs+SAABhQe9cp8QPFGqfFrx74f8CJaaloXhLU5nkMs8Jhm1GKLLM4U8qnGFz67uwr6Q060t9P0+3sLGFILW3iWKGJBgIgGAAPYVpiJKFFR5UnLt2/4cbdkYPxP8XWPgfwTqPiS+IItoz5KE8yyn7ifnz9Aa+fPhp4f1TQvjR8PtW15pf7b8R21/qF+H6qXRiqkdiFxkdjx2rsJ5P8AhdHxfSGP974H8Izh5W/5Z3971A91UjP0H+1Wv4yP2j9qvwLAnW20i8mcegIYD+dXRfsoOn1abf3aL9QirHs1FApDXl3MxTTWbHXGME81w/xG+KnhDwNEY9W1Hz9QOBHp9oPMuHY9BtH3c+/4Zrzy8s/id8Vbd7rxJcP8PfBQQyS2qv8A6bcRAZJkJ+4uBnngehrphhpSjzS0Xf8AyGo3L/xX+N9rp94vhbwGsOt+JLuRbWGRfmt4JXO0ZI++QecDgYyTXrvhyzn03Q7Kwurya+uIIVWa5mOXmfHzOfqcnA4GcCvn79nfwjo+t+OrrxrpOlrZeGNEL2GgIwy9xIOJbl2PLscn5j/ex/DX0iAKvFRp02qcFr19Sp22QtFFFchAUUUUAFFFFABSHrS1keK9e0nw1o1zrGs3kdtaQIXYsfmb0VR1Zj0AHJJFCTbVgPL/AIm+HvFOqfENvEM+s6N4c8O6NaqtpqV+Fla3kbmWaKNiI1c8KHfJABAHNfPeoahpHiWI2us+Kp5NTSd1udbvtRnuUlQMdptLNFydy4+9hRn8vafFt5c3nho+I/H3irUNHvNQlDaP4Wsobe4dQTiGJoXVvNmbI3E4ClscYrN+F+i/Ebw/eeJ5re50mPxFbPDqN3orWaCK7jljzsSVeYyNrIMfKGX05r2cNP2VNuW/Tp+htFpItfDDXbXwtojaX8Mfhp4t165uNrT6rqcIs47hx3Z5MYQdlUYHoe/ofwP8Y33j7wxf32vafZw3+narNZyRwjdGpQggqT3AbBPqO1Z/j/4taTpvwts/EWlb7nUtchEekWOP3rTt8pBXr8jcH3GO4pngW2tfg38EftfiKVftqB72/wAHLS3Upz5Y9TkhfwrkqR5435bNv5ktXWxnsV1z9riHyjui8N+HyJcHhZJScD8nH5U740eL9S17XU+FHgOQPrV8u3VLwfc063P3ySP4iD09wO9eTeBvGGvfZNZ/4RtraXxl4quDeatqkziO00a2yQimRuCwBJ46E4GSOO98FeMPhB8JdHls7fxN/wAJDr90/mahdWUZuJ7uX0DD5doJOBu9+SSa6KmHlTkm4ttKyX6v9CmnFnsfgDwppPgrwpZeH9HjIt7dfmdgN80h5aRz3Zjz+Q6AV5zpTLqv7W2rXAwYND8OpAW7JJK4JH5CoB8SPil4rxH4F+Gs+n2z8LqOvSeSgH94JwT+Aas/TPgHq+s6rqGsePvGl1PNqkiy31npAMEUxAwFZjyQBwOKwjD2bm60rN6d3+BKVr3Oy8bfG3wL4an+wQ38mt6qTtSx0tfPdm/u5XjOewyR6VzBb42fEkY2x/DrQJP737zUJF/D7nH+6RXpngvwD4R8Gw+X4b0Gzsnxhpgm6Zx7u2WP0ziulPTjrWPt6dPWnG77vX8BXS2OA+Hvwn8H+CSL2xsX1DWD/rNUvm864YnqQTwmf9nHuTXGfGLXdR8eeLI/g/4QuiociTxFfxnK2kAIzGD03Hjj1wOzVq/Fr4j6h/a6/D34eRLqHi29BWWVOY9OT+KSRugIB/D64FdT8IPh9p/w/wDDhsIJjd6hdN52pXzj57qbuxJ5CjnA989Sa0U5Q/fVHeT2v+b8uwX6nSeGdF03w7oNloukWy21jZQrDBGB0UDv6k8knuSa0qKK4tW7sgKKKKACiiigAooooAKxvFPhbw94otkt/EGi2WpxxndGJ4wxQ+qnqPwIrZopqTT0A8B+I2geE/h7488G6jpPg+Mp5lyba3s4sy3uoFFS3iLt0GGkbJOBgnHFZfjp9W8G3+m62dSnv/izrtyPKs7D57cW5wPspjPWFQOG4YtubIGa968WQ6OdFuLzXbeCaysVN6zSJnyvKG/eD1BGM5FeVfs6aPP4kvdW+L2vx79S1uV4tNVxn7LZqcBV9MkckeldtOreHPPW34+Ronpc534U6NoOj3nij4neOrd7HUNH1Oe3g09382PT2YhiIB/G7u5245O7jqTV7Wfh749+MV3FqvjC/wD+ET0ONt+n6PEgluVU/wAcpPyrIR/vEZxxXsN54V0+88Q2ur3MaMbZ/tEcQX5Tc42idvVlT5V9Mk9cY3lXBPTHoKmWNlze0jv08vQTk73PGtD/AGbfh3YhW1FNT1lgQSLu6IQkeqJgV6T4c8HeFfDaqug+HtM08j+OG3UOfq3U/nW9RWNTE1qnxybJcmxMUE4FR3MrQwSSJC8zqpIjTG5z6DJAz9TXhPxJ+M3jvR3lt9L+GWrWOMhbrUYTKp9wsOV/Nz9Kmjh51nyw/OwJNnuOqX9jpthLfaheQWlrEpZ5pnCIoHqTXietfETxT8Sb+bwz8IrZ4bIMY77xLcIUhhHQ+UCMluuO59APmryhPEeh6/crrHxZv/GniMxYkGm2+mm1sYTnocsN3X/ZHtX0Z8E/FNv4q8PG50TwnLoPhyH93p7Ssi+fj7xSNBgKDxuzyc8d67J4b6tHmau/wX+ZbjyoufCz4daH4A0drbTxJdahcEPfajPzPcv6k9lz0UcD8zXaCgUtcM5ub5pPUhsKKKKkQUUUUAJRTs0ZoAbRTs0ZoAbRTs0ZoA86/aPuJrb4IeKZYGZXNoE49GkVSPyJrS8AyWOgfCTw7KuEtLfSbVmYdArIu5j+ZJrT+ImhjxN4H1rQTtzfWckKE/wuVOw/99AGuG/Z61S38VfBmDQ9TQm50+OTSNRgf7y7cqAR/u4/I1uv939GV9k9HGr2i6x/ZEzeTeMpeGN+PPUdSh/ix3A5FXw2a8m8M6lp+ryS/C/4goh13SyPsc0rmNr+Af6q5hkBBEmB8205DBscVoXfhj4naSxPhXx5bajbAHZbeIrPzXUennx7Wb/gQJ96n2ST5XKwJHpJas/W9e0fRfs/9r6pZ2AuZRFD9omVPMf0GeteWXEH7RFzfWwe48F2lskyGb7MHzJGGG5fn3YyMjt1pPGfwJ0/xl8RbvxP4g1+/fT5xHt06DI27UCsvmEkqpIzhQvU81caNNStOat5ahyruexowdAwwQwyCp6j61m+J/EOk+GdGuNY1y+isrGBSXlkbHPYAdST6CvOPE3xR8IeArO08I+DtOfXtThUQWmk6XmQIewdxnHv1PUmszw78MvEfjbWoPFXxhuY7jy2D2Xh2A/6LbdwZP759Rz7k9KI0Le/Udo/i/kPl7mXa2evfHzWIb/VobnRfhvayb7ezZis2rsDwzekf9DheSWHvlla29law2lpDHBbwII4oo12qigYAAHQAVJFFFDGkcUaIiAKqqMBQOgAqTNRUqupZJWSFJ3G0U7NGayJG0U7NGaAG0U7NFACUUUUAFFFFABRRRQAGvB/HMd18JPibJ8QLC3km8J666w67DEuTbTZ+WYAep/PJHcV7xVbUrGz1HT7iwv7WK5tbiMxzQyKCrqeoIrWjV9nLVXT0Y07HH+NfB/hb4neHrSeWUNhRcabqlk+JYSed6OO3AyD6diMji4tN+P/AISP2XTNT0Pxnp6f6o3xMNyFHQFu59yTWbdaT4s+CF/NqnhuO48QeAncy3WmsS0+ng/eeM91/wAkdWr2HwR4q0PxjoMWteH75bq0k4PZo27ow/hYeldEnKlG8feh5r+rFarXoebHxH+0Fd4ht/h/4bsHPHnT6kXUe+BzUEvw1+J3jIbfiF8Q2tNPb/WaboMflKw/ulz1H1DV7W2dpx+Fcfr+veK9Akeefwq2u6eOTLpUw+0IvvDJjf8A8Bb8KmOIk9IRSf4/iK/Y5DWvgJ4Rj0m2/wCEQluvDWtWPz2upQXDtIz/APTXJ+YH8CBwOOKd8O/iRrFh4jj8BfE+3TT9fJAsb9VC2+pLnAKngBz6cZPGAcA9b4N+JngvxXcGz03WI49QU4ewu1NvcoR2Mb4JI9s1N8TPA+jePPDkukatGUdQWtLlV/eW0mOHU/zHQj8DQ6s2+XEL59V/mO99GdZkZ4OaWvIvgp4z1lNXu/hv45fb4l0pcwXDH/kI2w6SKT1YDGe5HPXNeuDrXPUg4OzJasLRRRUCCiiigAooooAKKKKACiiigAooooAKKKKAEcKylccHrXiXjr4d634L1mfx78KiLe4+/qeif8u96g5OxezdePyx0Pt1VdUvLbTtPn1C8kEdvbRtLKx6BVGT/KtaNVwlp813GmzB+GHjHTfHXhG28QacrQiUmOe3c5aCVeHQ/Q9+4IPeq3xT8faN4C0db7Ui9zdTny7OwgwZrmQnAVfQZIGTwM15X8DvEVh4O+DniPx/rW6307UNYub20hyAZFOERV92Kn8Oa5/X/Aus+Lvhv4o+KPj3zI9XurIy6RYBmVdOt1IKn/eZecdgRnk8dccLD2r5/hul6vt8urL5Umdp8R9D0y4+FuoeMvi1pNiNWji86GPTz5UtoTxHAsw+Z2z95jkdcDAFc78Ptd+LXgfwRpPiLXrObxP4auoBNNbhi1/p8R+6+Tyy4w2OcZ5x1qPx5qVx8RdP+EXguWRnGuQwalquG+9GkYL5+uH/ADr6TSNVjVEVVUABQBwB7elOpU9lTUJq93e3ZLTTsDfKtTw/4mrp3xA8G2PxK+HeoRz694ef7TbyRjEhRfmeB16g4ycHryBw1epfDnxPZ+MvB2m+I7HaI7yEM6A8xyDh0/Agj8q888efC/VNH1uTxt8K5o9N1jre6VwLXUU7qV6Kx/AH/ZPNcn+yl4pSPxr4n8HvZTabFcSvqNtYzfetpMhZ4ueepUjjoDRKlGrQbpu/Lr526p9wtdaH0jRRnn3orzjMKKKKACiiigAooooAKKKKACiiigAopM0m7gk4/OhAKehrxb9o/WL3WZtH+E/h+UjU/Eco+2OvW3tAcsxx0zgn6KfUV0vjX40fDzwqZILzxBbXV6oO21tD5zu2OF+XIGentXlFhNq+gfDvxb8bvEVvIviTxBF5GlwshzZWzkLGP9nIwxPGAq+9duGouMlOS9PXp8i4xe5qaPpNl8Rviha+HrGFD4B8ALHCkQ/1d5eKMAHsQMZPsP8AbruP2nNW/sj4K67tG6a8VLOBR1Z3YADH4Vyfw58c/Dn4V/CTRLObXYdT1G9j+1TRWCmae5uJOW+Ucjn5RnBwoqLUP+E2+MXiXw19s8GXfh3whpuorfzS38oE11s5RfLxnrj8M81tKD9spPSEe/W3+bHbUj+Eej/8X9uLOTayeEfC1lpaEdBI0a7iPfk19C14L8H9b0zSfjb8QtN1yY6frGraoGsIrlSnnwpuVShPBz8pA79q95B9a5sY2pq+1l/X33FPe4FcjFcjq/gHSrzx1pfjS1/0LWbFmWWWNeLqFkKtHIO/B4bqMDtxXX0c1zqTjezITEUEdaWiipAKKKKACiiigAoopB70ALRSHgVEZ41kWNpEWR87VLDJ+g70dbASk49h61R1nWNL0Wxa/wBZ1Kz060XrNczLGn5sQM1DrVrqd7i3s9U/s6Ij55Yog83/AAHdlV+pB+lYVp8NPByXq6lqGkjW9QHS81eRryUH28zKp9FCgelVFRerYI53Ufjt4NMjQeG7TXPFc4xgaRp0ksf/AH8IC15p8Rrr4zfEi4W30/wPrOk+HjgNZyXaW73POT5rhs49FHA69a+nIYYoY1SKNY1AwAgwB+VO2iuiliKdF3jBX89f8ilKx8yeFfAfxi0OBV8OeC/Afh4nOZsCac/70jl2at6Xw3+0ldRPHP4r8OJG4w0ZgiZSPTBiNe/AenFGB6VTx05O/KvuG5s+VvD3wT+LvhzXpNe0XVvDFrqDhgWVBtwxycIY9q/gBjtiuzht/wBpmzfe1x4U1EdxIAufyC17tgegoxTnj6lS3PGL+Qe0fVHzV8QLH4o+KtN+xeM/hLY6jJFzb3+kagsdxbn1QsTkf7J4q38LPin4s8K2w0X4oeHvEEVnCMQatJYSSMij+GYoCCPRs59c9a+icCgqpGCAR6UPFqUOSUFb56em4c3kYPhXxl4W8UwmTw9r2n6nt++kEwMif7yfeX8RW6pz9KwNe8EeEtclFxqnh+wnuV5S5EflzoexWVcOv4EVZ0LSrjS28qPVr27tMfLHeN5rp6Yk+8R/vbj71yNR+yS7dDYopBS1IgopD1/zxVC31rSrm+axt9TspbpSQ0CToZFI6gqDng9aLN7AaFFFFOwCHpXyd8Fdc1u6/aYmsbrWdSuLQXOpgQS3cjxgKW2/KWxx244r6yHWvj74Gf8AJ0s//X1qv/oTV6OXpOlWb7GtNaM+wD2r58+K/wAK/FniL412PifTdesLWxD2zeZLclZ7NYyNyxoBzuwSORksc5r6E7ivkL9oJQf2ndNO1SfP03k/7wrPL4ynUai7aMmCuz60nura3Aa4uoolJABkcLkngfnVgbcdf1r5t/bR8Ku6aV4ztA4eEizuWH8HJaKT2w24Z9x6V3jfExP+GeU8eB0F61h5QQ/8/mfKIx7OCcegqPql6UKkXfmdvmHJsz1KC5tp93k3EUu0lTscNtIOCOO9V9R1bStOKrf6laWZb7vnzqmfzNfLHwpFx8Ofgbr3xM8rOsa3KtrpzycgJuIEhHfLb399q9jWT8KrD4W69aX/AIg+LPimK51m6uGEUF5esrIg/jOOSSScdgMcV0LLn7zu2k7aK7v/AMAagfY8Ekc0ayQyrKjDKsjAgj2NNa4txL5RniEmcbd4zn0xXy1+zj4mh0L403/gfRtZ/tPwxemf7AfN3qCi71ZPTKhwfUgcVy3xIi1Wb9p29g0CSOHV59USG0lccRO8YXf+AJP4URy5uq4N2srh7PU+yrW/sbqeaC2vbaaWBtsyRyqzRn0YDoakS5tnkKJcRMwGSocZryH4PfBC18A+L5fETeILrVbhrYwqHhEeHZsyO2D82cDGc455PFfPnwq8P3nin4u3fh611K4022vTc/2lNbNsla2V8tGrdtx2jPpms6eEp1OdxnpFX2BQT6n2xbavpN1dvZ2uqWU9yn34o51Z1/AHNXq+U/j/APCHQ/Afh608U+D3vtOe3uo4pgLhmbLfdkRvvKwI+hzXWj4waov7NsPiosjeIGn/ALK84qNvnjP73H+4N2P73tQ8FzwjOk7pu3oxcnY9x1HVtK01lXUNSs7Qv90TzqmfzNW4ZYZ4xLDKkiNyGRgQfxr5h+Avwo0T4geHLjxr47N5rN1f3EiQebcsCiKcFyQcli2fYDAArG07VNS+CPxxPhm0v7m48NXFxCJLeV9wEM2NrAdA6E9R1xTeChKUqcJXlHy0+Q/Z62Prk7cdf1qgmt6M959jXV7A3I6wi5Qv+Wc188ftZeOtaj16z8A6DdPaiaONrx43KtK8r7Y48joo+8fXcB2rc1L9m/wfD4Hkgs1uh4hitzImoeccvOFzgr90KTxjHGahYWMYRlVlbm266dxKKtqz3sYNfJPwbRB+1rq7BVz9p1XnH/TWuu/ZI+IGraxJfeDtcupLyS0hFzZTSsWkEe7a8bE8kAkEZycZFcl8Gf8Ak7LVv+vnVf8A0bXXQw7o+2hPpEuMbXPrU9aKO9FeMYXDPeviv4aa9pPhj9om91vXLxbOwhvNSV5mUkAs7ADA5619qHpXB3Hwj+Gd1eTXNx4L0mSeaRpJXaLl3Y5JP4k124LE06MZxqJ2kraGtOSV7laH43fDGaeKCPxRC0kjrGiiCTlmOAPu+prwj9oMH/hpvTT/ANPGm/8AoQr3y2+EvwrW5SS28IaKZoXWRdiZKsDweD64rR1zwT4D1jxVBq2saLpd1rvySQyzEecRGflIGc/L9K1o4ihh6l4J6prUcXGL0NDx/wCHrbxX4P1Xw/chdl5A0aE/wv1RvwYCvivQl8Q63bWPwcjWaB7jX2km5OYsJsl4/wBkKzf7xFfd5Pqfy71g2PgnwtZeKZ/FNpoVjDrVxu829WP94+7G7n3wKjCYz2EZRkr329e4oTsjkvjb4IbVPgvN4b8P2vzabHDJZW0YHzCEY2D3KZA968Y/Z01n4X/2PdaF460zRotQiuXeG61C3X94jdULEfKynsccGvrMrmuL8V/Cn4f+KL1r7WvDFlPdscvMgMTv/vFSM/jRh8WlSdKrezd7re4KelmYvgjUfgvceOU03whB4ffXoLd7hJLK3AKp91trgYzhuQDnBNeK6kP+MzIP+w3H/wCiq+lPB3gjwj4RjK+G/D9hpzEYMkcYMjD3c5Y/nUMngbwO3i8eJG0LTj4g80TC6x+/3gY3dfT2p0cXCnObV2mrahGVjrFOWFfEfwY8VWHg/wCNsmq6rJ5WnzPc2lxMRkQh3+Vz6KGAB+tfbacH8a+O/wBnDT7HVPjbrenalawXdpPZXaywTIGRx5o4IPBrTL2vZVm1pYKezO5/at+I3hu/8EW/hzRtWttRubu5jmlNq4dY415AJHdiRgDniql38MNci/ZWg077LKdZiuv7aktMfPhs5jx/fEZBx6givXPDvwh+HOg6umr6V4VsYryNt0UjZfym9UDEhT9BXdbfyqFjY0oQhRWzu7i50lZHgH7KXjvw9B8Of+Ed1HVrSxvNNnlIW4lEfmRM24MufTJBHUYrzvxOR8Xf2kUi8OF7nToZ4BLcoPkS3hILyE9gxBC+pIxX0T4n+D/w58Sag+oat4VsZbpzueSMGIufVtpGfxrofCXhXw94U082Ph7SLPTYCQXEEe0ufVj1b8ar65ShOVWmnzSv6K4+dXbPmz9rvQdQ0nx9pvjm3t3kspRAruOiTwvkKT23KBjPoa9m1b4ueDY/h9L4mg1yzkZ7UvDbCQea0xXiMp1BzweOMV32o6fZ6lZS2OoWsN3azLtkhmQOjj3B615+Pgb8Ko777YPBtg0pbdsYsY8/7mcY9sYrP6xTnCMaq+HsHMmlfoeT/sX+Grx9a1bxpcQslibcWVpIRhZ3LBpGX1AwBnpkn0rM+DfH7WWrZ4/0jVf/AEbX1NZ/2fbgaZZtbRfZkH+jRFQYl7fKOg/Kua0Lwv8ADqx8aXGp6Np+iReIyZXneF1NwN5zIWAORknnIrX+0Od1JyXxKxXtN2dpRRRXmJGFhO2elfMWr654p+NnxRvvB+g6zPovhbTC32ue3yGlVW27jjG4swO1SdoA3YJr6ckXcjL0yCK+Wv2b7638B/GDxP4P16RLO4u2ENu8zbQzxu5UZP8AfRwVPc5HWu/BJKFSa+JLT7/0NYHfWf7PHhjT7uzvNL8R+KLO6t5kkeQXwJlCkEqQFGM9OMVR8c6V4Qk/aa8OX1/4k1W21zbC0OnRWpaKUgOE/e5+RTg7lwc47Zr3Itt5JA/xr50+JZJ/a/8ABmc/6qDvx/y2ow06teTc5bRYRu9xus/Gm/j+OVtbrfarH4SgBWWzTSm8+STYwJ2bfMZd3ORxgZr1O/8Ai74N05NAN/NqFr/bwU2ImsnQ4LhPnBA2YYjOexBry3W2CftsaZuYDNsoGfX7O3H1rtP2qPCP/CS/DGe+t4y17ozG7j2j5jHjEgHf7vzf8Bq6tOg5Uo7JrcJJXR3fj7xloXgfw+2ueIZ5ILNZFizHGXYs2egHXgE/QVs6deQ6hp1vfQLIIbmFZUEiFWCsARlTyDg9K+ZIdYk+Nfir4eeGZv3tpptiuqa8OoMiHZtP+8yD8HNfUW0KDt49hXNiKCopRl8X5dhSVmfPfx08deKdY+Idp8K/At4bK7uWVLu7QkMCRvI3DlVRBuYjk9M+ujb/ALNvhn+zwZ/E3iWTVivN+t0Fw5/iCbSBz6kn3zXHeJrhfAP7W0PiHW8x6ZqDNItw33VSWLyy2f8AYbGcdAc19PxTJNCs0UiPE67ldWyGHqCK6cROVCnD2Wiau/NlSukrHL6trvh34aeC7JvEOuOlraQpbpPcuZJ7hlX05Lsepryv4U6l8F9I8fi80ePXdH1nUkdIf7YWeKOcSMCdgk+Xk4x+VZfx+AvP2i/AtnrBzo/+jlVf/VsTM+/9RGD+HrWx+2tDp6/D/TLqYBLuK+227j7wXYxbB68AA/UCilRS5Y3d53uNL8T1Pxj8QfDfhHWdJ0fWri4ju9WkEdqscDOGYuqckdPmYUvxG+IHhzwDa2t14jmuIort2jiMMDSksoycgdOteAfGy4vH1r4N3OrMVvGgs5Lpn7OZYC5b8c5rd/bgljPh3w5DvHmfaZ3C98BF5/Pj60qWBjKdKN/ivf5EqGqPXvHPxG8L+C/7M/t+5ngGpZ+zmOAuDjbkkjoBuFcvL+0F8NY9TWz/ALSvTCzFVvRZOLZsHBKuR8y/7QyK8+/bCjSZPAUMi5jkZ0ceoJhBH5V1P7X2nWEPwaCw2cCC1vIEgCoB5a4K4HoMcUU8NRtTUr+9fr5jUVdeZ6t4h8UaH4f0Ntc1fUILXTwFImZsh9wyoUDliewHWuL8JfG/wJ4q8RWeh6VJqjXN2zLbPJYuschUEnDdOAK8L+MUk1z4f+Edpq7udCfToGuGZjtY7oxIT9EPXsGb3r610+0sLW0ghsreCK3iQLAI0AVUxwBjtisqtCFGC5tW2/TQTikjxXwTpHg+H9prxHeWPiTVLnXWilabTpLYrFFuCb/3ufnAyu0YGM98VifCZV/4a68b4VQfs82Tjk/PFTvh5z+2N4sB/wCfab/0GGj4UDH7XfjbHe3m/wDQ4q7XGynd39xFLqfRxOKKGorx0tDJLQU9K4T4m/Cvwn8QBHNrFrLBfxLtjvbZ9koXsD2YexHHbFd3RThOUHzRdmCbR4ppvwBtbe+s5tQ8feLNRtrKZJoLV7vYishyvrgZHYCut174Y6ZrHxQ0z4gXGpX0d7pqosdugXym278Z4z/Ge/YV31IMVo8RVbvfXYfMzzT4kfCHTPGHii08UW+tanoOtWqqgurIrlgudpIPRhk8+nBq1reraJ8NPh1La+IfEU2rNbW0hJ1K4V7m8LFiE9SCTt6cKPQV6DXI+Kfhx4K8UeJrfxDr2g2+oahbxLDG85YptUkgFM7Tyx6g0QrOTUajbSBN31PPf2Q/B0mi+Cp/E17beTe664kiQjBS1X/Vj6Nkt9CK9xNNQKoCqoAA4AGKdU1q0q83Ul1FJ3dznPHvgnw3420gab4h08XEaEtDIjbJYW9UYcj3HQ9wa8tT9nSyjt206D4geLIdIbINilwAhU9R6fpXutJ3qoYmrTVovQfM0cH4u+FnhnxP4Q03w7qRvCulxKtheibNzDtAGd5HOcDORg4B7VhWPwR0+41ux1Txd4q17xaNPwbS11F1EMZByMqo+bkDr1wM5r1mjilHEVYqykwucJ8WvhnofxF021ttTmubS4tGJtrq3I3pnhlweCD6Vxep/s66FqumwQ6t4s8SahexHAvbi4Ej+WBgRKrZCKOvHJ9a9vo4p08VWppKMnoHMzz/AOJ3wu0rx82iNqGpX9p/Y7FoRb7f3mSh+bIP9wfma1fin4IsviB4XPh/UL26s4GmSYyW+3flc4HzAjHNdZRUqtUVmparYV2cPrnwy8Na58P9P8G6sk1zaafAkdrcbgs8TIu0OpA4JHUYwfSsDwT8Gz4a1nT7w+PvFWoWmnMWtdPmucW44Iwyj7wwTxxXq9BpqvUUeVPQLs4DQPhlpek/FHU/iDDqV9Nf6hGyPbuV8lAwXpgZ/hFO8M/DHS9D+Jur+PYNTvpr3VEZJIJCvlRhipO3Az/COtd7RS9tU118g5mFFFFQhBg0YNJk0ZNIBcGjBpMmjJoAXBowaTJoyaAFwaMGkyaMmgBcGjBpMmjJoAXBowaTJoyaAFwaMGkyaMmgBcGjBpMmjJoAXBowaTJoyaAFwaMGkyaMmgBcGikyaKAP/9k=">
            <a:extLst>
              <a:ext uri="{FF2B5EF4-FFF2-40B4-BE49-F238E27FC236}">
                <a16:creationId xmlns:a16="http://schemas.microsoft.com/office/drawing/2014/main" id="{5A781F13-EEC1-4F28-BCD1-1E9E0B9A68B4}"/>
              </a:ext>
            </a:extLst>
          </p:cNvPr>
          <p:cNvSpPr>
            <a:spLocks noChangeAspect="1" noChangeArrowheads="1"/>
          </p:cNvSpPr>
          <p:nvPr/>
        </p:nvSpPr>
        <p:spPr bwMode="auto">
          <a:xfrm>
            <a:off x="8372669" y="382088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a:endParaRPr>
          </a:p>
        </p:txBody>
      </p:sp>
    </p:spTree>
    <p:extLst>
      <p:ext uri="{BB962C8B-B14F-4D97-AF65-F5344CB8AC3E}">
        <p14:creationId xmlns:p14="http://schemas.microsoft.com/office/powerpoint/2010/main" val="127559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797C5-D6EA-4554-A882-D745D981C198}"/>
              </a:ext>
            </a:extLst>
          </p:cNvPr>
          <p:cNvSpPr>
            <a:spLocks noGrp="1"/>
          </p:cNvSpPr>
          <p:nvPr>
            <p:ph type="body" sz="quarter" idx="10"/>
          </p:nvPr>
        </p:nvSpPr>
        <p:spPr>
          <a:xfrm>
            <a:off x="2127568" y="1507724"/>
            <a:ext cx="6958012" cy="4305670"/>
          </a:xfrm>
        </p:spPr>
        <p:txBody>
          <a:bodyPr>
            <a:normAutofit fontScale="62500" lnSpcReduction="20000"/>
          </a:bodyPr>
          <a:lstStyle/>
          <a:p>
            <a:r>
              <a:rPr lang="en-US" dirty="0"/>
              <a:t>SAFE brings together mainstream schools to commission evidence based interventions to SUPPORT young people with challenging </a:t>
            </a:r>
            <a:r>
              <a:rPr lang="en-US" dirty="0" err="1"/>
              <a:t>behaviour</a:t>
            </a:r>
            <a:r>
              <a:rPr lang="en-US" dirty="0"/>
              <a:t>, enabling them to ATTEND school regularly so they can FULFIL their potential and prevent costly poor life outcomes by inspiring them to EXCEED their expectations. </a:t>
            </a:r>
          </a:p>
          <a:p>
            <a:endParaRPr lang="en-US" dirty="0"/>
          </a:p>
          <a:p>
            <a:r>
              <a:rPr lang="en-US" dirty="0"/>
              <a:t>High quality, evidence based interventions, in &amp; around school, delivered the right way for maximum impact. </a:t>
            </a:r>
          </a:p>
          <a:p>
            <a:endParaRPr lang="en-US" dirty="0"/>
          </a:p>
          <a:p>
            <a:r>
              <a:rPr lang="en-US" dirty="0"/>
              <a:t>Getting upstream of the educational indicators of serious violence – attendance, </a:t>
            </a:r>
            <a:r>
              <a:rPr lang="en-US" dirty="0" err="1"/>
              <a:t>behaviour</a:t>
            </a:r>
            <a:r>
              <a:rPr lang="en-US" dirty="0"/>
              <a:t> &amp; exclusions. </a:t>
            </a:r>
          </a:p>
          <a:p>
            <a:endParaRPr lang="en-GB" dirty="0"/>
          </a:p>
        </p:txBody>
      </p:sp>
    </p:spTree>
    <p:extLst>
      <p:ext uri="{BB962C8B-B14F-4D97-AF65-F5344CB8AC3E}">
        <p14:creationId xmlns:p14="http://schemas.microsoft.com/office/powerpoint/2010/main" val="131754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753D-4EB2-A666-6D0D-A77FC851D0E7}"/>
              </a:ext>
            </a:extLst>
          </p:cNvPr>
          <p:cNvSpPr>
            <a:spLocks noGrp="1"/>
          </p:cNvSpPr>
          <p:nvPr>
            <p:ph type="title"/>
          </p:nvPr>
        </p:nvSpPr>
        <p:spPr>
          <a:xfrm>
            <a:off x="-2589915" y="227337"/>
            <a:ext cx="10081683" cy="1325563"/>
          </a:xfrm>
        </p:spPr>
        <p:txBody>
          <a:bodyPr>
            <a:normAutofit/>
          </a:bodyPr>
          <a:lstStyle/>
          <a:p>
            <a:pPr algn="ctr"/>
            <a:r>
              <a:rPr lang="en-GB" sz="3600" dirty="0">
                <a:latin typeface="+mn-lt"/>
                <a:ea typeface="+mn-ea"/>
                <a:cs typeface="+mn-cs"/>
              </a:rPr>
              <a:t>Network 2: Outcomes </a:t>
            </a:r>
          </a:p>
        </p:txBody>
      </p:sp>
      <p:sp>
        <p:nvSpPr>
          <p:cNvPr id="8" name="TextBox 7">
            <a:extLst>
              <a:ext uri="{FF2B5EF4-FFF2-40B4-BE49-F238E27FC236}">
                <a16:creationId xmlns:a16="http://schemas.microsoft.com/office/drawing/2014/main" id="{2E4EB081-096E-A4B7-3FB2-AFA98334BC2A}"/>
              </a:ext>
            </a:extLst>
          </p:cNvPr>
          <p:cNvSpPr txBox="1"/>
          <p:nvPr/>
        </p:nvSpPr>
        <p:spPr>
          <a:xfrm>
            <a:off x="316410" y="890119"/>
            <a:ext cx="11308946" cy="5262979"/>
          </a:xfrm>
          <a:prstGeom prst="rect">
            <a:avLst/>
          </a:prstGeom>
          <a:noFill/>
        </p:spPr>
        <p:txBody>
          <a:bodyPr wrap="square">
            <a:spAutoFit/>
          </a:bodyPr>
          <a:lstStyle/>
          <a:p>
            <a:pPr marL="342900" indent="-342900" algn="just">
              <a:buAutoNum type="arabicPeriod"/>
            </a:pPr>
            <a:r>
              <a:rPr lang="en-GB" sz="2800" dirty="0"/>
              <a:t>Strengthen understanding of the Youth Endowment Fund’s guidance, show how it aligns with the EPIC framework, and equip schools to use these tools to initiate meaningful conversations around prevention and violence reduction.</a:t>
            </a:r>
          </a:p>
          <a:p>
            <a:pPr marL="457200" indent="-457200" algn="just">
              <a:buFont typeface="+mj-lt"/>
              <a:buAutoNum type="arabicPeriod"/>
            </a:pPr>
            <a:endParaRPr lang="en-GB" sz="2800" dirty="0"/>
          </a:p>
          <a:p>
            <a:pPr marL="342900" indent="-342900" algn="just">
              <a:buAutoNum type="arabicPeriod"/>
            </a:pPr>
            <a:r>
              <a:rPr lang="en-GB" sz="2800" dirty="0"/>
              <a:t>Provide insight into the SAFE Taskforce, a regional programme funded by the Department for Education.</a:t>
            </a:r>
          </a:p>
          <a:p>
            <a:pPr marL="457200" indent="-457200" algn="just">
              <a:buFont typeface="+mj-lt"/>
              <a:buAutoNum type="arabicPeriod"/>
            </a:pPr>
            <a:endParaRPr lang="en-GB" sz="2800" dirty="0"/>
          </a:p>
          <a:p>
            <a:pPr marL="342900" indent="-342900" algn="just">
              <a:buAutoNum type="arabicPeriod"/>
            </a:pPr>
            <a:r>
              <a:rPr lang="en-GB" sz="2800" dirty="0"/>
              <a:t>Practical perspectives on violence prevention with KnifeSavers.</a:t>
            </a:r>
          </a:p>
          <a:p>
            <a:pPr marL="342900" indent="-342900" algn="just">
              <a:buAutoNum type="arabicPeriod"/>
            </a:pPr>
            <a:endParaRPr lang="en-GB" sz="2800" dirty="0"/>
          </a:p>
          <a:p>
            <a:pPr marL="342900" indent="-342900" algn="just">
              <a:buAutoNum type="arabicPeriod"/>
            </a:pPr>
            <a:r>
              <a:rPr lang="en-GB" sz="2800" dirty="0"/>
              <a:t>Build a clearer understanding of how to engage effectively with the work of the MVRP.</a:t>
            </a:r>
          </a:p>
        </p:txBody>
      </p:sp>
    </p:spTree>
    <p:extLst>
      <p:ext uri="{BB962C8B-B14F-4D97-AF65-F5344CB8AC3E}">
        <p14:creationId xmlns:p14="http://schemas.microsoft.com/office/powerpoint/2010/main" val="637311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SAFE Project Overview</a:t>
            </a:r>
          </a:p>
        </p:txBody>
      </p:sp>
      <p:sp>
        <p:nvSpPr>
          <p:cNvPr id="3" name="Text Placeholder 2"/>
          <p:cNvSpPr>
            <a:spLocks noGrp="1"/>
          </p:cNvSpPr>
          <p:nvPr>
            <p:ph type="body" sz="quarter" idx="11"/>
          </p:nvPr>
        </p:nvSpPr>
        <p:spPr>
          <a:xfrm>
            <a:off x="1802561" y="1287262"/>
            <a:ext cx="8586879" cy="4791069"/>
          </a:xfrm>
        </p:spPr>
        <p:txBody>
          <a:bodyPr vert="horz" lIns="91440" tIns="45720" rIns="91440" bIns="45720" rtlCol="0" anchor="t">
            <a:normAutofit/>
          </a:bodyPr>
          <a:lstStyle/>
          <a:p>
            <a:pPr marL="342900" indent="-342900">
              <a:buFont typeface="Arial" panose="020B0604020202020204" pitchFamily="34" charset="0"/>
              <a:buChar char="•"/>
            </a:pPr>
            <a:r>
              <a:rPr lang="en-US" dirty="0"/>
              <a:t>DfE (Education Engagement &amp; Serious Violence Unit) </a:t>
            </a:r>
          </a:p>
          <a:p>
            <a:pPr marL="342900" indent="-342900">
              <a:buFont typeface="Arial" panose="020B0604020202020204" pitchFamily="34" charset="0"/>
              <a:buChar char="•"/>
            </a:pPr>
            <a:r>
              <a:rPr lang="en-US" dirty="0"/>
              <a:t>KS3- addressing educational indicators of serious youth violence</a:t>
            </a:r>
          </a:p>
          <a:p>
            <a:pPr marL="342900" indent="-342900">
              <a:buFont typeface="Arial" panose="020B0604020202020204" pitchFamily="34" charset="0"/>
              <a:buChar char="•"/>
            </a:pPr>
            <a:r>
              <a:rPr lang="en-US" dirty="0"/>
              <a:t>10 areas in England – Liverpool, Manchester, Bradford, Leeds, Sheffield, Birmingham, 4 London boroughs.</a:t>
            </a:r>
          </a:p>
          <a:p>
            <a:pPr marL="342900" indent="-342900">
              <a:buFont typeface="Arial" panose="020B0604020202020204" pitchFamily="34" charset="0"/>
              <a:buChar char="•"/>
            </a:pPr>
            <a:r>
              <a:rPr lang="en-US" dirty="0"/>
              <a:t>£3.2m for Liverpool to March 2025</a:t>
            </a:r>
          </a:p>
          <a:p>
            <a:pPr marL="342900" indent="-342900">
              <a:buFont typeface="Arial" panose="020B0604020202020204" pitchFamily="34" charset="0"/>
              <a:buChar char="•"/>
            </a:pPr>
            <a:r>
              <a:rPr lang="en-US" dirty="0"/>
              <a:t>Strategic Needs Assessment</a:t>
            </a:r>
          </a:p>
          <a:p>
            <a:pPr marL="342900" indent="-342900">
              <a:buFont typeface="Arial" panose="020B0604020202020204" pitchFamily="34" charset="0"/>
              <a:buChar char="•"/>
            </a:pPr>
            <a:r>
              <a:rPr lang="en-US" dirty="0"/>
              <a:t>SNA informs priority, targeted cohorts with well evidenced interventions</a:t>
            </a:r>
          </a:p>
          <a:p>
            <a:pPr marL="342900" indent="-342900">
              <a:buFont typeface="Arial" panose="020B0604020202020204" pitchFamily="34" charset="0"/>
              <a:buChar char="•"/>
            </a:pPr>
            <a:r>
              <a:rPr lang="en-US" dirty="0"/>
              <a:t>Evidence informed – knowledge base of the Youth Endowment Fund (YEF) and Early Intervention Foundation (EIF) – mentoring, social skills &amp; CBT</a:t>
            </a:r>
          </a:p>
          <a:p>
            <a:pPr marL="342900" indent="-342900">
              <a:buFont typeface="Arial" panose="020B0604020202020204" pitchFamily="34" charset="0"/>
              <a:buChar char="•"/>
            </a:pPr>
            <a:r>
              <a:rPr lang="en-US" dirty="0"/>
              <a:t>YEF funded RAND evaluation years 1-3</a:t>
            </a:r>
          </a:p>
          <a:p>
            <a:pPr marL="342900" indent="-342900">
              <a:buFont typeface="Arial" panose="020B0604020202020204" pitchFamily="34" charset="0"/>
              <a:buChar char="•"/>
            </a:pPr>
            <a:r>
              <a:rPr lang="en-US" dirty="0"/>
              <a:t>Developed local impact tool using LCC outside of the RAND evaluation</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813270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7EDA57-E08A-4BB6-AD91-240F15AFB04B}"/>
              </a:ext>
            </a:extLst>
          </p:cNvPr>
          <p:cNvSpPr>
            <a:spLocks noGrp="1"/>
          </p:cNvSpPr>
          <p:nvPr>
            <p:ph type="body" sz="quarter" idx="10"/>
          </p:nvPr>
        </p:nvSpPr>
        <p:spPr/>
        <p:txBody>
          <a:bodyPr/>
          <a:lstStyle/>
          <a:p>
            <a:r>
              <a:rPr lang="en-US" dirty="0"/>
              <a:t>Strategic Needs Assessment</a:t>
            </a:r>
            <a:endParaRPr lang="en-GB" dirty="0"/>
          </a:p>
        </p:txBody>
      </p:sp>
      <p:sp>
        <p:nvSpPr>
          <p:cNvPr id="3" name="Text Placeholder 2">
            <a:extLst>
              <a:ext uri="{FF2B5EF4-FFF2-40B4-BE49-F238E27FC236}">
                <a16:creationId xmlns:a16="http://schemas.microsoft.com/office/drawing/2014/main" id="{4926D8F5-70E8-49DD-82DB-C31CCAE36AEA}"/>
              </a:ext>
            </a:extLst>
          </p:cNvPr>
          <p:cNvSpPr>
            <a:spLocks noGrp="1"/>
          </p:cNvSpPr>
          <p:nvPr>
            <p:ph type="body" sz="quarter" idx="11"/>
          </p:nvPr>
        </p:nvSpPr>
        <p:spPr>
          <a:xfrm>
            <a:off x="1829194" y="1225118"/>
            <a:ext cx="6958012" cy="4749554"/>
          </a:xfrm>
        </p:spPr>
        <p:txBody>
          <a:bodyPr>
            <a:normAutofit/>
          </a:bodyPr>
          <a:lstStyle/>
          <a:p>
            <a:pPr marL="342900" indent="-342900">
              <a:buFont typeface="Arial" panose="020B0604020202020204" pitchFamily="34" charset="0"/>
              <a:buChar char="•"/>
            </a:pPr>
            <a:r>
              <a:rPr lang="en-US" dirty="0"/>
              <a:t>Youth violence by arrest location</a:t>
            </a:r>
          </a:p>
          <a:p>
            <a:pPr marL="342900" indent="-342900">
              <a:buFont typeface="Arial" panose="020B0604020202020204" pitchFamily="34" charset="0"/>
              <a:buChar char="•"/>
            </a:pPr>
            <a:r>
              <a:rPr lang="en-US" dirty="0"/>
              <a:t>Violent youth offender profile:</a:t>
            </a:r>
          </a:p>
          <a:p>
            <a:r>
              <a:rPr lang="en-US" dirty="0"/>
              <a:t>	53% SEN (33% with an EHCP)</a:t>
            </a:r>
          </a:p>
          <a:p>
            <a:r>
              <a:rPr lang="en-US" dirty="0"/>
              <a:t>	27% known to social care (majority CIN or CP)</a:t>
            </a:r>
          </a:p>
          <a:p>
            <a:r>
              <a:rPr lang="en-US" dirty="0"/>
              <a:t>	52% Persistently absent from school</a:t>
            </a:r>
          </a:p>
          <a:p>
            <a:r>
              <a:rPr lang="en-US" dirty="0"/>
              <a:t>	27% at least one fixed term exclusion</a:t>
            </a:r>
          </a:p>
          <a:p>
            <a:r>
              <a:rPr lang="en-US" dirty="0"/>
              <a:t>	67% Free School Meals</a:t>
            </a:r>
          </a:p>
          <a:p>
            <a:pPr marL="342900" indent="-342900">
              <a:buFont typeface="Arial" panose="020B0604020202020204" pitchFamily="34" charset="0"/>
              <a:buChar char="•"/>
            </a:pPr>
            <a:r>
              <a:rPr lang="en-US" dirty="0"/>
              <a:t>Further analysis on weapon possession, victims of youth knife crime</a:t>
            </a:r>
          </a:p>
          <a:p>
            <a:pPr marL="342900" indent="-342900">
              <a:buFont typeface="Arial" panose="020B0604020202020204" pitchFamily="34" charset="0"/>
              <a:buChar char="•"/>
            </a:pPr>
            <a:r>
              <a:rPr lang="en-US" dirty="0"/>
              <a:t>School analysis on PA, FTEs, perm ex, SEN, FSM, EWO, CIN/CP/CLA, risk of child exploitation, supporting families criteria, DV, YOS, caregiver, worklessness, NEET</a:t>
            </a:r>
          </a:p>
          <a:p>
            <a:pPr marL="342900" indent="-342900">
              <a:buFont typeface="Arial" panose="020B0604020202020204" pitchFamily="34" charset="0"/>
              <a:buChar char="•"/>
            </a:pPr>
            <a:r>
              <a:rPr lang="en-US" dirty="0"/>
              <a:t>YPAS voice of the young person </a:t>
            </a:r>
          </a:p>
          <a:p>
            <a:endParaRPr lang="en-GB" dirty="0"/>
          </a:p>
        </p:txBody>
      </p:sp>
    </p:spTree>
    <p:extLst>
      <p:ext uri="{BB962C8B-B14F-4D97-AF65-F5344CB8AC3E}">
        <p14:creationId xmlns:p14="http://schemas.microsoft.com/office/powerpoint/2010/main" val="3332877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SAFE Taskforce</a:t>
            </a:r>
          </a:p>
        </p:txBody>
      </p:sp>
      <p:sp>
        <p:nvSpPr>
          <p:cNvPr id="3" name="Text Placeholder 2"/>
          <p:cNvSpPr>
            <a:spLocks noGrp="1"/>
          </p:cNvSpPr>
          <p:nvPr>
            <p:ph type="body" sz="quarter" idx="11"/>
          </p:nvPr>
        </p:nvSpPr>
        <p:spPr>
          <a:xfrm>
            <a:off x="1829194" y="1162975"/>
            <a:ext cx="8471160" cy="3701988"/>
          </a:xfrm>
        </p:spPr>
        <p:txBody>
          <a:bodyPr vert="horz" lIns="91440" tIns="45720" rIns="91440" bIns="45720" rtlCol="0" anchor="t">
            <a:normAutofit fontScale="32500" lnSpcReduction="20000"/>
          </a:bodyPr>
          <a:lstStyle/>
          <a:p>
            <a:endParaRPr lang="en-US" sz="5600" b="1" dirty="0"/>
          </a:p>
          <a:p>
            <a:pPr marL="342900" indent="-342900" fontAlgn="base">
              <a:buFont typeface="+mj-lt"/>
              <a:buAutoNum type="arabicPeriod"/>
            </a:pPr>
            <a:endParaRPr lang="en-US" sz="5600" dirty="0"/>
          </a:p>
          <a:p>
            <a:pPr marL="685800" indent="-685800" fontAlgn="base">
              <a:buFont typeface="Arial" panose="020B0604020202020204" pitchFamily="34" charset="0"/>
              <a:buChar char="•"/>
            </a:pPr>
            <a:r>
              <a:rPr lang="en-US" sz="6200" dirty="0"/>
              <a:t>11 schools serving the most vulnerable children in Liverpool </a:t>
            </a:r>
          </a:p>
          <a:p>
            <a:pPr marL="685800" indent="-685800" fontAlgn="base">
              <a:buFont typeface="Arial" panose="020B0604020202020204" pitchFamily="34" charset="0"/>
              <a:buChar char="•"/>
            </a:pPr>
            <a:r>
              <a:rPr lang="en-US" sz="6200" dirty="0"/>
              <a:t>Merseyside Police, MVRP, virtual school, Liverpool City Council, TSYP </a:t>
            </a:r>
          </a:p>
          <a:p>
            <a:pPr marL="685800" indent="-685800" fontAlgn="base">
              <a:buFont typeface="Arial" panose="020B0604020202020204" pitchFamily="34" charset="0"/>
              <a:buChar char="•"/>
            </a:pPr>
            <a:r>
              <a:rPr lang="en-US" sz="6200" dirty="0"/>
              <a:t>Half termly meetings with full participation</a:t>
            </a:r>
          </a:p>
          <a:p>
            <a:pPr marL="685800" indent="-685800" fontAlgn="base">
              <a:buFont typeface="Arial" panose="020B0604020202020204" pitchFamily="34" charset="0"/>
              <a:buChar char="•"/>
            </a:pPr>
            <a:r>
              <a:rPr lang="en-US" sz="6200" dirty="0"/>
              <a:t>Terms of reference</a:t>
            </a:r>
          </a:p>
          <a:p>
            <a:pPr marL="685800" indent="-685800" fontAlgn="base">
              <a:buFont typeface="Arial" panose="020B0604020202020204" pitchFamily="34" charset="0"/>
              <a:buChar char="•"/>
            </a:pPr>
            <a:r>
              <a:rPr lang="en-US" sz="6200" dirty="0"/>
              <a:t>Opportunity for Heads of the schools with the most at risk children to collaborate </a:t>
            </a:r>
          </a:p>
          <a:p>
            <a:pPr marL="685800" indent="-685800" fontAlgn="base">
              <a:buFont typeface="Arial" panose="020B0604020202020204" pitchFamily="34" charset="0"/>
              <a:buChar char="•"/>
            </a:pPr>
            <a:r>
              <a:rPr lang="en-US" sz="6200" dirty="0"/>
              <a:t>DfE – Beacon of good practice for co-production</a:t>
            </a:r>
          </a:p>
          <a:p>
            <a:pPr marL="342900" indent="-342900" fontAlgn="base">
              <a:buFont typeface="Arial" panose="020B0604020202020204" pitchFamily="34" charset="0"/>
              <a:buChar char="•"/>
            </a:pPr>
            <a:endParaRPr lang="en-US" sz="1900" b="1" dirty="0"/>
          </a:p>
          <a:p>
            <a:pPr marL="285750" indent="-285750" fontAlgn="base">
              <a:buFont typeface="Arial" panose="020B0604020202020204" pitchFamily="34" charset="0"/>
              <a:buChar char="•"/>
            </a:pPr>
            <a:endParaRPr lang="en-US" sz="1400" dirty="0"/>
          </a:p>
          <a:p>
            <a:pPr marL="285750" indent="-285750" fontAlgn="base">
              <a:buFont typeface="Arial" panose="020B0604020202020204" pitchFamily="34" charset="0"/>
              <a:buChar char="•"/>
            </a:pPr>
            <a:endParaRPr lang="en-GB" sz="1400" dirty="0"/>
          </a:p>
          <a:p>
            <a:pPr marL="342900" indent="-342900" fontAlgn="base">
              <a:buFont typeface="Arial" panose="020B0604020202020204" pitchFamily="34" charset="0"/>
              <a:buChar char="•"/>
            </a:pPr>
            <a:endParaRPr lang="en-GB" dirty="0"/>
          </a:p>
          <a:p>
            <a:endParaRPr lang="en-US" dirty="0">
              <a:latin typeface="Gill Sans MT" panose="020B0502020104020203" pitchFamily="34" charset="0"/>
            </a:endParaRPr>
          </a:p>
        </p:txBody>
      </p:sp>
    </p:spTree>
    <p:extLst>
      <p:ext uri="{BB962C8B-B14F-4D97-AF65-F5344CB8AC3E}">
        <p14:creationId xmlns:p14="http://schemas.microsoft.com/office/powerpoint/2010/main" val="259781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FF8A5-9A23-421F-B650-084713EFFE1E}"/>
              </a:ext>
            </a:extLst>
          </p:cNvPr>
          <p:cNvSpPr>
            <a:spLocks noGrp="1"/>
          </p:cNvSpPr>
          <p:nvPr>
            <p:ph type="body" sz="quarter" idx="10"/>
          </p:nvPr>
        </p:nvSpPr>
        <p:spPr/>
        <p:txBody>
          <a:bodyPr/>
          <a:lstStyle/>
          <a:p>
            <a:r>
              <a:rPr lang="en-US" dirty="0"/>
              <a:t>Evidence Informed Intervention Guidance </a:t>
            </a:r>
            <a:endParaRPr lang="en-GB" dirty="0"/>
          </a:p>
        </p:txBody>
      </p:sp>
      <p:pic>
        <p:nvPicPr>
          <p:cNvPr id="4" name="Picture 3">
            <a:extLst>
              <a:ext uri="{FF2B5EF4-FFF2-40B4-BE49-F238E27FC236}">
                <a16:creationId xmlns:a16="http://schemas.microsoft.com/office/drawing/2014/main" id="{07E8D1E1-9BB8-4D0F-BBC7-34A68C6E0DA9}"/>
              </a:ext>
            </a:extLst>
          </p:cNvPr>
          <p:cNvPicPr>
            <a:picLocks noChangeAspect="1"/>
          </p:cNvPicPr>
          <p:nvPr/>
        </p:nvPicPr>
        <p:blipFill>
          <a:blip r:embed="rId2"/>
          <a:stretch>
            <a:fillRect/>
          </a:stretch>
        </p:blipFill>
        <p:spPr>
          <a:xfrm>
            <a:off x="1855866" y="1248293"/>
            <a:ext cx="8471161" cy="1271154"/>
          </a:xfrm>
          <a:prstGeom prst="rect">
            <a:avLst/>
          </a:prstGeom>
        </p:spPr>
      </p:pic>
      <p:pic>
        <p:nvPicPr>
          <p:cNvPr id="6" name="Picture 5">
            <a:extLst>
              <a:ext uri="{FF2B5EF4-FFF2-40B4-BE49-F238E27FC236}">
                <a16:creationId xmlns:a16="http://schemas.microsoft.com/office/drawing/2014/main" id="{4973554D-0CE0-437E-89BC-AC935236F285}"/>
              </a:ext>
            </a:extLst>
          </p:cNvPr>
          <p:cNvPicPr>
            <a:picLocks noChangeAspect="1"/>
          </p:cNvPicPr>
          <p:nvPr/>
        </p:nvPicPr>
        <p:blipFill>
          <a:blip r:embed="rId3"/>
          <a:stretch>
            <a:fillRect/>
          </a:stretch>
        </p:blipFill>
        <p:spPr>
          <a:xfrm>
            <a:off x="1820313" y="2758560"/>
            <a:ext cx="8471161" cy="2122115"/>
          </a:xfrm>
          <a:prstGeom prst="rect">
            <a:avLst/>
          </a:prstGeom>
        </p:spPr>
      </p:pic>
      <p:pic>
        <p:nvPicPr>
          <p:cNvPr id="7" name="Picture 6">
            <a:extLst>
              <a:ext uri="{FF2B5EF4-FFF2-40B4-BE49-F238E27FC236}">
                <a16:creationId xmlns:a16="http://schemas.microsoft.com/office/drawing/2014/main" id="{35DED849-992A-4759-9502-0D1517D7B849}"/>
              </a:ext>
            </a:extLst>
          </p:cNvPr>
          <p:cNvPicPr/>
          <p:nvPr/>
        </p:nvPicPr>
        <p:blipFill>
          <a:blip r:embed="rId4"/>
          <a:stretch>
            <a:fillRect/>
          </a:stretch>
        </p:blipFill>
        <p:spPr>
          <a:xfrm>
            <a:off x="1882538" y="5213243"/>
            <a:ext cx="8417816" cy="1271153"/>
          </a:xfrm>
          <a:prstGeom prst="rect">
            <a:avLst/>
          </a:prstGeom>
        </p:spPr>
      </p:pic>
    </p:spTree>
    <p:extLst>
      <p:ext uri="{BB962C8B-B14F-4D97-AF65-F5344CB8AC3E}">
        <p14:creationId xmlns:p14="http://schemas.microsoft.com/office/powerpoint/2010/main" val="959252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9194" y="348279"/>
            <a:ext cx="8471161" cy="660902"/>
          </a:xfrm>
        </p:spPr>
        <p:txBody>
          <a:bodyPr>
            <a:normAutofit/>
          </a:bodyPr>
          <a:lstStyle/>
          <a:p>
            <a:r>
              <a:rPr lang="en-US" dirty="0"/>
              <a:t>Intervention 1: SAFE Workers -Mentoring</a:t>
            </a:r>
          </a:p>
        </p:txBody>
      </p:sp>
      <p:sp>
        <p:nvSpPr>
          <p:cNvPr id="3" name="Text Placeholder 2"/>
          <p:cNvSpPr>
            <a:spLocks noGrp="1"/>
          </p:cNvSpPr>
          <p:nvPr>
            <p:ph type="body" sz="quarter" idx="11"/>
          </p:nvPr>
        </p:nvSpPr>
        <p:spPr>
          <a:xfrm>
            <a:off x="1829194" y="1154098"/>
            <a:ext cx="8471160" cy="5237825"/>
          </a:xfrm>
        </p:spPr>
        <p:txBody>
          <a:bodyPr vert="horz" lIns="91440" tIns="45720" rIns="91440" bIns="45720" rtlCol="0" anchor="t">
            <a:normAutofit/>
          </a:bodyPr>
          <a:lstStyle/>
          <a:p>
            <a:pPr fontAlgn="base"/>
            <a:r>
              <a:rPr lang="en-GB" dirty="0"/>
              <a:t>​Y7-9, on the edge of persistent absence, are persistently absent or have suspensions or exclusions and have an identifying risk factor such as social care involvement, SEMH issues, and/or family involved in crime, DV and substance misuse.​</a:t>
            </a:r>
          </a:p>
          <a:p>
            <a:pPr marL="342900" indent="-342900">
              <a:buFont typeface="Arial" panose="020B0604020202020204" pitchFamily="34" charset="0"/>
              <a:buChar char="•"/>
            </a:pPr>
            <a:r>
              <a:rPr lang="en-US" dirty="0"/>
              <a:t>Contracted to LCC Targeted Services </a:t>
            </a:r>
          </a:p>
          <a:p>
            <a:pPr marL="342900" indent="-342900">
              <a:buFont typeface="Arial" panose="020B0604020202020204" pitchFamily="34" charset="0"/>
              <a:buChar char="•"/>
            </a:pPr>
            <a:r>
              <a:rPr lang="en-US" dirty="0"/>
              <a:t>11 schools with a SAFE Worker, caseload of 12-15</a:t>
            </a:r>
          </a:p>
          <a:p>
            <a:pPr marL="342900" indent="-342900">
              <a:buFont typeface="Arial" panose="020B0604020202020204" pitchFamily="34" charset="0"/>
              <a:buChar char="•"/>
            </a:pPr>
            <a:r>
              <a:rPr lang="en-US" dirty="0"/>
              <a:t>6 – 12 month intervention, term &amp; non-term time</a:t>
            </a:r>
          </a:p>
          <a:p>
            <a:pPr marL="342900" indent="-342900">
              <a:buFont typeface="Arial" panose="020B0604020202020204" pitchFamily="34" charset="0"/>
              <a:buChar char="•"/>
            </a:pPr>
            <a:r>
              <a:rPr lang="en-US" dirty="0"/>
              <a:t>1:1 mentoring, family wraparound &amp; referral</a:t>
            </a:r>
          </a:p>
          <a:p>
            <a:pPr marL="342900" indent="-342900">
              <a:buFont typeface="Arial" panose="020B0604020202020204" pitchFamily="34" charset="0"/>
              <a:buChar char="•"/>
            </a:pPr>
            <a:r>
              <a:rPr lang="en-US" dirty="0"/>
              <a:t>199 young people supported in the year to April 2024</a:t>
            </a:r>
          </a:p>
          <a:p>
            <a:pPr marL="342900" indent="-342900">
              <a:buFont typeface="Arial" panose="020B0604020202020204" pitchFamily="34" charset="0"/>
              <a:buChar char="•"/>
            </a:pPr>
            <a:r>
              <a:rPr lang="en-US" dirty="0"/>
              <a:t>Workers EBSA trained</a:t>
            </a:r>
          </a:p>
          <a:p>
            <a:pPr marL="342900" indent="-342900">
              <a:buFont typeface="Arial" panose="020B0604020202020204" pitchFamily="34" charset="0"/>
              <a:buChar char="•"/>
            </a:pPr>
            <a:r>
              <a:rPr lang="en-US" dirty="0"/>
              <a:t>Cost - £550k per annum</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fontAlgn="base"/>
            <a:endParaRPr lang="en-US" dirty="0">
              <a:solidFill>
                <a:srgbClr val="0070C0"/>
              </a:solidFill>
            </a:endParaRPr>
          </a:p>
          <a:p>
            <a:endParaRPr lang="en-US" dirty="0"/>
          </a:p>
          <a:p>
            <a:endParaRPr lang="en-US" dirty="0"/>
          </a:p>
          <a:p>
            <a:endParaRPr lang="en-US" dirty="0"/>
          </a:p>
        </p:txBody>
      </p:sp>
    </p:spTree>
    <p:extLst>
      <p:ext uri="{BB962C8B-B14F-4D97-AF65-F5344CB8AC3E}">
        <p14:creationId xmlns:p14="http://schemas.microsoft.com/office/powerpoint/2010/main" val="868855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E7799C-5167-44F0-B5AB-131C31D4C022}"/>
              </a:ext>
            </a:extLst>
          </p:cNvPr>
          <p:cNvSpPr>
            <a:spLocks noGrp="1"/>
          </p:cNvSpPr>
          <p:nvPr>
            <p:ph type="body" sz="quarter" idx="10"/>
          </p:nvPr>
        </p:nvSpPr>
        <p:spPr/>
        <p:txBody>
          <a:bodyPr/>
          <a:lstStyle/>
          <a:p>
            <a:r>
              <a:rPr lang="en-US" dirty="0"/>
              <a:t>SAFE Workers (mentoring)</a:t>
            </a:r>
            <a:endParaRPr lang="en-GB" dirty="0"/>
          </a:p>
        </p:txBody>
      </p:sp>
      <p:sp>
        <p:nvSpPr>
          <p:cNvPr id="3" name="Text Placeholder 2">
            <a:extLst>
              <a:ext uri="{FF2B5EF4-FFF2-40B4-BE49-F238E27FC236}">
                <a16:creationId xmlns:a16="http://schemas.microsoft.com/office/drawing/2014/main" id="{43D382A4-E9BD-43C9-B8FB-B91DDF891223}"/>
              </a:ext>
            </a:extLst>
          </p:cNvPr>
          <p:cNvSpPr>
            <a:spLocks noGrp="1"/>
          </p:cNvSpPr>
          <p:nvPr>
            <p:ph type="body" sz="quarter" idx="11"/>
          </p:nvPr>
        </p:nvSpPr>
        <p:spPr>
          <a:xfrm>
            <a:off x="1829194" y="1154097"/>
            <a:ext cx="8630959" cy="5211193"/>
          </a:xfrm>
        </p:spPr>
        <p:txBody>
          <a:bodyPr>
            <a:normAutofit fontScale="92500" lnSpcReduction="20000"/>
          </a:bodyPr>
          <a:lstStyle/>
          <a:p>
            <a:r>
              <a:rPr lang="en-US" b="1" dirty="0"/>
              <a:t>Evidenced Impact of Mentoring:</a:t>
            </a:r>
            <a:r>
              <a:rPr lang="en-US" dirty="0"/>
              <a:t> </a:t>
            </a:r>
          </a:p>
          <a:p>
            <a:pPr marL="342900" indent="-342900">
              <a:buFont typeface="Arial" panose="020B0604020202020204" pitchFamily="34" charset="0"/>
              <a:buChar char="•"/>
            </a:pPr>
            <a:r>
              <a:rPr lang="en-US" dirty="0"/>
              <a:t>Reduces </a:t>
            </a:r>
            <a:r>
              <a:rPr lang="en-US" dirty="0" err="1"/>
              <a:t>behavioural</a:t>
            </a:r>
            <a:r>
              <a:rPr lang="en-US" dirty="0"/>
              <a:t> indicators of violence including aggression, delinquency &amp; conduct problems</a:t>
            </a:r>
          </a:p>
          <a:p>
            <a:pPr marL="342900" indent="-342900">
              <a:buFont typeface="Arial" panose="020B0604020202020204" pitchFamily="34" charset="0"/>
              <a:buChar char="•"/>
            </a:pPr>
            <a:r>
              <a:rPr lang="en-US" dirty="0"/>
              <a:t>Improves engagement in education including reduced </a:t>
            </a:r>
            <a:r>
              <a:rPr lang="en-US" dirty="0" err="1"/>
              <a:t>unauthorised</a:t>
            </a:r>
            <a:r>
              <a:rPr lang="en-US" dirty="0"/>
              <a:t> absence, improved academic performance &amp; academic efficacy.</a:t>
            </a:r>
          </a:p>
          <a:p>
            <a:endParaRPr lang="en-US" dirty="0"/>
          </a:p>
          <a:p>
            <a:r>
              <a:rPr lang="en-US" b="1" dirty="0"/>
              <a:t>Impact Monitoring: </a:t>
            </a:r>
            <a:endParaRPr lang="en-US" dirty="0"/>
          </a:p>
          <a:p>
            <a:pPr marL="342900" indent="-342900">
              <a:buFont typeface="Arial" panose="020B0604020202020204" pitchFamily="34" charset="0"/>
              <a:buChar char="•"/>
            </a:pPr>
            <a:r>
              <a:rPr lang="en-US" dirty="0"/>
              <a:t>Improved attendance</a:t>
            </a:r>
          </a:p>
          <a:p>
            <a:pPr marL="342900" indent="-342900">
              <a:buFont typeface="Arial" panose="020B0604020202020204" pitchFamily="34" charset="0"/>
              <a:buChar char="•"/>
            </a:pPr>
            <a:r>
              <a:rPr lang="en-US" dirty="0"/>
              <a:t>Reduction in exclusions</a:t>
            </a:r>
          </a:p>
          <a:p>
            <a:pPr marL="342900" indent="-342900">
              <a:buFont typeface="Arial" panose="020B0604020202020204" pitchFamily="34" charset="0"/>
              <a:buChar char="•"/>
            </a:pPr>
            <a:r>
              <a:rPr lang="en-US" dirty="0"/>
              <a:t>Increase in positive </a:t>
            </a:r>
            <a:r>
              <a:rPr lang="en-US" dirty="0" err="1"/>
              <a:t>behaviours</a:t>
            </a:r>
            <a:r>
              <a:rPr lang="en-US" dirty="0"/>
              <a:t> &amp; attitudes </a:t>
            </a:r>
          </a:p>
          <a:p>
            <a:pPr marL="342900" indent="-342900">
              <a:buFont typeface="Arial" panose="020B0604020202020204" pitchFamily="34" charset="0"/>
              <a:buChar char="•"/>
            </a:pPr>
            <a:r>
              <a:rPr lang="en-US" dirty="0"/>
              <a:t>Impact grading across domains – education, family &amp; friends, health, emotional wellbeing</a:t>
            </a:r>
          </a:p>
          <a:p>
            <a:endParaRPr lang="en-US" dirty="0"/>
          </a:p>
          <a:p>
            <a:r>
              <a:rPr lang="en-US" dirty="0"/>
              <a:t>Significant changes noted:</a:t>
            </a:r>
          </a:p>
          <a:p>
            <a:pPr marL="285750" indent="-285750" algn="ctr">
              <a:buFont typeface="Wingdings" panose="05000000000000000000" pitchFamily="2" charset="2"/>
              <a:buChar char="Ø"/>
            </a:pPr>
            <a:r>
              <a:rPr lang="en-US" sz="1700" dirty="0"/>
              <a:t>Relationships with fellow pupils</a:t>
            </a:r>
          </a:p>
          <a:p>
            <a:pPr marL="285750" indent="-285750" algn="ctr">
              <a:buFont typeface="Wingdings" panose="05000000000000000000" pitchFamily="2" charset="2"/>
              <a:buChar char="Ø"/>
            </a:pPr>
            <a:r>
              <a:rPr lang="en-US" sz="1700" dirty="0"/>
              <a:t>Enjoyment of school</a:t>
            </a:r>
          </a:p>
          <a:p>
            <a:pPr marL="285750" indent="-285750" algn="ctr">
              <a:buFont typeface="Wingdings" panose="05000000000000000000" pitchFamily="2" charset="2"/>
              <a:buChar char="Ø"/>
            </a:pPr>
            <a:r>
              <a:rPr lang="en-US" sz="1700" dirty="0"/>
              <a:t>Relationships with teachers</a:t>
            </a:r>
          </a:p>
          <a:p>
            <a:pPr marL="285750" indent="-285750" algn="ctr">
              <a:buFont typeface="Wingdings" panose="05000000000000000000" pitchFamily="2" charset="2"/>
              <a:buChar char="Ø"/>
            </a:pPr>
            <a:r>
              <a:rPr lang="en-US" sz="1700" dirty="0"/>
              <a:t>Risk taking </a:t>
            </a:r>
            <a:r>
              <a:rPr lang="en-US" sz="1700" dirty="0" err="1"/>
              <a:t>behaviours</a:t>
            </a:r>
            <a:endParaRPr lang="en-US" sz="1700" dirty="0"/>
          </a:p>
          <a:p>
            <a:pPr marL="285750" indent="-285750" algn="ctr">
              <a:buFont typeface="Wingdings" panose="05000000000000000000" pitchFamily="2" charset="2"/>
              <a:buChar char="Ø"/>
            </a:pPr>
            <a:r>
              <a:rPr lang="en-US" sz="1700" dirty="0"/>
              <a:t>Emotional wellbeing</a:t>
            </a:r>
          </a:p>
          <a:p>
            <a:endParaRPr lang="en-GB" dirty="0"/>
          </a:p>
        </p:txBody>
      </p:sp>
    </p:spTree>
    <p:extLst>
      <p:ext uri="{BB962C8B-B14F-4D97-AF65-F5344CB8AC3E}">
        <p14:creationId xmlns:p14="http://schemas.microsoft.com/office/powerpoint/2010/main" val="1556289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A0CD36-08F8-44C5-9AD7-49BC940FBDE6}"/>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B1078F9F-A9AE-4E4D-9FE1-FAE3737DF22C}"/>
              </a:ext>
            </a:extLst>
          </p:cNvPr>
          <p:cNvPicPr>
            <a:picLocks noChangeAspect="1"/>
          </p:cNvPicPr>
          <p:nvPr/>
        </p:nvPicPr>
        <p:blipFill rotWithShape="1">
          <a:blip r:embed="rId2"/>
          <a:srcRect l="39224" t="26482" r="21651" b="20011"/>
          <a:stretch/>
        </p:blipFill>
        <p:spPr>
          <a:xfrm>
            <a:off x="1669395" y="1085465"/>
            <a:ext cx="8536966" cy="5424257"/>
          </a:xfrm>
          <a:prstGeom prst="rect">
            <a:avLst/>
          </a:prstGeom>
        </p:spPr>
      </p:pic>
    </p:spTree>
    <p:extLst>
      <p:ext uri="{BB962C8B-B14F-4D97-AF65-F5344CB8AC3E}">
        <p14:creationId xmlns:p14="http://schemas.microsoft.com/office/powerpoint/2010/main" val="1593186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1D272-35C6-4B92-B5FE-795F45AA60A0}"/>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66E27E12-F8F4-4C2C-A1CF-DBAE7E81B9FE}"/>
              </a:ext>
            </a:extLst>
          </p:cNvPr>
          <p:cNvPicPr>
            <a:picLocks noChangeAspect="1"/>
          </p:cNvPicPr>
          <p:nvPr/>
        </p:nvPicPr>
        <p:blipFill rotWithShape="1">
          <a:blip r:embed="rId2"/>
          <a:srcRect l="40194" t="21133" r="18641" b="23118"/>
          <a:stretch/>
        </p:blipFill>
        <p:spPr>
          <a:xfrm>
            <a:off x="1829194" y="1109710"/>
            <a:ext cx="8533612" cy="5434505"/>
          </a:xfrm>
          <a:prstGeom prst="rect">
            <a:avLst/>
          </a:prstGeom>
        </p:spPr>
      </p:pic>
    </p:spTree>
    <p:extLst>
      <p:ext uri="{BB962C8B-B14F-4D97-AF65-F5344CB8AC3E}">
        <p14:creationId xmlns:p14="http://schemas.microsoft.com/office/powerpoint/2010/main" val="4063185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425747-AC98-4813-97F2-5DF1CC167123}"/>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47BD6265-6152-459C-8FD3-F6C91F9C3AC7}"/>
              </a:ext>
            </a:extLst>
          </p:cNvPr>
          <p:cNvPicPr>
            <a:picLocks noChangeAspect="1"/>
          </p:cNvPicPr>
          <p:nvPr/>
        </p:nvPicPr>
        <p:blipFill rotWithShape="1">
          <a:blip r:embed="rId2"/>
          <a:srcRect l="32135" t="38386" r="15437" b="7411"/>
          <a:stretch/>
        </p:blipFill>
        <p:spPr>
          <a:xfrm>
            <a:off x="1524001" y="1009181"/>
            <a:ext cx="8843433" cy="5142874"/>
          </a:xfrm>
          <a:prstGeom prst="rect">
            <a:avLst/>
          </a:prstGeom>
        </p:spPr>
      </p:pic>
    </p:spTree>
    <p:extLst>
      <p:ext uri="{BB962C8B-B14F-4D97-AF65-F5344CB8AC3E}">
        <p14:creationId xmlns:p14="http://schemas.microsoft.com/office/powerpoint/2010/main" val="3603539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DC9DE-4180-4158-AA73-ED5A9F357B83}"/>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03D6C011-BC9D-459E-B449-457538FCB225}"/>
              </a:ext>
            </a:extLst>
          </p:cNvPr>
          <p:cNvPicPr>
            <a:picLocks noChangeAspect="1"/>
          </p:cNvPicPr>
          <p:nvPr/>
        </p:nvPicPr>
        <p:blipFill rotWithShape="1">
          <a:blip r:embed="rId2"/>
          <a:srcRect l="33980" t="16991" r="15243" b="10345"/>
          <a:stretch/>
        </p:blipFill>
        <p:spPr>
          <a:xfrm>
            <a:off x="1674919" y="1071979"/>
            <a:ext cx="6783814" cy="4714042"/>
          </a:xfrm>
          <a:prstGeom prst="rect">
            <a:avLst/>
          </a:prstGeom>
        </p:spPr>
      </p:pic>
      <p:sp>
        <p:nvSpPr>
          <p:cNvPr id="5" name="Rectangle 4">
            <a:extLst>
              <a:ext uri="{FF2B5EF4-FFF2-40B4-BE49-F238E27FC236}">
                <a16:creationId xmlns:a16="http://schemas.microsoft.com/office/drawing/2014/main" id="{2C546CC2-0988-473F-9744-0D6485152322}"/>
              </a:ext>
            </a:extLst>
          </p:cNvPr>
          <p:cNvSpPr/>
          <p:nvPr/>
        </p:nvSpPr>
        <p:spPr>
          <a:xfrm>
            <a:off x="6264676" y="2405850"/>
            <a:ext cx="1819922" cy="168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6" name="Rectangle 5">
            <a:extLst>
              <a:ext uri="{FF2B5EF4-FFF2-40B4-BE49-F238E27FC236}">
                <a16:creationId xmlns:a16="http://schemas.microsoft.com/office/drawing/2014/main" id="{8ACCD087-7053-4C1C-A85A-2DE94EB38C59}"/>
              </a:ext>
            </a:extLst>
          </p:cNvPr>
          <p:cNvSpPr/>
          <p:nvPr/>
        </p:nvSpPr>
        <p:spPr>
          <a:xfrm>
            <a:off x="5999826" y="5443493"/>
            <a:ext cx="1445580" cy="168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latin typeface="Calibri"/>
            </a:endParaRPr>
          </a:p>
        </p:txBody>
      </p:sp>
    </p:spTree>
    <p:extLst>
      <p:ext uri="{BB962C8B-B14F-4D97-AF65-F5344CB8AC3E}">
        <p14:creationId xmlns:p14="http://schemas.microsoft.com/office/powerpoint/2010/main" val="395589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87A5-8CC3-7F54-513F-DB699F580A5D}"/>
              </a:ext>
            </a:extLst>
          </p:cNvPr>
          <p:cNvSpPr>
            <a:spLocks noGrp="1"/>
          </p:cNvSpPr>
          <p:nvPr>
            <p:ph type="title"/>
          </p:nvPr>
        </p:nvSpPr>
        <p:spPr/>
        <p:txBody>
          <a:bodyPr/>
          <a:lstStyle/>
          <a:p>
            <a:r>
              <a:rPr lang="en-GB" sz="3600" dirty="0">
                <a:latin typeface="+mn-lt"/>
                <a:ea typeface="+mn-ea"/>
                <a:cs typeface="+mn-cs"/>
              </a:rPr>
              <a:t>Part 1</a:t>
            </a:r>
          </a:p>
        </p:txBody>
      </p:sp>
      <p:sp>
        <p:nvSpPr>
          <p:cNvPr id="3" name="Content Placeholder 2">
            <a:extLst>
              <a:ext uri="{FF2B5EF4-FFF2-40B4-BE49-F238E27FC236}">
                <a16:creationId xmlns:a16="http://schemas.microsoft.com/office/drawing/2014/main" id="{1EC8A3DE-7B96-136B-4724-74D65606C099}"/>
              </a:ext>
            </a:extLst>
          </p:cNvPr>
          <p:cNvSpPr>
            <a:spLocks noGrp="1"/>
          </p:cNvSpPr>
          <p:nvPr>
            <p:ph idx="1"/>
          </p:nvPr>
        </p:nvSpPr>
        <p:spPr>
          <a:xfrm>
            <a:off x="1055158" y="1253331"/>
            <a:ext cx="10081683" cy="4351338"/>
          </a:xfrm>
          <a:solidFill>
            <a:srgbClr val="92D050"/>
          </a:solidFill>
        </p:spPr>
        <p:txBody>
          <a:bodyPr/>
          <a:lstStyle/>
          <a:p>
            <a:pPr marL="0" indent="0" algn="just">
              <a:buNone/>
            </a:pPr>
            <a:r>
              <a:rPr lang="en-GB" sz="2400" dirty="0"/>
              <a:t>Strengthen understanding of the Youth Endowment Fund’s guidance, show how it aligns with the EPIC framework, and equip schools to use these tools to initiate meaningful conversations around prevention and violence reduction.</a:t>
            </a:r>
          </a:p>
          <a:p>
            <a:pPr marL="0" indent="0">
              <a:buNone/>
            </a:pPr>
            <a:endParaRPr lang="en-GB" dirty="0"/>
          </a:p>
        </p:txBody>
      </p:sp>
    </p:spTree>
    <p:extLst>
      <p:ext uri="{BB962C8B-B14F-4D97-AF65-F5344CB8AC3E}">
        <p14:creationId xmlns:p14="http://schemas.microsoft.com/office/powerpoint/2010/main" val="107015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B7EF9-B018-499A-8E92-A93D71B5F8B1}"/>
              </a:ext>
            </a:extLst>
          </p:cNvPr>
          <p:cNvSpPr>
            <a:spLocks noGrp="1"/>
          </p:cNvSpPr>
          <p:nvPr>
            <p:ph type="body" sz="quarter" idx="10"/>
          </p:nvPr>
        </p:nvSpPr>
        <p:spPr>
          <a:xfrm>
            <a:off x="1829194" y="259914"/>
            <a:ext cx="8471161" cy="660902"/>
          </a:xfrm>
        </p:spPr>
        <p:txBody>
          <a:bodyPr/>
          <a:lstStyle/>
          <a:p>
            <a:r>
              <a:rPr lang="en-US" dirty="0"/>
              <a:t>4 Domains Explored</a:t>
            </a:r>
            <a:endParaRPr lang="en-GB" dirty="0"/>
          </a:p>
        </p:txBody>
      </p:sp>
      <p:sp>
        <p:nvSpPr>
          <p:cNvPr id="3" name="Text Placeholder 2">
            <a:extLst>
              <a:ext uri="{FF2B5EF4-FFF2-40B4-BE49-F238E27FC236}">
                <a16:creationId xmlns:a16="http://schemas.microsoft.com/office/drawing/2014/main" id="{4432C47E-4DD1-4156-8D0F-722C2356FCBB}"/>
              </a:ext>
            </a:extLst>
          </p:cNvPr>
          <p:cNvSpPr>
            <a:spLocks noGrp="1"/>
          </p:cNvSpPr>
          <p:nvPr>
            <p:ph type="body" sz="quarter" idx="11"/>
          </p:nvPr>
        </p:nvSpPr>
        <p:spPr>
          <a:xfrm>
            <a:off x="1829194" y="1296141"/>
            <a:ext cx="8394923" cy="4971495"/>
          </a:xfrm>
        </p:spPr>
        <p:txBody>
          <a:bodyPr>
            <a:normAutofit/>
          </a:bodyPr>
          <a:lstStyle/>
          <a:p>
            <a:r>
              <a:rPr lang="en-US" dirty="0"/>
              <a:t>Across all schools the overall average increase per domain was   </a:t>
            </a:r>
          </a:p>
          <a:p>
            <a:pPr marL="342900" indent="-342900">
              <a:buFont typeface="Arial" panose="020B0604020202020204" pitchFamily="34" charset="0"/>
              <a:buChar char="•"/>
            </a:pPr>
            <a:r>
              <a:rPr lang="en-US" dirty="0"/>
              <a:t>Education – 22.9%  </a:t>
            </a:r>
          </a:p>
          <a:p>
            <a:pPr marL="342900" indent="-342900">
              <a:buFont typeface="Arial" panose="020B0604020202020204" pitchFamily="34" charset="0"/>
              <a:buChar char="•"/>
            </a:pPr>
            <a:r>
              <a:rPr lang="en-US" dirty="0"/>
              <a:t>Health – 12.6%  </a:t>
            </a:r>
          </a:p>
          <a:p>
            <a:pPr marL="342900" indent="-342900">
              <a:buFont typeface="Arial" panose="020B0604020202020204" pitchFamily="34" charset="0"/>
              <a:buChar char="•"/>
            </a:pPr>
            <a:r>
              <a:rPr lang="en-US" dirty="0"/>
              <a:t>Family &amp; Friends – 14.16%  </a:t>
            </a:r>
          </a:p>
          <a:p>
            <a:pPr marL="342900" indent="-342900">
              <a:buFont typeface="Arial" panose="020B0604020202020204" pitchFamily="34" charset="0"/>
              <a:buChar char="•"/>
            </a:pPr>
            <a:r>
              <a:rPr lang="en-US" dirty="0"/>
              <a:t>Emotional wellbeing &amp; Identity – 20.7%  </a:t>
            </a:r>
          </a:p>
          <a:p>
            <a:endParaRPr lang="en-US" dirty="0"/>
          </a:p>
          <a:p>
            <a:r>
              <a:rPr lang="en-US" dirty="0"/>
              <a:t>Across all schools the overall average increase per competency was 17.36%  </a:t>
            </a:r>
          </a:p>
          <a:p>
            <a:r>
              <a:rPr lang="en-US" dirty="0"/>
              <a:t>The biggest overall average increase was seen in the following 5 competencies  </a:t>
            </a:r>
          </a:p>
          <a:p>
            <a:pPr marL="342900" indent="-342900">
              <a:buFont typeface="Arial" panose="020B0604020202020204" pitchFamily="34" charset="0"/>
              <a:buChar char="•"/>
            </a:pPr>
            <a:r>
              <a:rPr lang="en-US" dirty="0"/>
              <a:t>Relationships with teachers – 32.52%  </a:t>
            </a:r>
          </a:p>
          <a:p>
            <a:pPr marL="342900" indent="-342900">
              <a:buFont typeface="Arial" panose="020B0604020202020204" pitchFamily="34" charset="0"/>
              <a:buChar char="•"/>
            </a:pPr>
            <a:r>
              <a:rPr lang="en-US" dirty="0"/>
              <a:t>Relationships with fellow pupils – 23.93%  </a:t>
            </a:r>
          </a:p>
          <a:p>
            <a:pPr marL="342900" indent="-342900">
              <a:buFont typeface="Arial" panose="020B0604020202020204" pitchFamily="34" charset="0"/>
              <a:buChar char="•"/>
            </a:pPr>
            <a:r>
              <a:rPr lang="en-US" dirty="0"/>
              <a:t>Enjoyment of school – 28.15  </a:t>
            </a:r>
          </a:p>
          <a:p>
            <a:pPr marL="342900" indent="-342900">
              <a:buFont typeface="Arial" panose="020B0604020202020204" pitchFamily="34" charset="0"/>
              <a:buChar char="•"/>
            </a:pPr>
            <a:r>
              <a:rPr lang="en-US" dirty="0"/>
              <a:t>Risk taking </a:t>
            </a:r>
            <a:r>
              <a:rPr lang="en-US" dirty="0" err="1"/>
              <a:t>behaviours</a:t>
            </a:r>
            <a:r>
              <a:rPr lang="en-US" dirty="0"/>
              <a:t> – 24.07%  </a:t>
            </a:r>
          </a:p>
          <a:p>
            <a:pPr marL="342900" indent="-342900">
              <a:buFont typeface="Arial" panose="020B0604020202020204" pitchFamily="34" charset="0"/>
              <a:buChar char="•"/>
            </a:pPr>
            <a:r>
              <a:rPr lang="en-US" dirty="0"/>
              <a:t>Feeling supported by others – 21.16% </a:t>
            </a:r>
            <a:endParaRPr lang="en-GB" dirty="0"/>
          </a:p>
        </p:txBody>
      </p:sp>
    </p:spTree>
    <p:extLst>
      <p:ext uri="{BB962C8B-B14F-4D97-AF65-F5344CB8AC3E}">
        <p14:creationId xmlns:p14="http://schemas.microsoft.com/office/powerpoint/2010/main" val="1031136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Emotional Literacy Support Assistants (ELSAs) – Social Skills</a:t>
            </a:r>
          </a:p>
        </p:txBody>
      </p:sp>
      <p:sp>
        <p:nvSpPr>
          <p:cNvPr id="3" name="Text Placeholder 2"/>
          <p:cNvSpPr>
            <a:spLocks noGrp="1"/>
          </p:cNvSpPr>
          <p:nvPr>
            <p:ph type="body" sz="quarter" idx="11"/>
          </p:nvPr>
        </p:nvSpPr>
        <p:spPr>
          <a:xfrm>
            <a:off x="1829194" y="1225486"/>
            <a:ext cx="8471160" cy="5210825"/>
          </a:xfrm>
        </p:spPr>
        <p:txBody>
          <a:bodyPr vert="horz" lIns="91440" tIns="45720" rIns="91440" bIns="45720" rtlCol="0" anchor="t">
            <a:normAutofit/>
          </a:bodyPr>
          <a:lstStyle/>
          <a:p>
            <a:r>
              <a:rPr lang="en-US" dirty="0">
                <a:latin typeface="Gill Sans MT"/>
              </a:rPr>
              <a:t>Aimed at Y7-9 pupils with emotional dysregulation, demonstrating challenging </a:t>
            </a:r>
            <a:r>
              <a:rPr lang="en-US" dirty="0" err="1">
                <a:latin typeface="Gill Sans MT"/>
              </a:rPr>
              <a:t>behaviour</a:t>
            </a:r>
            <a:r>
              <a:rPr lang="en-US" dirty="0">
                <a:latin typeface="Gill Sans MT"/>
              </a:rPr>
              <a:t>.</a:t>
            </a:r>
          </a:p>
          <a:p>
            <a:endParaRPr lang="en-US" dirty="0">
              <a:latin typeface="Gill Sans MT" panose="020B0502020104020203" pitchFamily="34" charset="0"/>
            </a:endParaRPr>
          </a:p>
          <a:p>
            <a:pPr marL="342900" indent="-342900">
              <a:buFont typeface="Arial" panose="020B0604020202020204" pitchFamily="34" charset="0"/>
              <a:buChar char="•"/>
            </a:pPr>
            <a:r>
              <a:rPr lang="en-US" dirty="0">
                <a:latin typeface="Gill Sans MT" panose="020B0502020104020203" pitchFamily="34" charset="0"/>
              </a:rPr>
              <a:t>13 schools with an ELSA </a:t>
            </a:r>
          </a:p>
          <a:p>
            <a:pPr marL="342900" indent="-342900">
              <a:buFont typeface="Arial" panose="020B0604020202020204" pitchFamily="34" charset="0"/>
              <a:buChar char="•"/>
            </a:pPr>
            <a:r>
              <a:rPr lang="en-US" dirty="0">
                <a:latin typeface="Gill Sans MT" panose="020B0502020104020203" pitchFamily="34" charset="0"/>
              </a:rPr>
              <a:t>Ongoing training &amp; therapeutic supervision by LCC Ed Psych Team</a:t>
            </a:r>
          </a:p>
          <a:p>
            <a:pPr marL="342900" indent="-342900">
              <a:buFont typeface="Arial" panose="020B0604020202020204" pitchFamily="34" charset="0"/>
              <a:buChar char="•"/>
            </a:pPr>
            <a:r>
              <a:rPr lang="en-US" dirty="0">
                <a:latin typeface="Gill Sans MT" panose="020B0502020104020203" pitchFamily="34" charset="0"/>
              </a:rPr>
              <a:t>Caseload per school of 12-15</a:t>
            </a:r>
          </a:p>
          <a:p>
            <a:pPr marL="342900" indent="-342900">
              <a:buFont typeface="Arial" panose="020B0604020202020204" pitchFamily="34" charset="0"/>
              <a:buChar char="•"/>
            </a:pPr>
            <a:r>
              <a:rPr lang="en-US" dirty="0">
                <a:latin typeface="Gill Sans MT" panose="020B0502020104020203" pitchFamily="34" charset="0"/>
              </a:rPr>
              <a:t>6 - 8 week intervention, 1:1 pupil mentor</a:t>
            </a:r>
          </a:p>
          <a:p>
            <a:pPr marL="342900" indent="-342900">
              <a:buFont typeface="Arial" panose="020B0604020202020204" pitchFamily="34" charset="0"/>
              <a:buChar char="•"/>
            </a:pPr>
            <a:r>
              <a:rPr lang="en-US" dirty="0">
                <a:latin typeface="Gill Sans MT" panose="020B0502020104020203" pitchFamily="34" charset="0"/>
              </a:rPr>
              <a:t>Cost c£560k per annum</a:t>
            </a:r>
          </a:p>
          <a:p>
            <a:pPr marL="342900" indent="-342900">
              <a:buFont typeface="Arial" panose="020B0604020202020204" pitchFamily="34" charset="0"/>
              <a:buChar char="•"/>
            </a:pPr>
            <a:r>
              <a:rPr lang="en-US" dirty="0">
                <a:latin typeface="Gill Sans MT" panose="020B0502020104020203" pitchFamily="34" charset="0"/>
              </a:rPr>
              <a:t>585 young people supported Feb ‘23 to April ’24</a:t>
            </a:r>
          </a:p>
          <a:p>
            <a:pPr marL="342900" indent="-342900">
              <a:buFont typeface="Arial" panose="020B0604020202020204" pitchFamily="34" charset="0"/>
              <a:buChar char="•"/>
            </a:pPr>
            <a:r>
              <a:rPr lang="en-US" dirty="0">
                <a:latin typeface="Gill Sans MT" panose="020B0502020104020203" pitchFamily="34" charset="0"/>
              </a:rPr>
              <a:t>Reasons for referral – </a:t>
            </a:r>
            <a:r>
              <a:rPr lang="en-US" dirty="0" err="1">
                <a:latin typeface="Gill Sans MT" panose="020B0502020104020203" pitchFamily="34" charset="0"/>
              </a:rPr>
              <a:t>disregulation</a:t>
            </a:r>
            <a:r>
              <a:rPr lang="en-US" dirty="0">
                <a:latin typeface="Gill Sans MT" panose="020B0502020104020203" pitchFamily="34" charset="0"/>
              </a:rPr>
              <a:t>, anger, conflict, anxiety, bereavement, mental health, family problems, disruptive </a:t>
            </a:r>
            <a:r>
              <a:rPr lang="en-US" dirty="0" err="1">
                <a:latin typeface="Gill Sans MT" panose="020B0502020104020203" pitchFamily="34" charset="0"/>
              </a:rPr>
              <a:t>behaviour</a:t>
            </a:r>
            <a:r>
              <a:rPr lang="en-US" dirty="0">
                <a:latin typeface="Gill Sans MT" panose="020B0502020104020203" pitchFamily="34" charset="0"/>
              </a:rPr>
              <a:t>, self-esteem, friendship issues</a:t>
            </a:r>
          </a:p>
          <a:p>
            <a:pPr marL="342900" indent="-342900">
              <a:buFont typeface="Arial" panose="020B0604020202020204" pitchFamily="34" charset="0"/>
              <a:buChar char="•"/>
            </a:pPr>
            <a:r>
              <a:rPr lang="en-US" dirty="0">
                <a:latin typeface="Gill Sans MT" panose="020B0502020104020203" pitchFamily="34" charset="0"/>
              </a:rPr>
              <a:t>ELSAs trained in EBSA, LGBTQ+ &amp; gender issues</a:t>
            </a:r>
          </a:p>
          <a:p>
            <a:pPr marL="342900" indent="-342900">
              <a:buFont typeface="Arial" panose="020B0604020202020204" pitchFamily="34" charset="0"/>
              <a:buChar char="•"/>
            </a:pPr>
            <a:r>
              <a:rPr lang="en-US" dirty="0">
                <a:latin typeface="Gill Sans MT" panose="020B0502020104020203" pitchFamily="34" charset="0"/>
              </a:rPr>
              <a:t>Primary school involvement</a:t>
            </a:r>
          </a:p>
          <a:p>
            <a:pPr marL="342900" indent="-342900">
              <a:buFont typeface="Arial" panose="020B0604020202020204" pitchFamily="34" charset="0"/>
              <a:buChar char="•"/>
            </a:pPr>
            <a:endParaRPr lang="en-US" dirty="0">
              <a:latin typeface="Gill Sans MT" panose="020B0502020104020203" pitchFamily="34" charset="0"/>
            </a:endParaRPr>
          </a:p>
          <a:p>
            <a:pPr marL="342900" indent="-342900">
              <a:buFont typeface="Arial" panose="020B0604020202020204" pitchFamily="34" charset="0"/>
              <a:buChar char="•"/>
            </a:pPr>
            <a:endParaRPr lang="en-US" dirty="0">
              <a:latin typeface="Gill Sans MT" panose="020B0502020104020203" pitchFamily="34" charset="0"/>
            </a:endParaRPr>
          </a:p>
          <a:p>
            <a:endParaRPr lang="en-US" dirty="0">
              <a:latin typeface="Gill Sans MT" panose="020B0502020104020203" pitchFamily="34" charset="0"/>
            </a:endParaRPr>
          </a:p>
        </p:txBody>
      </p:sp>
    </p:spTree>
    <p:extLst>
      <p:ext uri="{BB962C8B-B14F-4D97-AF65-F5344CB8AC3E}">
        <p14:creationId xmlns:p14="http://schemas.microsoft.com/office/powerpoint/2010/main" val="1074887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15B8B-DC84-42C5-94B0-CE6DE5953067}"/>
              </a:ext>
            </a:extLst>
          </p:cNvPr>
          <p:cNvSpPr>
            <a:spLocks noGrp="1"/>
          </p:cNvSpPr>
          <p:nvPr>
            <p:ph type="body" sz="quarter" idx="10"/>
          </p:nvPr>
        </p:nvSpPr>
        <p:spPr/>
        <p:txBody>
          <a:bodyPr/>
          <a:lstStyle/>
          <a:p>
            <a:r>
              <a:rPr lang="en-US" dirty="0"/>
              <a:t>ELSAs (social skills) </a:t>
            </a:r>
            <a:endParaRPr lang="en-GB" dirty="0"/>
          </a:p>
        </p:txBody>
      </p:sp>
      <p:sp>
        <p:nvSpPr>
          <p:cNvPr id="3" name="Text Placeholder 2">
            <a:extLst>
              <a:ext uri="{FF2B5EF4-FFF2-40B4-BE49-F238E27FC236}">
                <a16:creationId xmlns:a16="http://schemas.microsoft.com/office/drawing/2014/main" id="{5FF9BB39-1B37-4324-B033-7C10AB00384A}"/>
              </a:ext>
            </a:extLst>
          </p:cNvPr>
          <p:cNvSpPr>
            <a:spLocks noGrp="1"/>
          </p:cNvSpPr>
          <p:nvPr>
            <p:ph type="body" sz="quarter" idx="11"/>
          </p:nvPr>
        </p:nvSpPr>
        <p:spPr>
          <a:xfrm>
            <a:off x="1829194" y="1109710"/>
            <a:ext cx="8323901" cy="4971494"/>
          </a:xfrm>
        </p:spPr>
        <p:txBody>
          <a:bodyPr>
            <a:normAutofit/>
          </a:bodyPr>
          <a:lstStyle/>
          <a:p>
            <a:r>
              <a:rPr lang="en-US" b="1" dirty="0"/>
              <a:t>Evidenced Impact of Social Skills Intervention:</a:t>
            </a:r>
            <a:endParaRPr lang="en-US" dirty="0"/>
          </a:p>
          <a:p>
            <a:pPr marL="342900" indent="-342900">
              <a:buFont typeface="Arial" panose="020B0604020202020204" pitchFamily="34" charset="0"/>
              <a:buChar char="•"/>
            </a:pPr>
            <a:r>
              <a:rPr lang="en-US" dirty="0"/>
              <a:t>Encourages adoption of positive </a:t>
            </a:r>
            <a:r>
              <a:rPr lang="en-US" dirty="0" err="1"/>
              <a:t>behaviours</a:t>
            </a:r>
            <a:r>
              <a:rPr lang="en-US" dirty="0"/>
              <a:t> &amp; reduces anti-social </a:t>
            </a:r>
            <a:r>
              <a:rPr lang="en-US" dirty="0" err="1"/>
              <a:t>behaviour</a:t>
            </a:r>
            <a:endParaRPr lang="en-US" dirty="0"/>
          </a:p>
          <a:p>
            <a:pPr marL="342900" indent="-342900">
              <a:buFont typeface="Arial" panose="020B0604020202020204" pitchFamily="34" charset="0"/>
              <a:buChar char="•"/>
            </a:pPr>
            <a:r>
              <a:rPr lang="en-US" dirty="0"/>
              <a:t>Addresses skills that reduce aggressive or violent </a:t>
            </a:r>
            <a:r>
              <a:rPr lang="en-US" dirty="0" err="1"/>
              <a:t>behaviours</a:t>
            </a:r>
            <a:endParaRPr lang="en-US" dirty="0"/>
          </a:p>
          <a:p>
            <a:pPr marL="342900" indent="-342900">
              <a:buFont typeface="Arial" panose="020B0604020202020204" pitchFamily="34" charset="0"/>
              <a:buChar char="•"/>
            </a:pPr>
            <a:r>
              <a:rPr lang="en-US" dirty="0"/>
              <a:t>Improves engagement in education</a:t>
            </a:r>
          </a:p>
          <a:p>
            <a:pPr marL="342900" indent="-342900">
              <a:buFont typeface="Arial" panose="020B0604020202020204" pitchFamily="34" charset="0"/>
              <a:buChar char="•"/>
            </a:pPr>
            <a:r>
              <a:rPr lang="en-US" dirty="0"/>
              <a:t>Improves social competence</a:t>
            </a:r>
          </a:p>
          <a:p>
            <a:pPr marL="342900" indent="-342900">
              <a:buFont typeface="Arial" panose="020B0604020202020204" pitchFamily="34" charset="0"/>
              <a:buChar char="•"/>
            </a:pPr>
            <a:r>
              <a:rPr lang="en-US" dirty="0"/>
              <a:t>Increases attendance &amp; attainment</a:t>
            </a:r>
          </a:p>
          <a:p>
            <a:pPr marL="342900" indent="-342900">
              <a:buFont typeface="Arial" panose="020B0604020202020204" pitchFamily="34" charset="0"/>
              <a:buChar char="•"/>
            </a:pPr>
            <a:r>
              <a:rPr lang="en-US" dirty="0"/>
              <a:t>Reduces disruptive class </a:t>
            </a:r>
            <a:r>
              <a:rPr lang="en-US" dirty="0" err="1"/>
              <a:t>behaviour</a:t>
            </a:r>
            <a:r>
              <a:rPr lang="en-US" dirty="0"/>
              <a:t>, non-compliance &amp; bullying</a:t>
            </a:r>
          </a:p>
          <a:p>
            <a:pPr marL="342900" indent="-342900">
              <a:buFont typeface="Arial" panose="020B0604020202020204" pitchFamily="34" charset="0"/>
              <a:buChar char="•"/>
            </a:pPr>
            <a:endParaRPr lang="en-US" dirty="0"/>
          </a:p>
          <a:p>
            <a:r>
              <a:rPr lang="en-US" b="1" dirty="0"/>
              <a:t>Impact Monitoring:</a:t>
            </a:r>
          </a:p>
          <a:p>
            <a:pPr marL="342900" indent="-342900">
              <a:buFont typeface="Arial" panose="020B0604020202020204" pitchFamily="34" charset="0"/>
              <a:buChar char="•"/>
            </a:pPr>
            <a:r>
              <a:rPr lang="en-US" dirty="0"/>
              <a:t>Improved attendance</a:t>
            </a:r>
          </a:p>
          <a:p>
            <a:pPr marL="342900" indent="-342900">
              <a:buFont typeface="Arial" panose="020B0604020202020204" pitchFamily="34" charset="0"/>
              <a:buChar char="•"/>
            </a:pPr>
            <a:r>
              <a:rPr lang="en-US" dirty="0"/>
              <a:t>Reduced suspensions</a:t>
            </a:r>
          </a:p>
          <a:p>
            <a:pPr marL="342900" indent="-342900">
              <a:buFont typeface="Arial" panose="020B0604020202020204" pitchFamily="34" charset="0"/>
              <a:buChar char="•"/>
            </a:pPr>
            <a:r>
              <a:rPr lang="en-US" dirty="0"/>
              <a:t>Pupil confidence levels in targeted areas, includes wellbeing</a:t>
            </a:r>
          </a:p>
          <a:p>
            <a:endParaRPr lang="en-US" dirty="0">
              <a:latin typeface="Gill Sans MT" panose="020B0502020104020203" pitchFamily="34" charset="0"/>
            </a:endParaRPr>
          </a:p>
          <a:p>
            <a:endParaRPr lang="en-US" dirty="0"/>
          </a:p>
          <a:p>
            <a:endParaRPr lang="en-US" dirty="0"/>
          </a:p>
          <a:p>
            <a:endParaRPr lang="en-US" b="1"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2146821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0D58F3-0E53-4F85-91E7-264D968D7E86}"/>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E13C8C3D-D530-4798-A0D3-C16BE84FC311}"/>
              </a:ext>
            </a:extLst>
          </p:cNvPr>
          <p:cNvPicPr>
            <a:picLocks noChangeAspect="1"/>
          </p:cNvPicPr>
          <p:nvPr/>
        </p:nvPicPr>
        <p:blipFill rotWithShape="1">
          <a:blip r:embed="rId2"/>
          <a:srcRect l="35049" t="35804" r="17281" b="18802"/>
          <a:stretch/>
        </p:blipFill>
        <p:spPr>
          <a:xfrm>
            <a:off x="2012272" y="1247312"/>
            <a:ext cx="7199791" cy="3856506"/>
          </a:xfrm>
          <a:prstGeom prst="rect">
            <a:avLst/>
          </a:prstGeom>
        </p:spPr>
      </p:pic>
    </p:spTree>
    <p:extLst>
      <p:ext uri="{BB962C8B-B14F-4D97-AF65-F5344CB8AC3E}">
        <p14:creationId xmlns:p14="http://schemas.microsoft.com/office/powerpoint/2010/main" val="4037282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C2A828-24A4-46B1-89DB-81EE46EB27E6}"/>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7AB12BE9-ECFE-4C42-BB12-58FD046FC0E9}"/>
              </a:ext>
            </a:extLst>
          </p:cNvPr>
          <p:cNvPicPr>
            <a:picLocks noChangeAspect="1"/>
          </p:cNvPicPr>
          <p:nvPr/>
        </p:nvPicPr>
        <p:blipFill rotWithShape="1">
          <a:blip r:embed="rId2"/>
          <a:srcRect l="33981" t="32351" r="15631" b="26052"/>
          <a:stretch/>
        </p:blipFill>
        <p:spPr>
          <a:xfrm>
            <a:off x="1763697" y="1189607"/>
            <a:ext cx="8306147" cy="3856998"/>
          </a:xfrm>
          <a:prstGeom prst="rect">
            <a:avLst/>
          </a:prstGeom>
        </p:spPr>
      </p:pic>
    </p:spTree>
    <p:extLst>
      <p:ext uri="{BB962C8B-B14F-4D97-AF65-F5344CB8AC3E}">
        <p14:creationId xmlns:p14="http://schemas.microsoft.com/office/powerpoint/2010/main" val="163604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7D4403-FB53-4F9E-A108-4EA8CEA941EE}"/>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A3E6DBE8-E99B-4F60-BC48-7A018B5026DC}"/>
              </a:ext>
            </a:extLst>
          </p:cNvPr>
          <p:cNvPicPr>
            <a:picLocks noChangeAspect="1"/>
          </p:cNvPicPr>
          <p:nvPr/>
        </p:nvPicPr>
        <p:blipFill rotWithShape="1">
          <a:blip r:embed="rId2"/>
          <a:srcRect l="34660" t="17507" r="16408" b="13197"/>
          <a:stretch/>
        </p:blipFill>
        <p:spPr>
          <a:xfrm>
            <a:off x="1944603" y="1037795"/>
            <a:ext cx="6498348" cy="5176575"/>
          </a:xfrm>
          <a:prstGeom prst="rect">
            <a:avLst/>
          </a:prstGeom>
        </p:spPr>
      </p:pic>
    </p:spTree>
    <p:extLst>
      <p:ext uri="{BB962C8B-B14F-4D97-AF65-F5344CB8AC3E}">
        <p14:creationId xmlns:p14="http://schemas.microsoft.com/office/powerpoint/2010/main" val="463217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C5A725-E127-4FAF-9962-1537D6937FED}"/>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6BD05B7F-FE42-4A4D-B907-4F59C1D13900}"/>
              </a:ext>
            </a:extLst>
          </p:cNvPr>
          <p:cNvPicPr>
            <a:picLocks noChangeAspect="1"/>
          </p:cNvPicPr>
          <p:nvPr/>
        </p:nvPicPr>
        <p:blipFill rotWithShape="1">
          <a:blip r:embed="rId2"/>
          <a:srcRect l="35534" t="17681" r="15534" b="50000"/>
          <a:stretch/>
        </p:blipFill>
        <p:spPr>
          <a:xfrm>
            <a:off x="1905739" y="1696101"/>
            <a:ext cx="7740737" cy="2875899"/>
          </a:xfrm>
          <a:prstGeom prst="rect">
            <a:avLst/>
          </a:prstGeom>
        </p:spPr>
      </p:pic>
    </p:spTree>
    <p:extLst>
      <p:ext uri="{BB962C8B-B14F-4D97-AF65-F5344CB8AC3E}">
        <p14:creationId xmlns:p14="http://schemas.microsoft.com/office/powerpoint/2010/main" val="4106469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301A2E-7D7A-45BD-82BC-06E7D6501F7A}"/>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FBF23218-2B3A-42E2-B91C-42F87A22562F}"/>
              </a:ext>
            </a:extLst>
          </p:cNvPr>
          <p:cNvPicPr>
            <a:picLocks noChangeAspect="1"/>
          </p:cNvPicPr>
          <p:nvPr/>
        </p:nvPicPr>
        <p:blipFill rotWithShape="1">
          <a:blip r:embed="rId2"/>
          <a:srcRect l="34077" t="35459" r="15341" b="31747"/>
          <a:stretch/>
        </p:blipFill>
        <p:spPr>
          <a:xfrm>
            <a:off x="1710430" y="1671687"/>
            <a:ext cx="7855585" cy="2864802"/>
          </a:xfrm>
          <a:prstGeom prst="rect">
            <a:avLst/>
          </a:prstGeom>
        </p:spPr>
      </p:pic>
    </p:spTree>
    <p:extLst>
      <p:ext uri="{BB962C8B-B14F-4D97-AF65-F5344CB8AC3E}">
        <p14:creationId xmlns:p14="http://schemas.microsoft.com/office/powerpoint/2010/main" val="2855629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F48627-DC8E-4393-A597-8D31157FC6A5}"/>
              </a:ext>
            </a:extLst>
          </p:cNvPr>
          <p:cNvSpPr>
            <a:spLocks noGrp="1"/>
          </p:cNvSpPr>
          <p:nvPr>
            <p:ph type="body" sz="quarter" idx="10"/>
          </p:nvPr>
        </p:nvSpPr>
        <p:spPr/>
        <p:txBody>
          <a:bodyPr/>
          <a:lstStyle/>
          <a:p>
            <a:endParaRPr lang="en-GB" dirty="0"/>
          </a:p>
        </p:txBody>
      </p:sp>
      <p:pic>
        <p:nvPicPr>
          <p:cNvPr id="4" name="Picture 3">
            <a:extLst>
              <a:ext uri="{FF2B5EF4-FFF2-40B4-BE49-F238E27FC236}">
                <a16:creationId xmlns:a16="http://schemas.microsoft.com/office/drawing/2014/main" id="{858691E9-46CA-476E-8E18-3B76B9E79D31}"/>
              </a:ext>
            </a:extLst>
          </p:cNvPr>
          <p:cNvPicPr>
            <a:picLocks noChangeAspect="1"/>
          </p:cNvPicPr>
          <p:nvPr/>
        </p:nvPicPr>
        <p:blipFill rotWithShape="1">
          <a:blip r:embed="rId2"/>
          <a:srcRect l="34175" t="24757" r="15923" b="38307"/>
          <a:stretch/>
        </p:blipFill>
        <p:spPr>
          <a:xfrm>
            <a:off x="1829194" y="1773158"/>
            <a:ext cx="7954235" cy="3311685"/>
          </a:xfrm>
          <a:prstGeom prst="rect">
            <a:avLst/>
          </a:prstGeom>
        </p:spPr>
      </p:pic>
    </p:spTree>
    <p:extLst>
      <p:ext uri="{BB962C8B-B14F-4D97-AF65-F5344CB8AC3E}">
        <p14:creationId xmlns:p14="http://schemas.microsoft.com/office/powerpoint/2010/main" val="2551658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Data Hub </a:t>
            </a:r>
          </a:p>
        </p:txBody>
      </p:sp>
      <p:sp>
        <p:nvSpPr>
          <p:cNvPr id="3" name="Text Placeholder 2"/>
          <p:cNvSpPr>
            <a:spLocks noGrp="1"/>
          </p:cNvSpPr>
          <p:nvPr>
            <p:ph type="body" sz="quarter" idx="11"/>
          </p:nvPr>
        </p:nvSpPr>
        <p:spPr>
          <a:xfrm>
            <a:off x="1829194" y="861135"/>
            <a:ext cx="8471160" cy="4889219"/>
          </a:xfrm>
        </p:spPr>
        <p:txBody>
          <a:bodyPr vert="horz" lIns="91440" tIns="45720" rIns="91440" bIns="45720" rtlCol="0" anchor="t">
            <a:normAutofit/>
          </a:bodyPr>
          <a:lstStyle/>
          <a:p>
            <a:pPr marL="342900" lvl="1" indent="-342900">
              <a:buFont typeface="Arial" panose="020B0604020202020204" pitchFamily="34" charset="0"/>
              <a:buChar char="•"/>
            </a:pPr>
            <a:endParaRPr lang="en-US" sz="2000" dirty="0">
              <a:solidFill>
                <a:srgbClr val="741719"/>
              </a:solidFill>
              <a:latin typeface="Gill Sans MT" panose="020B0502020104020203" pitchFamily="34" charset="0"/>
            </a:endParaRPr>
          </a:p>
          <a:p>
            <a:pPr marL="342900" indent="-342900">
              <a:buFont typeface="Arial" panose="020B0604020202020204" pitchFamily="34" charset="0"/>
              <a:buChar char="•"/>
            </a:pPr>
            <a:r>
              <a:rPr lang="en-US" dirty="0">
                <a:latin typeface="Gill Sans MT" panose="020B0502020104020203" pitchFamily="34" charset="0"/>
              </a:rPr>
              <a:t>Platform to allow schools to access timely information on pupils to identify those in need of support.</a:t>
            </a:r>
          </a:p>
          <a:p>
            <a:pPr marL="342900" indent="-342900">
              <a:buFont typeface="Arial" panose="020B0604020202020204" pitchFamily="34" charset="0"/>
              <a:buChar char="•"/>
            </a:pPr>
            <a:r>
              <a:rPr lang="en-US" dirty="0">
                <a:latin typeface="Gill Sans MT" panose="020B0502020104020203" pitchFamily="34" charset="0"/>
              </a:rPr>
              <a:t>Overview of services working with the family</a:t>
            </a:r>
          </a:p>
          <a:p>
            <a:pPr marL="342900" indent="-342900">
              <a:buFont typeface="Arial" panose="020B0604020202020204" pitchFamily="34" charset="0"/>
              <a:buChar char="•"/>
            </a:pPr>
            <a:r>
              <a:rPr lang="en-US" dirty="0">
                <a:latin typeface="Gill Sans MT" panose="020B0502020104020203" pitchFamily="34" charset="0"/>
              </a:rPr>
              <a:t>Feeds – Child Protection, MACE &amp; Child Exploitation, Early help, Youth Offending (Asset+, interventions, offences, prevention), schools (pupil spine data), </a:t>
            </a:r>
            <a:r>
              <a:rPr lang="en-US" dirty="0" err="1">
                <a:latin typeface="Gill Sans MT" panose="020B0502020104020203" pitchFamily="34" charset="0"/>
              </a:rPr>
              <a:t>MerPol</a:t>
            </a:r>
            <a:r>
              <a:rPr lang="en-US" dirty="0">
                <a:latin typeface="Gill Sans MT" panose="020B0502020104020203" pitchFamily="34" charset="0"/>
              </a:rPr>
              <a:t> (arrest data), Supporting Families (family complexity), </a:t>
            </a:r>
            <a:r>
              <a:rPr lang="en-US" dirty="0" err="1">
                <a:latin typeface="Gill Sans MT" panose="020B0502020104020203" pitchFamily="34" charset="0"/>
              </a:rPr>
              <a:t>Merpol</a:t>
            </a:r>
            <a:r>
              <a:rPr lang="en-US" dirty="0">
                <a:latin typeface="Gill Sans MT" panose="020B0502020104020203" pitchFamily="34" charset="0"/>
              </a:rPr>
              <a:t> (intelligence, school police officers, Probation Service (prisoner release)</a:t>
            </a:r>
          </a:p>
          <a:p>
            <a:pPr marL="342900" indent="-342900">
              <a:buFont typeface="Arial" panose="020B0604020202020204" pitchFamily="34" charset="0"/>
              <a:buChar char="•"/>
            </a:pPr>
            <a:r>
              <a:rPr lang="en-US" dirty="0">
                <a:latin typeface="Gill Sans MT" panose="020B0502020104020203" pitchFamily="34" charset="0"/>
              </a:rPr>
              <a:t>Initially 11 SAFE Taskforce Schools, l</a:t>
            </a:r>
            <a:r>
              <a:rPr lang="en-US" dirty="0">
                <a:latin typeface="Gill Sans MT"/>
              </a:rPr>
              <a:t>ive September 2023</a:t>
            </a:r>
          </a:p>
          <a:p>
            <a:pPr marL="342900" indent="-342900">
              <a:buFont typeface="Arial" panose="020B0604020202020204" pitchFamily="34" charset="0"/>
              <a:buChar char="•"/>
            </a:pPr>
            <a:r>
              <a:rPr lang="en-US" dirty="0">
                <a:latin typeface="Gill Sans MT"/>
              </a:rPr>
              <a:t>Limited access for schools – 2 logins plus school police officers</a:t>
            </a:r>
          </a:p>
          <a:p>
            <a:pPr marL="342900" indent="-342900">
              <a:buFont typeface="Arial" panose="020B0604020202020204" pitchFamily="34" charset="0"/>
              <a:buChar char="•"/>
            </a:pPr>
            <a:r>
              <a:rPr lang="en-US" dirty="0">
                <a:latin typeface="Gill Sans MT"/>
              </a:rPr>
              <a:t>Upfront cost £100k build</a:t>
            </a:r>
            <a:endParaRPr lang="en-US" dirty="0">
              <a:latin typeface="Gill Sans MT" panose="020B0502020104020203" pitchFamily="34" charset="0"/>
            </a:endParaRPr>
          </a:p>
          <a:p>
            <a:pPr marL="342900" indent="-342900">
              <a:buFont typeface="Arial" panose="020B0604020202020204" pitchFamily="34" charset="0"/>
              <a:buChar char="•"/>
            </a:pPr>
            <a:endParaRPr lang="en-US" dirty="0">
              <a:latin typeface="Gill Sans MT"/>
            </a:endParaRPr>
          </a:p>
          <a:p>
            <a:pPr marL="342900" indent="-342900">
              <a:buFont typeface="Arial" panose="020B0604020202020204" pitchFamily="34" charset="0"/>
              <a:buChar char="•"/>
            </a:pPr>
            <a:endParaRPr lang="en-US" dirty="0">
              <a:latin typeface="Gill Sans MT"/>
            </a:endParaRPr>
          </a:p>
        </p:txBody>
      </p:sp>
    </p:spTree>
    <p:extLst>
      <p:ext uri="{BB962C8B-B14F-4D97-AF65-F5344CB8AC3E}">
        <p14:creationId xmlns:p14="http://schemas.microsoft.com/office/powerpoint/2010/main" val="340654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1033-374B-513D-C7A5-505DA6745831}"/>
              </a:ext>
            </a:extLst>
          </p:cNvPr>
          <p:cNvSpPr>
            <a:spLocks noGrp="1"/>
          </p:cNvSpPr>
          <p:nvPr>
            <p:ph type="title"/>
          </p:nvPr>
        </p:nvSpPr>
        <p:spPr>
          <a:xfrm>
            <a:off x="550733" y="945061"/>
            <a:ext cx="4747408" cy="1424799"/>
          </a:xfrm>
        </p:spPr>
        <p:txBody>
          <a:bodyPr>
            <a:normAutofit fontScale="90000"/>
          </a:bodyPr>
          <a:lstStyle/>
          <a:p>
            <a:pPr>
              <a:lnSpc>
                <a:spcPct val="100000"/>
              </a:lnSpc>
            </a:pPr>
            <a:r>
              <a:rPr lang="en-GB" b="1"/>
              <a:t>Our vision</a:t>
            </a:r>
            <a:br>
              <a:rPr lang="en-GB"/>
            </a:br>
            <a:br>
              <a:rPr lang="en-GB" sz="2400"/>
            </a:br>
            <a:r>
              <a:rPr lang="en-GB" sz="2400"/>
              <a:t>A world where no child becomes involved in violence.​</a:t>
            </a:r>
          </a:p>
        </p:txBody>
      </p:sp>
      <p:sp>
        <p:nvSpPr>
          <p:cNvPr id="6" name="Title 1">
            <a:extLst>
              <a:ext uri="{FF2B5EF4-FFF2-40B4-BE49-F238E27FC236}">
                <a16:creationId xmlns:a16="http://schemas.microsoft.com/office/drawing/2014/main" id="{138FA7E3-7BBF-6E9E-7F97-D0E5668F88A6}"/>
              </a:ext>
            </a:extLst>
          </p:cNvPr>
          <p:cNvSpPr txBox="1">
            <a:spLocks/>
          </p:cNvSpPr>
          <p:nvPr/>
        </p:nvSpPr>
        <p:spPr>
          <a:xfrm>
            <a:off x="550733" y="2684673"/>
            <a:ext cx="4747408" cy="221876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900" b="1" i="0" u="none" strike="noStrike" kern="1200" cap="none" spc="0" normalizeH="0" baseline="0" noProof="0" dirty="0">
                <a:ln>
                  <a:noFill/>
                </a:ln>
                <a:solidFill>
                  <a:srgbClr val="000000"/>
                </a:solidFill>
                <a:effectLst/>
                <a:uLnTx/>
                <a:uFillTx/>
                <a:latin typeface="Poppins"/>
                <a:ea typeface="+mj-ea"/>
                <a:cs typeface="Poppins"/>
              </a:rPr>
              <a:t>Our mission</a:t>
            </a:r>
            <a:br>
              <a:rPr kumimoji="0" lang="en-GB" sz="2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br>
            <a:br>
              <a:rPr kumimoji="0" lang="en-GB" sz="2200"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br>
            <a:r>
              <a:rPr kumimoji="0" lang="en-GB" sz="2200" b="0" i="0" u="none" strike="noStrike" kern="1200" cap="none" spc="0" normalizeH="0" baseline="0" noProof="0" dirty="0">
                <a:ln>
                  <a:noFill/>
                </a:ln>
                <a:solidFill>
                  <a:srgbClr val="000000"/>
                </a:solidFill>
                <a:effectLst/>
                <a:uLnTx/>
                <a:uFillTx/>
                <a:latin typeface="Poppins"/>
                <a:ea typeface="+mj-ea"/>
                <a:cs typeface="Poppins"/>
              </a:rPr>
              <a:t>To find what works and build a movement to put this knowledge into practice.​</a:t>
            </a:r>
          </a:p>
        </p:txBody>
      </p:sp>
      <p:sp>
        <p:nvSpPr>
          <p:cNvPr id="4" name="Title 1">
            <a:extLst>
              <a:ext uri="{FF2B5EF4-FFF2-40B4-BE49-F238E27FC236}">
                <a16:creationId xmlns:a16="http://schemas.microsoft.com/office/drawing/2014/main" id="{DBECE1EF-B6BE-232C-2464-808D59AB3224}"/>
              </a:ext>
            </a:extLst>
          </p:cNvPr>
          <p:cNvSpPr txBox="1">
            <a:spLocks/>
          </p:cNvSpPr>
          <p:nvPr/>
        </p:nvSpPr>
        <p:spPr>
          <a:xfrm>
            <a:off x="546825" y="6090226"/>
            <a:ext cx="4952562" cy="7631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a:ea typeface="+mj-ea"/>
                <a:cs typeface="Poppins"/>
                <a:hlinkClick r:id="rId2"/>
              </a:rPr>
              <a:t>Ben.larrain@youthendowmentfund.org.uk</a:t>
            </a:r>
            <a:endParaRPr kumimoji="0" lang="en-GB" sz="1600" b="0" i="0" u="none" strike="noStrike" kern="1200" cap="none" spc="0" normalizeH="0" baseline="0" noProof="0" dirty="0">
              <a:ln>
                <a:noFill/>
              </a:ln>
              <a:solidFill>
                <a:srgbClr val="000000"/>
              </a:solidFill>
              <a:effectLst/>
              <a:uLnTx/>
              <a:uFillTx/>
              <a:latin typeface="Poppins"/>
              <a:ea typeface="+mj-ea"/>
              <a:cs typeface="Poppins"/>
            </a:endParaRP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Poppins"/>
              <a:ea typeface="+mj-ea"/>
              <a:cs typeface="Poppins"/>
            </a:endParaRPr>
          </a:p>
        </p:txBody>
      </p:sp>
    </p:spTree>
    <p:extLst>
      <p:ext uri="{BB962C8B-B14F-4D97-AF65-F5344CB8AC3E}">
        <p14:creationId xmlns:p14="http://schemas.microsoft.com/office/powerpoint/2010/main" val="227080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835FA1-7819-4DBA-87F3-F35190AA85AB}"/>
              </a:ext>
            </a:extLst>
          </p:cNvPr>
          <p:cNvSpPr>
            <a:spLocks noGrp="1"/>
          </p:cNvSpPr>
          <p:nvPr>
            <p:ph type="body" sz="quarter" idx="10"/>
          </p:nvPr>
        </p:nvSpPr>
        <p:spPr/>
        <p:txBody>
          <a:bodyPr/>
          <a:lstStyle/>
          <a:p>
            <a:r>
              <a:rPr lang="en-US" dirty="0"/>
              <a:t>“I am” – Sport/CBA - Mentoring</a:t>
            </a:r>
            <a:endParaRPr lang="en-GB" dirty="0"/>
          </a:p>
        </p:txBody>
      </p:sp>
      <p:sp>
        <p:nvSpPr>
          <p:cNvPr id="3" name="Text Placeholder 2">
            <a:extLst>
              <a:ext uri="{FF2B5EF4-FFF2-40B4-BE49-F238E27FC236}">
                <a16:creationId xmlns:a16="http://schemas.microsoft.com/office/drawing/2014/main" id="{40061D0A-4FDF-4CD0-8B41-760002F2199A}"/>
              </a:ext>
            </a:extLst>
          </p:cNvPr>
          <p:cNvSpPr>
            <a:spLocks noGrp="1"/>
          </p:cNvSpPr>
          <p:nvPr>
            <p:ph type="body" sz="quarter" idx="11"/>
          </p:nvPr>
        </p:nvSpPr>
        <p:spPr>
          <a:xfrm>
            <a:off x="1829194" y="1393795"/>
            <a:ext cx="8377167" cy="4900473"/>
          </a:xfrm>
        </p:spPr>
        <p:txBody>
          <a:bodyPr>
            <a:normAutofit/>
          </a:bodyPr>
          <a:lstStyle/>
          <a:p>
            <a:pPr marL="342900" indent="-342900">
              <a:buFont typeface="Arial" panose="020B0604020202020204" pitchFamily="34" charset="0"/>
              <a:buChar char="•"/>
            </a:pPr>
            <a:r>
              <a:rPr lang="en-US" dirty="0">
                <a:latin typeface="Gill Sans MT"/>
              </a:rPr>
              <a:t>Boys  identified as at risk of serious youth violence &amp; or recording high levels of absenteeism or disengaged from education for example those known to School Police Officers, prone to anger quickly &amp; struggle to regulate their emotions.</a:t>
            </a:r>
          </a:p>
          <a:p>
            <a:pPr marL="342900" indent="-342900">
              <a:buFont typeface="Arial" panose="020B0604020202020204" pitchFamily="34" charset="0"/>
              <a:buChar char="•"/>
            </a:pPr>
            <a:r>
              <a:rPr lang="en-US" dirty="0">
                <a:latin typeface="Gill Sans MT"/>
              </a:rPr>
              <a:t>Contracted to LSSP Foundation</a:t>
            </a:r>
            <a:endParaRPr lang="en-US" dirty="0">
              <a:latin typeface="Gill Sans MT" panose="020B0502020104020203" pitchFamily="34" charset="0"/>
            </a:endParaRPr>
          </a:p>
          <a:p>
            <a:pPr marL="342900" indent="-342900">
              <a:buFont typeface="Arial" panose="020B0604020202020204" pitchFamily="34" charset="0"/>
              <a:buChar char="•"/>
            </a:pPr>
            <a:r>
              <a:rPr lang="en-US" dirty="0">
                <a:latin typeface="Gill Sans MT" panose="020B0502020104020203" pitchFamily="34" charset="0"/>
              </a:rPr>
              <a:t>Autumn &amp; Spring cohorts since September 2023 </a:t>
            </a:r>
          </a:p>
          <a:p>
            <a:pPr marL="342900" indent="-342900">
              <a:buFont typeface="Arial" panose="020B0604020202020204" pitchFamily="34" charset="0"/>
              <a:buChar char="•"/>
            </a:pPr>
            <a:r>
              <a:rPr lang="en-US" dirty="0">
                <a:latin typeface="Gill Sans MT" panose="020B0502020104020203" pitchFamily="34" charset="0"/>
              </a:rPr>
              <a:t>12 in-school engagement sessions per </a:t>
            </a:r>
            <a:r>
              <a:rPr lang="en-US" dirty="0" err="1">
                <a:latin typeface="Gill Sans MT" panose="020B0502020104020203" pitchFamily="34" charset="0"/>
              </a:rPr>
              <a:t>programme</a:t>
            </a:r>
            <a:endParaRPr lang="en-US" dirty="0">
              <a:latin typeface="Gill Sans MT" panose="020B0502020104020203" pitchFamily="34" charset="0"/>
            </a:endParaRPr>
          </a:p>
          <a:p>
            <a:pPr marL="342900" indent="-342900">
              <a:buFont typeface="Arial" panose="020B0604020202020204" pitchFamily="34" charset="0"/>
              <a:buChar char="•"/>
            </a:pPr>
            <a:r>
              <a:rPr lang="en-US" dirty="0">
                <a:latin typeface="Gill Sans MT" panose="020B0502020104020203" pitchFamily="34" charset="0"/>
              </a:rPr>
              <a:t>Additional 1:1 mentoring</a:t>
            </a:r>
          </a:p>
          <a:p>
            <a:pPr marL="342900" indent="-342900">
              <a:buFont typeface="Arial" panose="020B0604020202020204" pitchFamily="34" charset="0"/>
              <a:buChar char="•"/>
            </a:pPr>
            <a:r>
              <a:rPr lang="en-US" dirty="0">
                <a:latin typeface="Gill Sans MT" panose="020B0502020104020203" pitchFamily="34" charset="0"/>
              </a:rPr>
              <a:t>Extra-curricular weekly offer plus community signposting</a:t>
            </a:r>
          </a:p>
          <a:p>
            <a:pPr marL="342900" indent="-342900">
              <a:buFont typeface="Arial" panose="020B0604020202020204" pitchFamily="34" charset="0"/>
              <a:buChar char="•"/>
            </a:pPr>
            <a:r>
              <a:rPr lang="en-US" dirty="0">
                <a:latin typeface="Gill Sans MT" panose="020B0502020104020203" pitchFamily="34" charset="0"/>
              </a:rPr>
              <a:t>Holiday hubs &amp; Forrest School</a:t>
            </a:r>
          </a:p>
          <a:p>
            <a:endParaRPr lang="en-GB" dirty="0"/>
          </a:p>
        </p:txBody>
      </p:sp>
    </p:spTree>
    <p:extLst>
      <p:ext uri="{BB962C8B-B14F-4D97-AF65-F5344CB8AC3E}">
        <p14:creationId xmlns:p14="http://schemas.microsoft.com/office/powerpoint/2010/main" val="1661139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415453-BF9A-45AE-927C-E315177120D8}"/>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B4C656EB-FC87-4A49-B95F-0C3C865C1CD0}"/>
              </a:ext>
            </a:extLst>
          </p:cNvPr>
          <p:cNvPicPr>
            <a:picLocks noChangeAspect="1"/>
          </p:cNvPicPr>
          <p:nvPr/>
        </p:nvPicPr>
        <p:blipFill rotWithShape="1">
          <a:blip r:embed="rId2"/>
          <a:srcRect l="34855" t="31144" r="17282" b="23463"/>
          <a:stretch/>
        </p:blipFill>
        <p:spPr>
          <a:xfrm>
            <a:off x="1524000" y="1009182"/>
            <a:ext cx="7067898" cy="3258339"/>
          </a:xfrm>
          <a:prstGeom prst="rect">
            <a:avLst/>
          </a:prstGeom>
        </p:spPr>
      </p:pic>
      <p:pic>
        <p:nvPicPr>
          <p:cNvPr id="5" name="Picture 4">
            <a:extLst>
              <a:ext uri="{FF2B5EF4-FFF2-40B4-BE49-F238E27FC236}">
                <a16:creationId xmlns:a16="http://schemas.microsoft.com/office/drawing/2014/main" id="{76F9A8D9-C497-421E-A9ED-F849908E642E}"/>
              </a:ext>
            </a:extLst>
          </p:cNvPr>
          <p:cNvPicPr>
            <a:picLocks noChangeAspect="1"/>
          </p:cNvPicPr>
          <p:nvPr/>
        </p:nvPicPr>
        <p:blipFill rotWithShape="1">
          <a:blip r:embed="rId3"/>
          <a:srcRect l="35922" t="50000" r="18253" b="13196"/>
          <a:stretch/>
        </p:blipFill>
        <p:spPr>
          <a:xfrm>
            <a:off x="1679206" y="4143233"/>
            <a:ext cx="6001755" cy="2449757"/>
          </a:xfrm>
          <a:prstGeom prst="rect">
            <a:avLst/>
          </a:prstGeom>
        </p:spPr>
      </p:pic>
    </p:spTree>
    <p:extLst>
      <p:ext uri="{BB962C8B-B14F-4D97-AF65-F5344CB8AC3E}">
        <p14:creationId xmlns:p14="http://schemas.microsoft.com/office/powerpoint/2010/main" val="2951803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783CB-6A25-4E49-8FE1-D7E7656ED783}"/>
              </a:ext>
            </a:extLst>
          </p:cNvPr>
          <p:cNvSpPr>
            <a:spLocks noGrp="1"/>
          </p:cNvSpPr>
          <p:nvPr>
            <p:ph type="body" sz="quarter" idx="10"/>
          </p:nvPr>
        </p:nvSpPr>
        <p:spPr/>
        <p:txBody>
          <a:bodyPr/>
          <a:lstStyle/>
          <a:p>
            <a:r>
              <a:rPr lang="en-US" dirty="0"/>
              <a:t>Local Impact to March 2025</a:t>
            </a:r>
            <a:endParaRPr lang="en-GB" dirty="0"/>
          </a:p>
        </p:txBody>
      </p:sp>
      <p:pic>
        <p:nvPicPr>
          <p:cNvPr id="4" name="Picture 3">
            <a:extLst>
              <a:ext uri="{FF2B5EF4-FFF2-40B4-BE49-F238E27FC236}">
                <a16:creationId xmlns:a16="http://schemas.microsoft.com/office/drawing/2014/main" id="{168FDF3C-6A81-4B73-A3D0-544D4E5DFD8E}"/>
              </a:ext>
            </a:extLst>
          </p:cNvPr>
          <p:cNvPicPr>
            <a:picLocks noChangeAspect="1"/>
          </p:cNvPicPr>
          <p:nvPr/>
        </p:nvPicPr>
        <p:blipFill rotWithShape="1">
          <a:blip r:embed="rId2"/>
          <a:srcRect l="33940" t="16947" r="17904" b="12114"/>
          <a:stretch/>
        </p:blipFill>
        <p:spPr>
          <a:xfrm>
            <a:off x="1481925" y="1183763"/>
            <a:ext cx="7305282" cy="4588250"/>
          </a:xfrm>
          <a:prstGeom prst="rect">
            <a:avLst/>
          </a:prstGeom>
        </p:spPr>
      </p:pic>
    </p:spTree>
    <p:extLst>
      <p:ext uri="{BB962C8B-B14F-4D97-AF65-F5344CB8AC3E}">
        <p14:creationId xmlns:p14="http://schemas.microsoft.com/office/powerpoint/2010/main" val="845784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9194" y="348280"/>
            <a:ext cx="8471161" cy="822647"/>
          </a:xfrm>
        </p:spPr>
        <p:txBody>
          <a:bodyPr>
            <a:normAutofit/>
          </a:bodyPr>
          <a:lstStyle/>
          <a:p>
            <a:r>
              <a:rPr lang="en-US" dirty="0"/>
              <a:t>Other SAFE Interventions</a:t>
            </a:r>
          </a:p>
        </p:txBody>
      </p:sp>
      <p:sp>
        <p:nvSpPr>
          <p:cNvPr id="3" name="Text Placeholder 2"/>
          <p:cNvSpPr>
            <a:spLocks noGrp="1"/>
          </p:cNvSpPr>
          <p:nvPr>
            <p:ph type="body" sz="quarter" idx="11"/>
          </p:nvPr>
        </p:nvSpPr>
        <p:spPr>
          <a:xfrm>
            <a:off x="1829194" y="1095375"/>
            <a:ext cx="8471160" cy="5415682"/>
          </a:xfrm>
        </p:spPr>
        <p:txBody>
          <a:bodyPr vert="horz" lIns="91440" tIns="45720" rIns="91440" bIns="45720" rtlCol="0" anchor="t">
            <a:normAutofit/>
          </a:bodyPr>
          <a:lstStyle/>
          <a:p>
            <a:pPr marL="342900" lvl="1" indent="-342900">
              <a:buFont typeface="Arial" panose="020B0604020202020204" pitchFamily="34" charset="0"/>
              <a:buChar char="•"/>
            </a:pPr>
            <a:endParaRPr lang="en-US" sz="2000" dirty="0">
              <a:solidFill>
                <a:srgbClr val="741719"/>
              </a:solidFill>
              <a:latin typeface="Gill Sans MT" panose="020B0502020104020203" pitchFamily="34" charset="0"/>
            </a:endParaRPr>
          </a:p>
          <a:p>
            <a:pPr marL="342900" indent="-342900">
              <a:buFont typeface="Arial" panose="020B0604020202020204" pitchFamily="34" charset="0"/>
              <a:buChar char="•"/>
            </a:pPr>
            <a:r>
              <a:rPr lang="en-US" dirty="0">
                <a:latin typeface="Gill Sans MT" panose="020B0502020104020203" pitchFamily="34" charset="0"/>
              </a:rPr>
              <a:t>Girls Out Loud: 4 sessions focused on choices &amp; consequences, mental health, social media and friendships. 10 schools. Cost - £60k</a:t>
            </a:r>
          </a:p>
          <a:p>
            <a:pPr marL="342900" indent="-342900">
              <a:buFont typeface="Arial" panose="020B0604020202020204" pitchFamily="34" charset="0"/>
              <a:buChar char="•"/>
            </a:pPr>
            <a:endParaRPr lang="en-US" dirty="0">
              <a:latin typeface="Gill Sans MT" panose="020B0502020104020203" pitchFamily="34" charset="0"/>
            </a:endParaRPr>
          </a:p>
          <a:p>
            <a:pPr marL="342900" indent="-342900">
              <a:buFont typeface="Arial" panose="020B0604020202020204" pitchFamily="34" charset="0"/>
              <a:buChar char="•"/>
            </a:pPr>
            <a:r>
              <a:rPr lang="en-US" dirty="0">
                <a:latin typeface="Gill Sans MT" panose="020B0502020104020203" pitchFamily="34" charset="0"/>
              </a:rPr>
              <a:t>SALT: ELKLAN 11-16 </a:t>
            </a:r>
            <a:r>
              <a:rPr lang="en-US" dirty="0" err="1">
                <a:latin typeface="Gill Sans MT" panose="020B0502020104020203" pitchFamily="34" charset="0"/>
              </a:rPr>
              <a:t>yr</a:t>
            </a:r>
            <a:r>
              <a:rPr lang="en-US" dirty="0">
                <a:latin typeface="Gill Sans MT" panose="020B0502020104020203" pitchFamily="34" charset="0"/>
              </a:rPr>
              <a:t> old qualification for 13 school </a:t>
            </a:r>
            <a:r>
              <a:rPr lang="en-US" dirty="0" err="1">
                <a:latin typeface="Gill Sans MT" panose="020B0502020104020203" pitchFamily="34" charset="0"/>
              </a:rPr>
              <a:t>SENCos</a:t>
            </a:r>
            <a:r>
              <a:rPr lang="en-US" dirty="0">
                <a:latin typeface="Gill Sans MT" panose="020B0502020104020203" pitchFamily="34" charset="0"/>
              </a:rPr>
              <a:t> delivered by Alder Hey speech &amp; language therapists – identifying unmet speech, language &amp; communication needs. Cost - £16k</a:t>
            </a:r>
          </a:p>
          <a:p>
            <a:endParaRPr lang="en-US" dirty="0">
              <a:latin typeface="Gill Sans MT" panose="020B0502020104020203" pitchFamily="34" charset="0"/>
            </a:endParaRPr>
          </a:p>
        </p:txBody>
      </p:sp>
    </p:spTree>
    <p:extLst>
      <p:ext uri="{BB962C8B-B14F-4D97-AF65-F5344CB8AC3E}">
        <p14:creationId xmlns:p14="http://schemas.microsoft.com/office/powerpoint/2010/main" val="3452782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02D2C3-82BD-473E-87A2-4E9722A4BFCD}"/>
              </a:ext>
            </a:extLst>
          </p:cNvPr>
          <p:cNvSpPr>
            <a:spLocks noGrp="1"/>
          </p:cNvSpPr>
          <p:nvPr>
            <p:ph type="body" sz="quarter" idx="10"/>
          </p:nvPr>
        </p:nvSpPr>
        <p:spPr/>
        <p:txBody>
          <a:bodyPr/>
          <a:lstStyle/>
          <a:p>
            <a:r>
              <a:rPr lang="en-US" dirty="0"/>
              <a:t>Feedback Snapshot</a:t>
            </a:r>
            <a:endParaRPr lang="en-GB" dirty="0"/>
          </a:p>
        </p:txBody>
      </p:sp>
      <p:sp>
        <p:nvSpPr>
          <p:cNvPr id="3" name="Text Placeholder 2">
            <a:extLst>
              <a:ext uri="{FF2B5EF4-FFF2-40B4-BE49-F238E27FC236}">
                <a16:creationId xmlns:a16="http://schemas.microsoft.com/office/drawing/2014/main" id="{E1B3A42E-16FA-476B-967A-741879F86096}"/>
              </a:ext>
            </a:extLst>
          </p:cNvPr>
          <p:cNvSpPr>
            <a:spLocks noGrp="1"/>
          </p:cNvSpPr>
          <p:nvPr>
            <p:ph type="body" sz="quarter" idx="11"/>
          </p:nvPr>
        </p:nvSpPr>
        <p:spPr>
          <a:xfrm>
            <a:off x="1829194" y="1207364"/>
            <a:ext cx="8471160" cy="4980373"/>
          </a:xfrm>
        </p:spPr>
        <p:txBody>
          <a:bodyPr>
            <a:normAutofit/>
          </a:bodyPr>
          <a:lstStyle/>
          <a:p>
            <a:r>
              <a:rPr lang="en-US" b="1" dirty="0"/>
              <a:t>Pupils:</a:t>
            </a:r>
          </a:p>
          <a:p>
            <a:r>
              <a:rPr lang="en-US" b="1" dirty="0"/>
              <a:t>93% say the intervention has helped them </a:t>
            </a:r>
            <a:r>
              <a:rPr lang="en-US" dirty="0"/>
              <a:t>– deal with emotions, be calm, improve focus, improve </a:t>
            </a:r>
            <a:r>
              <a:rPr lang="en-US" dirty="0" err="1"/>
              <a:t>behaviour</a:t>
            </a:r>
            <a:r>
              <a:rPr lang="en-US" dirty="0"/>
              <a:t>, attend school, improve confidence &amp; anxiety</a:t>
            </a:r>
          </a:p>
          <a:p>
            <a:r>
              <a:rPr lang="en-US" b="1" dirty="0"/>
              <a:t>83% have changed something for the better about themselves </a:t>
            </a:r>
            <a:r>
              <a:rPr lang="en-US" dirty="0"/>
              <a:t>– </a:t>
            </a:r>
            <a:r>
              <a:rPr lang="en-US" dirty="0" err="1"/>
              <a:t>behaviour</a:t>
            </a:r>
            <a:r>
              <a:rPr lang="en-US" dirty="0"/>
              <a:t>, anger, anxiety, attitude to school, choices, relationships.</a:t>
            </a:r>
          </a:p>
          <a:p>
            <a:endParaRPr lang="en-US" dirty="0"/>
          </a:p>
          <a:p>
            <a:r>
              <a:rPr lang="en-US" b="1" dirty="0"/>
              <a:t>Parents:</a:t>
            </a:r>
            <a:r>
              <a:rPr lang="en-US" dirty="0"/>
              <a:t> cited improvements in </a:t>
            </a:r>
            <a:r>
              <a:rPr lang="en-US" dirty="0" err="1"/>
              <a:t>behaviour</a:t>
            </a:r>
            <a:r>
              <a:rPr lang="en-US" dirty="0"/>
              <a:t> at home, engagement with school, controlling emotions, managing friendships</a:t>
            </a:r>
          </a:p>
          <a:p>
            <a:endParaRPr lang="en-US" dirty="0"/>
          </a:p>
          <a:p>
            <a:r>
              <a:rPr lang="en-US" b="1" dirty="0"/>
              <a:t>Headteachers: </a:t>
            </a:r>
            <a:r>
              <a:rPr lang="en-US" dirty="0"/>
              <a:t>prevented suspensions, improved relationships with parents, pupil engagement, improved </a:t>
            </a:r>
            <a:r>
              <a:rPr lang="en-US" dirty="0" err="1"/>
              <a:t>behaviour</a:t>
            </a:r>
            <a:r>
              <a:rPr lang="en-US" dirty="0"/>
              <a:t>, pupils value the 1:1 immensely, reduction in low level disruption, able to find out information to better support pupils &amp; intervene early, individual attendance cases. </a:t>
            </a:r>
            <a:endParaRPr lang="en-GB" dirty="0"/>
          </a:p>
        </p:txBody>
      </p:sp>
    </p:spTree>
    <p:extLst>
      <p:ext uri="{BB962C8B-B14F-4D97-AF65-F5344CB8AC3E}">
        <p14:creationId xmlns:p14="http://schemas.microsoft.com/office/powerpoint/2010/main" val="1763136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907D4-2AB4-426A-BE66-D4776B352A53}"/>
              </a:ext>
            </a:extLst>
          </p:cNvPr>
          <p:cNvSpPr>
            <a:spLocks noGrp="1"/>
          </p:cNvSpPr>
          <p:nvPr>
            <p:ph type="body" sz="quarter" idx="10"/>
          </p:nvPr>
        </p:nvSpPr>
        <p:spPr/>
        <p:txBody>
          <a:bodyPr/>
          <a:lstStyle/>
          <a:p>
            <a:r>
              <a:rPr lang="en-US" dirty="0"/>
              <a:t>Feedback Snapshot</a:t>
            </a:r>
            <a:endParaRPr lang="en-GB" dirty="0"/>
          </a:p>
        </p:txBody>
      </p:sp>
      <p:sp>
        <p:nvSpPr>
          <p:cNvPr id="3" name="Text Placeholder 2">
            <a:extLst>
              <a:ext uri="{FF2B5EF4-FFF2-40B4-BE49-F238E27FC236}">
                <a16:creationId xmlns:a16="http://schemas.microsoft.com/office/drawing/2014/main" id="{2AF15555-A3C3-4E7F-8AC3-E1441BE69F9D}"/>
              </a:ext>
            </a:extLst>
          </p:cNvPr>
          <p:cNvSpPr>
            <a:spLocks noGrp="1"/>
          </p:cNvSpPr>
          <p:nvPr>
            <p:ph type="body" sz="quarter" idx="11"/>
          </p:nvPr>
        </p:nvSpPr>
        <p:spPr>
          <a:xfrm>
            <a:off x="2060014" y="1009182"/>
            <a:ext cx="8004304" cy="5116411"/>
          </a:xfrm>
        </p:spPr>
        <p:txBody>
          <a:bodyPr>
            <a:normAutofit fontScale="85000" lnSpcReduction="10000"/>
          </a:bodyPr>
          <a:lstStyle/>
          <a:p>
            <a:endParaRPr lang="en-US" dirty="0"/>
          </a:p>
          <a:p>
            <a:r>
              <a:rPr lang="en-US" dirty="0"/>
              <a:t>CYP: “I manage my anger issues better, control my emotions better” </a:t>
            </a:r>
          </a:p>
          <a:p>
            <a:r>
              <a:rPr lang="en-US" dirty="0"/>
              <a:t>CYP: “Teachers say I am more able to control my emotions” </a:t>
            </a:r>
          </a:p>
          <a:p>
            <a:r>
              <a:rPr lang="en-US" dirty="0"/>
              <a:t>CYP: ”Helps with my anxiety, I used to be scared coming into school” </a:t>
            </a:r>
          </a:p>
          <a:p>
            <a:r>
              <a:rPr lang="en-US" dirty="0"/>
              <a:t>CYP: “Helps me control my feelings, when I'm mad I think of what the SAFE Worker has given me - taking breaths, making right choices” </a:t>
            </a:r>
          </a:p>
          <a:p>
            <a:r>
              <a:rPr lang="en-US" dirty="0"/>
              <a:t>CYP: “I want to keep doing the sessions, what happens to my anger when they finish?” </a:t>
            </a:r>
          </a:p>
          <a:p>
            <a:endParaRPr lang="en-US" dirty="0"/>
          </a:p>
          <a:p>
            <a:pPr fontAlgn="base"/>
            <a:r>
              <a:rPr lang="en-US" dirty="0"/>
              <a:t>Parent: “Before the SAFE Worker became involved my daughter struggled with her </a:t>
            </a:r>
            <a:r>
              <a:rPr lang="en-US" dirty="0" err="1"/>
              <a:t>behaviour</a:t>
            </a:r>
            <a:r>
              <a:rPr lang="en-US" dirty="0"/>
              <a:t> at school and at home. Now having him involved has enabled me to feel more supported and L feels like she has someone she can trust in school. He has helped me make contact with support services and he is always available when I call or come into school. My daughter knows she has him if she needs anything at all and this has been a big help. Her </a:t>
            </a:r>
            <a:r>
              <a:rPr lang="en-US" dirty="0" err="1"/>
              <a:t>behaviour</a:t>
            </a:r>
            <a:r>
              <a:rPr lang="en-US" dirty="0"/>
              <a:t> has improved at home and in school, her suspensions have reduced and she has started to engage.” </a:t>
            </a:r>
          </a:p>
          <a:p>
            <a:pPr fontAlgn="base"/>
            <a:endParaRPr lang="en-US" dirty="0"/>
          </a:p>
          <a:p>
            <a:pPr fontAlgn="base"/>
            <a:r>
              <a:rPr lang="en-US" dirty="0"/>
              <a:t>Headteacher: “D would abscond from school and steal in Sainsburys three times a week, but the work with the ELSA has helped him calm down and he hasn't been offsite once in the last 2 months. ”</a:t>
            </a:r>
          </a:p>
          <a:p>
            <a:endParaRPr lang="en-GB" dirty="0"/>
          </a:p>
        </p:txBody>
      </p:sp>
    </p:spTree>
    <p:extLst>
      <p:ext uri="{BB962C8B-B14F-4D97-AF65-F5344CB8AC3E}">
        <p14:creationId xmlns:p14="http://schemas.microsoft.com/office/powerpoint/2010/main" val="619125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F8BB37-B2DE-4550-8FAE-556F6019DBCA}"/>
              </a:ext>
            </a:extLst>
          </p:cNvPr>
          <p:cNvSpPr>
            <a:spLocks noGrp="1"/>
          </p:cNvSpPr>
          <p:nvPr>
            <p:ph type="body" sz="quarter" idx="10"/>
          </p:nvPr>
        </p:nvSpPr>
        <p:spPr/>
        <p:txBody>
          <a:bodyPr/>
          <a:lstStyle/>
          <a:p>
            <a:r>
              <a:rPr lang="en-US" dirty="0"/>
              <a:t>SWOT </a:t>
            </a:r>
            <a:endParaRPr lang="en-GB" dirty="0"/>
          </a:p>
        </p:txBody>
      </p:sp>
      <p:sp>
        <p:nvSpPr>
          <p:cNvPr id="3" name="Text Placeholder 2">
            <a:extLst>
              <a:ext uri="{FF2B5EF4-FFF2-40B4-BE49-F238E27FC236}">
                <a16:creationId xmlns:a16="http://schemas.microsoft.com/office/drawing/2014/main" id="{EDAF5142-5402-47B3-8626-B771AD2272DF}"/>
              </a:ext>
            </a:extLst>
          </p:cNvPr>
          <p:cNvSpPr>
            <a:spLocks noGrp="1"/>
          </p:cNvSpPr>
          <p:nvPr>
            <p:ph type="body" sz="quarter" idx="11"/>
          </p:nvPr>
        </p:nvSpPr>
        <p:spPr>
          <a:xfrm>
            <a:off x="1829194" y="1535963"/>
            <a:ext cx="8368289" cy="4127990"/>
          </a:xfrm>
        </p:spPr>
        <p:txBody>
          <a:bodyPr/>
          <a:lstStyle/>
          <a:p>
            <a:endParaRPr lang="en-GB" dirty="0"/>
          </a:p>
        </p:txBody>
      </p:sp>
      <p:sp>
        <p:nvSpPr>
          <p:cNvPr id="4" name="TextBox 3">
            <a:extLst>
              <a:ext uri="{FF2B5EF4-FFF2-40B4-BE49-F238E27FC236}">
                <a16:creationId xmlns:a16="http://schemas.microsoft.com/office/drawing/2014/main" id="{4AED8AF2-8082-4E43-8FE3-0F32FE56623C}"/>
              </a:ext>
            </a:extLst>
          </p:cNvPr>
          <p:cNvSpPr txBox="1"/>
          <p:nvPr/>
        </p:nvSpPr>
        <p:spPr>
          <a:xfrm>
            <a:off x="1852476" y="1127464"/>
            <a:ext cx="4160861" cy="5909310"/>
          </a:xfrm>
          <a:prstGeom prst="rect">
            <a:avLst/>
          </a:prstGeom>
          <a:noFill/>
        </p:spPr>
        <p:txBody>
          <a:bodyPr wrap="square" rtlCol="0">
            <a:spAutoFit/>
          </a:bodyPr>
          <a:lstStyle/>
          <a:p>
            <a:pPr defTabSz="457200"/>
            <a:r>
              <a:rPr lang="en-US" b="1" dirty="0">
                <a:solidFill>
                  <a:prstClr val="black"/>
                </a:solidFill>
                <a:latin typeface="Calibri"/>
              </a:rPr>
              <a:t>Strengths:</a:t>
            </a:r>
          </a:p>
          <a:p>
            <a:pPr defTabSz="457200"/>
            <a:endParaRPr lang="en-US" dirty="0">
              <a:solidFill>
                <a:prstClr val="black"/>
              </a:solidFill>
              <a:latin typeface="Calibri"/>
            </a:endParaRPr>
          </a:p>
          <a:p>
            <a:pPr defTabSz="457200"/>
            <a:r>
              <a:rPr lang="en-US" dirty="0">
                <a:solidFill>
                  <a:prstClr val="black"/>
                </a:solidFill>
                <a:latin typeface="Calibri"/>
              </a:rPr>
              <a:t>Evidence informed interventions</a:t>
            </a:r>
          </a:p>
          <a:p>
            <a:pPr defTabSz="457200"/>
            <a:r>
              <a:rPr lang="en-US" dirty="0">
                <a:solidFill>
                  <a:prstClr val="black"/>
                </a:solidFill>
                <a:latin typeface="Calibri"/>
              </a:rPr>
              <a:t>Targets most vulnerable &amp; at risk CYP</a:t>
            </a:r>
          </a:p>
          <a:p>
            <a:pPr defTabSz="457200"/>
            <a:r>
              <a:rPr lang="en-US" dirty="0">
                <a:solidFill>
                  <a:prstClr val="black"/>
                </a:solidFill>
                <a:latin typeface="Calibri"/>
              </a:rPr>
              <a:t>Co-production at its best</a:t>
            </a:r>
          </a:p>
          <a:p>
            <a:pPr defTabSz="457200"/>
            <a:r>
              <a:rPr lang="en-US" dirty="0">
                <a:solidFill>
                  <a:prstClr val="black"/>
                </a:solidFill>
                <a:latin typeface="Calibri"/>
              </a:rPr>
              <a:t>Relationships with providers </a:t>
            </a:r>
          </a:p>
          <a:p>
            <a:pPr defTabSz="457200"/>
            <a:r>
              <a:rPr lang="en-US" dirty="0">
                <a:solidFill>
                  <a:prstClr val="black"/>
                </a:solidFill>
                <a:latin typeface="Calibri"/>
              </a:rPr>
              <a:t>Delivery at pace</a:t>
            </a:r>
          </a:p>
          <a:p>
            <a:pPr defTabSz="457200"/>
            <a:r>
              <a:rPr lang="en-US" dirty="0">
                <a:solidFill>
                  <a:prstClr val="black"/>
                </a:solidFill>
                <a:latin typeface="Calibri"/>
              </a:rPr>
              <a:t>Ability to involve other services </a:t>
            </a:r>
          </a:p>
          <a:p>
            <a:pPr defTabSz="457200"/>
            <a:r>
              <a:rPr lang="en-US" dirty="0">
                <a:solidFill>
                  <a:prstClr val="black"/>
                </a:solidFill>
                <a:latin typeface="Calibri"/>
              </a:rPr>
              <a:t>SAFE staff integrated into schools </a:t>
            </a:r>
          </a:p>
          <a:p>
            <a:pPr defTabSz="457200"/>
            <a:r>
              <a:rPr lang="en-US" dirty="0">
                <a:solidFill>
                  <a:prstClr val="black"/>
                </a:solidFill>
                <a:latin typeface="Calibri"/>
              </a:rPr>
              <a:t>Embedded in school systems</a:t>
            </a:r>
          </a:p>
          <a:p>
            <a:pPr defTabSz="457200"/>
            <a:r>
              <a:rPr lang="en-US" dirty="0">
                <a:solidFill>
                  <a:prstClr val="black"/>
                </a:solidFill>
                <a:latin typeface="Calibri"/>
              </a:rPr>
              <a:t>Knowledge of the ‘whole picture’ </a:t>
            </a:r>
          </a:p>
          <a:p>
            <a:pPr defTabSz="457200"/>
            <a:endParaRPr lang="en-US" dirty="0">
              <a:solidFill>
                <a:prstClr val="black"/>
              </a:solidFill>
              <a:latin typeface="Calibri"/>
            </a:endParaRPr>
          </a:p>
          <a:p>
            <a:pPr defTabSz="457200"/>
            <a:r>
              <a:rPr lang="en-US" b="1" dirty="0">
                <a:solidFill>
                  <a:prstClr val="black"/>
                </a:solidFill>
                <a:latin typeface="Calibri"/>
              </a:rPr>
              <a:t>Weaknesses:</a:t>
            </a:r>
          </a:p>
          <a:p>
            <a:pPr defTabSz="457200"/>
            <a:endParaRPr lang="en-US" b="1" dirty="0">
              <a:solidFill>
                <a:prstClr val="black"/>
              </a:solidFill>
              <a:latin typeface="Calibri"/>
            </a:endParaRPr>
          </a:p>
          <a:p>
            <a:pPr defTabSz="457200"/>
            <a:r>
              <a:rPr lang="en-US" dirty="0">
                <a:solidFill>
                  <a:prstClr val="black"/>
                </a:solidFill>
                <a:latin typeface="Calibri"/>
              </a:rPr>
              <a:t>Temporary contracts for intervention workers</a:t>
            </a:r>
          </a:p>
          <a:p>
            <a:pPr defTabSz="457200"/>
            <a:r>
              <a:rPr lang="en-US" dirty="0">
                <a:solidFill>
                  <a:prstClr val="black"/>
                </a:solidFill>
                <a:latin typeface="Calibri"/>
              </a:rPr>
              <a:t>Uncertainty for schools</a:t>
            </a:r>
          </a:p>
          <a:p>
            <a:pPr defTabSz="457200"/>
            <a:endParaRPr lang="en-US" b="1" dirty="0">
              <a:solidFill>
                <a:prstClr val="black"/>
              </a:solidFill>
              <a:latin typeface="Calibri"/>
            </a:endParaRPr>
          </a:p>
          <a:p>
            <a:pPr defTabSz="457200"/>
            <a:endParaRPr lang="en-US" dirty="0">
              <a:solidFill>
                <a:prstClr val="black"/>
              </a:solidFill>
              <a:latin typeface="Calibri"/>
            </a:endParaRPr>
          </a:p>
          <a:p>
            <a:pPr defTabSz="457200"/>
            <a:r>
              <a:rPr lang="en-US" dirty="0">
                <a:solidFill>
                  <a:prstClr val="black"/>
                </a:solidFill>
                <a:latin typeface="Calibri"/>
              </a:rPr>
              <a:t>  </a:t>
            </a:r>
          </a:p>
          <a:p>
            <a:pPr defTabSz="457200"/>
            <a:endParaRPr lang="en-GB" dirty="0">
              <a:solidFill>
                <a:prstClr val="black"/>
              </a:solidFill>
              <a:latin typeface="Calibri"/>
            </a:endParaRPr>
          </a:p>
        </p:txBody>
      </p:sp>
      <p:sp>
        <p:nvSpPr>
          <p:cNvPr id="5" name="TextBox 4">
            <a:extLst>
              <a:ext uri="{FF2B5EF4-FFF2-40B4-BE49-F238E27FC236}">
                <a16:creationId xmlns:a16="http://schemas.microsoft.com/office/drawing/2014/main" id="{F179A630-E405-4936-A7DC-4CAEEF515F24}"/>
              </a:ext>
            </a:extLst>
          </p:cNvPr>
          <p:cNvSpPr txBox="1"/>
          <p:nvPr/>
        </p:nvSpPr>
        <p:spPr>
          <a:xfrm>
            <a:off x="6064773" y="1069679"/>
            <a:ext cx="4349470" cy="4801314"/>
          </a:xfrm>
          <a:prstGeom prst="rect">
            <a:avLst/>
          </a:prstGeom>
          <a:noFill/>
        </p:spPr>
        <p:txBody>
          <a:bodyPr wrap="square" rtlCol="0">
            <a:spAutoFit/>
          </a:bodyPr>
          <a:lstStyle/>
          <a:p>
            <a:pPr defTabSz="457200"/>
            <a:r>
              <a:rPr lang="en-US" b="1" dirty="0">
                <a:solidFill>
                  <a:prstClr val="black"/>
                </a:solidFill>
                <a:latin typeface="Calibri"/>
              </a:rPr>
              <a:t>Opportunities</a:t>
            </a:r>
          </a:p>
          <a:p>
            <a:pPr defTabSz="457200"/>
            <a:endParaRPr lang="en-US" dirty="0">
              <a:solidFill>
                <a:prstClr val="black"/>
              </a:solidFill>
              <a:latin typeface="Calibri"/>
            </a:endParaRPr>
          </a:p>
          <a:p>
            <a:pPr defTabSz="457200"/>
            <a:r>
              <a:rPr lang="en-US" dirty="0">
                <a:solidFill>
                  <a:prstClr val="black"/>
                </a:solidFill>
                <a:latin typeface="Calibri"/>
              </a:rPr>
              <a:t>Reduce absence</a:t>
            </a:r>
          </a:p>
          <a:p>
            <a:pPr defTabSz="457200"/>
            <a:r>
              <a:rPr lang="en-US" dirty="0">
                <a:solidFill>
                  <a:prstClr val="black"/>
                </a:solidFill>
                <a:latin typeface="Calibri"/>
              </a:rPr>
              <a:t>Reduce exclusions</a:t>
            </a:r>
          </a:p>
          <a:p>
            <a:pPr defTabSz="457200"/>
            <a:r>
              <a:rPr lang="en-US" dirty="0">
                <a:solidFill>
                  <a:prstClr val="black"/>
                </a:solidFill>
                <a:latin typeface="Calibri"/>
              </a:rPr>
              <a:t>Improve mental health &amp; anxiety</a:t>
            </a:r>
          </a:p>
          <a:p>
            <a:pPr defTabSz="457200"/>
            <a:r>
              <a:rPr lang="en-US" dirty="0">
                <a:solidFill>
                  <a:prstClr val="black"/>
                </a:solidFill>
                <a:latin typeface="Calibri"/>
              </a:rPr>
              <a:t>Support EBSA </a:t>
            </a:r>
          </a:p>
          <a:p>
            <a:pPr defTabSz="457200"/>
            <a:r>
              <a:rPr lang="en-US" dirty="0">
                <a:solidFill>
                  <a:prstClr val="black"/>
                </a:solidFill>
                <a:latin typeface="Calibri"/>
              </a:rPr>
              <a:t>County lines</a:t>
            </a:r>
          </a:p>
          <a:p>
            <a:pPr defTabSz="457200"/>
            <a:r>
              <a:rPr lang="en-US" dirty="0">
                <a:solidFill>
                  <a:prstClr val="black"/>
                </a:solidFill>
                <a:latin typeface="Calibri"/>
              </a:rPr>
              <a:t>Criminal exploitation</a:t>
            </a:r>
          </a:p>
          <a:p>
            <a:pPr defTabSz="457200"/>
            <a:r>
              <a:rPr lang="en-US" dirty="0">
                <a:solidFill>
                  <a:prstClr val="black"/>
                </a:solidFill>
                <a:latin typeface="Calibri"/>
              </a:rPr>
              <a:t>FAP strategy</a:t>
            </a:r>
          </a:p>
          <a:p>
            <a:pPr defTabSz="457200"/>
            <a:r>
              <a:rPr lang="en-US" dirty="0">
                <a:solidFill>
                  <a:prstClr val="black"/>
                </a:solidFill>
                <a:latin typeface="Calibri"/>
              </a:rPr>
              <a:t>Reduce future offending</a:t>
            </a:r>
          </a:p>
          <a:p>
            <a:pPr defTabSz="457200"/>
            <a:endParaRPr lang="en-US" dirty="0">
              <a:solidFill>
                <a:prstClr val="black"/>
              </a:solidFill>
              <a:latin typeface="Calibri"/>
            </a:endParaRPr>
          </a:p>
          <a:p>
            <a:pPr defTabSz="457200"/>
            <a:endParaRPr lang="en-US" b="1" dirty="0">
              <a:solidFill>
                <a:prstClr val="black"/>
              </a:solidFill>
              <a:latin typeface="Calibri"/>
            </a:endParaRPr>
          </a:p>
          <a:p>
            <a:pPr defTabSz="457200"/>
            <a:r>
              <a:rPr lang="en-US" b="1" dirty="0">
                <a:solidFill>
                  <a:prstClr val="black"/>
                </a:solidFill>
                <a:latin typeface="Calibri"/>
              </a:rPr>
              <a:t>Threats: </a:t>
            </a:r>
          </a:p>
          <a:p>
            <a:pPr defTabSz="457200"/>
            <a:endParaRPr lang="en-US" b="1" dirty="0">
              <a:solidFill>
                <a:prstClr val="black"/>
              </a:solidFill>
              <a:latin typeface="Calibri"/>
            </a:endParaRPr>
          </a:p>
          <a:p>
            <a:pPr defTabSz="457200"/>
            <a:r>
              <a:rPr lang="en-US" dirty="0">
                <a:solidFill>
                  <a:prstClr val="black"/>
                </a:solidFill>
                <a:latin typeface="Calibri"/>
              </a:rPr>
              <a:t>Funding ceases</a:t>
            </a:r>
          </a:p>
          <a:p>
            <a:pPr defTabSz="457200"/>
            <a:r>
              <a:rPr lang="en-US" dirty="0">
                <a:solidFill>
                  <a:prstClr val="black"/>
                </a:solidFill>
                <a:latin typeface="Calibri"/>
              </a:rPr>
              <a:t>Resignations of practitioners  </a:t>
            </a:r>
          </a:p>
          <a:p>
            <a:pPr defTabSz="457200"/>
            <a:endParaRPr lang="en-GB" dirty="0">
              <a:solidFill>
                <a:prstClr val="black"/>
              </a:solidFill>
              <a:latin typeface="Calibri"/>
            </a:endParaRPr>
          </a:p>
        </p:txBody>
      </p:sp>
    </p:spTree>
    <p:extLst>
      <p:ext uri="{BB962C8B-B14F-4D97-AF65-F5344CB8AC3E}">
        <p14:creationId xmlns:p14="http://schemas.microsoft.com/office/powerpoint/2010/main" val="1683061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83C76-5E39-4B55-B542-409A79B6EDDC}"/>
              </a:ext>
            </a:extLst>
          </p:cNvPr>
          <p:cNvSpPr>
            <a:spLocks noGrp="1"/>
          </p:cNvSpPr>
          <p:nvPr>
            <p:ph type="body" sz="quarter" idx="10"/>
          </p:nvPr>
        </p:nvSpPr>
        <p:spPr/>
        <p:txBody>
          <a:bodyPr/>
          <a:lstStyle/>
          <a:p>
            <a:r>
              <a:rPr lang="en-US" dirty="0"/>
              <a:t>Links to </a:t>
            </a:r>
            <a:r>
              <a:rPr lang="en-US" dirty="0" err="1"/>
              <a:t>Ofsted</a:t>
            </a:r>
            <a:r>
              <a:rPr lang="en-US" dirty="0"/>
              <a:t> Toolkit </a:t>
            </a:r>
            <a:endParaRPr lang="en-GB" dirty="0"/>
          </a:p>
        </p:txBody>
      </p:sp>
      <p:sp>
        <p:nvSpPr>
          <p:cNvPr id="3" name="Text Placeholder 2">
            <a:extLst>
              <a:ext uri="{FF2B5EF4-FFF2-40B4-BE49-F238E27FC236}">
                <a16:creationId xmlns:a16="http://schemas.microsoft.com/office/drawing/2014/main" id="{24C93646-2D49-4EC8-9E9D-4F1EFD601DC3}"/>
              </a:ext>
            </a:extLst>
          </p:cNvPr>
          <p:cNvSpPr>
            <a:spLocks noGrp="1"/>
          </p:cNvSpPr>
          <p:nvPr>
            <p:ph type="body" sz="quarter" idx="11"/>
          </p:nvPr>
        </p:nvSpPr>
        <p:spPr>
          <a:xfrm>
            <a:off x="1829194" y="1260629"/>
            <a:ext cx="8471160" cy="5175682"/>
          </a:xfrm>
        </p:spPr>
        <p:txBody>
          <a:bodyPr>
            <a:normAutofit fontScale="85000" lnSpcReduction="10000"/>
          </a:bodyPr>
          <a:lstStyle/>
          <a:p>
            <a:r>
              <a:rPr lang="en-US" dirty="0" err="1">
                <a:solidFill>
                  <a:srgbClr val="0070C0"/>
                </a:solidFill>
              </a:rPr>
              <a:t>recognising</a:t>
            </a:r>
            <a:r>
              <a:rPr lang="en-US" dirty="0">
                <a:solidFill>
                  <a:srgbClr val="0070C0"/>
                </a:solidFill>
              </a:rPr>
              <a:t> that pupils who do not attend school (children missing education) might indicate </a:t>
            </a:r>
          </a:p>
          <a:p>
            <a:r>
              <a:rPr lang="en-US" dirty="0">
                <a:solidFill>
                  <a:srgbClr val="0070C0"/>
                </a:solidFill>
              </a:rPr>
              <a:t>safeguarding concerns……… or other harms both in and outside their home; these include concerns about child criminal or sexual exploitation, gangs, or online harms </a:t>
            </a:r>
          </a:p>
          <a:p>
            <a:endParaRPr lang="en-US" dirty="0"/>
          </a:p>
          <a:p>
            <a:r>
              <a:rPr lang="en-US" dirty="0">
                <a:solidFill>
                  <a:schemeClr val="accent3">
                    <a:lumMod val="75000"/>
                  </a:schemeClr>
                </a:solidFill>
              </a:rPr>
              <a:t>engage productively with multi-agency partners to get pupils the support they need</a:t>
            </a:r>
          </a:p>
          <a:p>
            <a:endParaRPr lang="en-US" dirty="0"/>
          </a:p>
          <a:p>
            <a:r>
              <a:rPr lang="en-US" dirty="0">
                <a:solidFill>
                  <a:schemeClr val="accent6">
                    <a:lumMod val="75000"/>
                  </a:schemeClr>
                </a:solidFill>
              </a:rPr>
              <a:t>fulfil their responsibilities in relation to child-on-child violence, which includes (but is not</a:t>
            </a:r>
          </a:p>
          <a:p>
            <a:r>
              <a:rPr lang="en-US" dirty="0">
                <a:solidFill>
                  <a:schemeClr val="accent6">
                    <a:lumMod val="75000"/>
                  </a:schemeClr>
                </a:solidFill>
              </a:rPr>
              <a:t>limited to) bullying, physical abuse (including physical assault and harm, or the threat of </a:t>
            </a:r>
          </a:p>
          <a:p>
            <a:r>
              <a:rPr lang="en-US" dirty="0">
                <a:solidFill>
                  <a:schemeClr val="accent6">
                    <a:lumMod val="75000"/>
                  </a:schemeClr>
                </a:solidFill>
              </a:rPr>
              <a:t>harm, with a weapon), sexual violence and harassment, and domestic abuse in pupils’ own </a:t>
            </a:r>
          </a:p>
          <a:p>
            <a:r>
              <a:rPr lang="en-US" dirty="0">
                <a:solidFill>
                  <a:schemeClr val="accent6">
                    <a:lumMod val="75000"/>
                  </a:schemeClr>
                </a:solidFill>
              </a:rPr>
              <a:t>intimate relationships (teenage relationship abuse)</a:t>
            </a:r>
          </a:p>
          <a:p>
            <a:endParaRPr lang="en-US" dirty="0"/>
          </a:p>
          <a:p>
            <a:r>
              <a:rPr lang="en-US" b="1" dirty="0"/>
              <a:t>ensure that staff are aware of the signs that pupils may be at risk of becoming involved in </a:t>
            </a:r>
          </a:p>
          <a:p>
            <a:r>
              <a:rPr lang="en-US" b="1" dirty="0"/>
              <a:t>violence and understand that early, evidence-based intervention can be key to preventing </a:t>
            </a:r>
          </a:p>
          <a:p>
            <a:r>
              <a:rPr lang="en-US" b="1" dirty="0"/>
              <a:t>them from going on to commit violence</a:t>
            </a:r>
          </a:p>
          <a:p>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3667141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47DF1-88A7-ED82-542D-29FB6DFF6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5CAB0-4E38-9994-1206-032E0DC262F0}"/>
              </a:ext>
            </a:extLst>
          </p:cNvPr>
          <p:cNvSpPr>
            <a:spLocks noGrp="1"/>
          </p:cNvSpPr>
          <p:nvPr>
            <p:ph type="title"/>
          </p:nvPr>
        </p:nvSpPr>
        <p:spPr/>
        <p:txBody>
          <a:bodyPr>
            <a:normAutofit/>
          </a:bodyPr>
          <a:lstStyle/>
          <a:p>
            <a:r>
              <a:rPr lang="en-GB" sz="3600" dirty="0">
                <a:latin typeface="+mn-lt"/>
                <a:ea typeface="+mn-ea"/>
                <a:cs typeface="+mn-cs"/>
              </a:rPr>
              <a:t>Part 3</a:t>
            </a:r>
          </a:p>
        </p:txBody>
      </p:sp>
      <p:sp>
        <p:nvSpPr>
          <p:cNvPr id="3" name="Content Placeholder 2">
            <a:extLst>
              <a:ext uri="{FF2B5EF4-FFF2-40B4-BE49-F238E27FC236}">
                <a16:creationId xmlns:a16="http://schemas.microsoft.com/office/drawing/2014/main" id="{E8B219E8-3298-98AF-1138-155EA4A7B271}"/>
              </a:ext>
            </a:extLst>
          </p:cNvPr>
          <p:cNvSpPr>
            <a:spLocks noGrp="1"/>
          </p:cNvSpPr>
          <p:nvPr>
            <p:ph idx="1"/>
          </p:nvPr>
        </p:nvSpPr>
        <p:spPr>
          <a:xfrm>
            <a:off x="967476" y="1027907"/>
            <a:ext cx="10081683" cy="4351338"/>
          </a:xfrm>
          <a:solidFill>
            <a:srgbClr val="92D050"/>
          </a:solidFill>
        </p:spPr>
        <p:txBody>
          <a:bodyPr/>
          <a:lstStyle/>
          <a:p>
            <a:pPr marL="0" indent="0" algn="just">
              <a:buNone/>
            </a:pPr>
            <a:r>
              <a:rPr lang="en-GB" sz="2400" dirty="0"/>
              <a:t>Practical perspectives on violence prevention with KnifeSavers.</a:t>
            </a:r>
          </a:p>
          <a:p>
            <a:pPr marL="0" indent="0">
              <a:buNone/>
            </a:pPr>
            <a:endParaRPr lang="en-GB" dirty="0"/>
          </a:p>
        </p:txBody>
      </p:sp>
    </p:spTree>
    <p:extLst>
      <p:ext uri="{BB962C8B-B14F-4D97-AF65-F5344CB8AC3E}">
        <p14:creationId xmlns:p14="http://schemas.microsoft.com/office/powerpoint/2010/main" val="3356005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B2767-5653-D936-CE09-5AC629168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3EB0D1-B360-C91E-6914-01CF7846EEA5}"/>
              </a:ext>
            </a:extLst>
          </p:cNvPr>
          <p:cNvSpPr>
            <a:spLocks noGrp="1"/>
          </p:cNvSpPr>
          <p:nvPr>
            <p:ph type="title"/>
          </p:nvPr>
        </p:nvSpPr>
        <p:spPr/>
        <p:txBody>
          <a:bodyPr/>
          <a:lstStyle/>
          <a:p>
            <a:r>
              <a:rPr lang="en-GB" sz="3600" dirty="0">
                <a:latin typeface="+mn-lt"/>
                <a:ea typeface="+mn-ea"/>
                <a:cs typeface="+mn-cs"/>
              </a:rPr>
              <a:t>Part 4</a:t>
            </a:r>
          </a:p>
        </p:txBody>
      </p:sp>
      <p:sp>
        <p:nvSpPr>
          <p:cNvPr id="3" name="Content Placeholder 2">
            <a:extLst>
              <a:ext uri="{FF2B5EF4-FFF2-40B4-BE49-F238E27FC236}">
                <a16:creationId xmlns:a16="http://schemas.microsoft.com/office/drawing/2014/main" id="{DC99A7BF-92A5-BFC7-6ADC-72C2FD8BDC81}"/>
              </a:ext>
            </a:extLst>
          </p:cNvPr>
          <p:cNvSpPr>
            <a:spLocks noGrp="1"/>
          </p:cNvSpPr>
          <p:nvPr>
            <p:ph idx="1"/>
          </p:nvPr>
        </p:nvSpPr>
        <p:spPr>
          <a:xfrm>
            <a:off x="1055158" y="1253331"/>
            <a:ext cx="10081683" cy="4351338"/>
          </a:xfrm>
          <a:solidFill>
            <a:srgbClr val="92D050"/>
          </a:solidFill>
        </p:spPr>
        <p:txBody>
          <a:bodyPr/>
          <a:lstStyle/>
          <a:p>
            <a:pPr marL="0" indent="0" algn="just">
              <a:buNone/>
            </a:pPr>
            <a:r>
              <a:rPr lang="en-GB" sz="2400" dirty="0"/>
              <a:t>Build a clearer understanding of how to engage effectively with the work of the MVRP.</a:t>
            </a:r>
          </a:p>
          <a:p>
            <a:pPr marL="0" indent="0">
              <a:buNone/>
            </a:pPr>
            <a:endParaRPr lang="en-GB" dirty="0"/>
          </a:p>
        </p:txBody>
      </p:sp>
    </p:spTree>
    <p:extLst>
      <p:ext uri="{BB962C8B-B14F-4D97-AF65-F5344CB8AC3E}">
        <p14:creationId xmlns:p14="http://schemas.microsoft.com/office/powerpoint/2010/main" val="1718272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50872-C324-5936-92A7-BC7FD37C3D42}"/>
            </a:ext>
          </a:extLst>
        </p:cNvPr>
        <p:cNvGrpSpPr/>
        <p:nvPr/>
      </p:nvGrpSpPr>
      <p:grpSpPr>
        <a:xfrm>
          <a:off x="0" y="0"/>
          <a:ext cx="0" cy="0"/>
          <a:chOff x="0" y="0"/>
          <a:chExt cx="0" cy="0"/>
        </a:xfrm>
      </p:grpSpPr>
      <p:pic>
        <p:nvPicPr>
          <p:cNvPr id="8" name="Content Placeholder 7" descr="A poster of children and adults&#10;&#10;AI-generated content may be incorrect.">
            <a:extLst>
              <a:ext uri="{FF2B5EF4-FFF2-40B4-BE49-F238E27FC236}">
                <a16:creationId xmlns:a16="http://schemas.microsoft.com/office/drawing/2014/main" id="{A1977851-D590-C872-00D5-206F7058EF7A}"/>
              </a:ext>
            </a:extLst>
          </p:cNvPr>
          <p:cNvPicPr>
            <a:picLocks noGrp="1" noChangeAspect="1"/>
          </p:cNvPicPr>
          <p:nvPr>
            <p:ph idx="1"/>
          </p:nvPr>
        </p:nvPicPr>
        <p:blipFill>
          <a:blip r:embed="rId3"/>
          <a:stretch>
            <a:fillRect/>
          </a:stretch>
        </p:blipFill>
        <p:spPr>
          <a:xfrm>
            <a:off x="710184" y="1638637"/>
            <a:ext cx="2839548" cy="39436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 name="Group 1">
            <a:extLst>
              <a:ext uri="{FF2B5EF4-FFF2-40B4-BE49-F238E27FC236}">
                <a16:creationId xmlns:a16="http://schemas.microsoft.com/office/drawing/2014/main" id="{72269F54-0118-357E-9A85-DE04D31CC056}"/>
              </a:ext>
            </a:extLst>
          </p:cNvPr>
          <p:cNvGrpSpPr/>
          <p:nvPr/>
        </p:nvGrpSpPr>
        <p:grpSpPr>
          <a:xfrm>
            <a:off x="4078224" y="1638637"/>
            <a:ext cx="7511074" cy="588343"/>
            <a:chOff x="631460" y="1291165"/>
            <a:chExt cx="10565706" cy="588343"/>
          </a:xfrm>
        </p:grpSpPr>
        <p:sp>
          <p:nvSpPr>
            <p:cNvPr id="3" name="Rectangle: Rounded Corners 2">
              <a:extLst>
                <a:ext uri="{FF2B5EF4-FFF2-40B4-BE49-F238E27FC236}">
                  <a16:creationId xmlns:a16="http://schemas.microsoft.com/office/drawing/2014/main" id="{0928DE3D-299D-7B84-7AF7-CE0E9F93E0A0}"/>
                </a:ext>
              </a:extLst>
            </p:cNvPr>
            <p:cNvSpPr/>
            <p:nvPr/>
          </p:nvSpPr>
          <p:spPr>
            <a:xfrm>
              <a:off x="899583" y="1365250"/>
              <a:ext cx="10297583" cy="514258"/>
            </a:xfrm>
            <a:prstGeom prst="roundRect">
              <a:avLst/>
            </a:prstGeom>
            <a:solidFill>
              <a:srgbClr val="FAB4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Keep children and young people in education</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5" name="Heptagon 16">
              <a:extLst>
                <a:ext uri="{FF2B5EF4-FFF2-40B4-BE49-F238E27FC236}">
                  <a16:creationId xmlns:a16="http://schemas.microsoft.com/office/drawing/2014/main" id="{F7F8F7B0-FF93-6EF1-3810-7CE2F0787E30}"/>
                </a:ext>
              </a:extLst>
            </p:cNvPr>
            <p:cNvSpPr/>
            <p:nvPr/>
          </p:nvSpPr>
          <p:spPr>
            <a:xfrm>
              <a:off x="631460" y="1291165"/>
              <a:ext cx="452110" cy="320757"/>
            </a:xfrm>
            <a:prstGeom prst="ellipse">
              <a:avLst/>
            </a:prstGeom>
            <a:solidFill>
              <a:srgbClr val="FAB413"/>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Calibri"/>
                  <a:cs typeface="Calibri"/>
                </a:rPr>
                <a:t>1</a:t>
              </a:r>
              <a:endParaRPr kumimoji="0" lang="en-US" sz="1100" b="0" i="0" u="none" strike="noStrike" kern="1200" cap="none" spc="0" normalizeH="0" baseline="0" noProof="0">
                <a:ln>
                  <a:noFill/>
                </a:ln>
                <a:solidFill>
                  <a:srgbClr val="000000"/>
                </a:solidFill>
                <a:effectLst/>
                <a:uLnTx/>
                <a:uFillTx/>
                <a:latin typeface=" poppins"/>
                <a:ea typeface="+mn-ea"/>
                <a:cs typeface="+mn-cs"/>
              </a:endParaRPr>
            </a:p>
          </p:txBody>
        </p:sp>
      </p:grpSp>
      <p:grpSp>
        <p:nvGrpSpPr>
          <p:cNvPr id="6" name="Group 5">
            <a:extLst>
              <a:ext uri="{FF2B5EF4-FFF2-40B4-BE49-F238E27FC236}">
                <a16:creationId xmlns:a16="http://schemas.microsoft.com/office/drawing/2014/main" id="{CAC73BAB-923A-9B98-F2A1-AA18959BDAD7}"/>
              </a:ext>
            </a:extLst>
          </p:cNvPr>
          <p:cNvGrpSpPr/>
          <p:nvPr/>
        </p:nvGrpSpPr>
        <p:grpSpPr>
          <a:xfrm>
            <a:off x="4078224" y="2418950"/>
            <a:ext cx="7511075" cy="559035"/>
            <a:chOff x="631459" y="2262389"/>
            <a:chExt cx="10565707" cy="559035"/>
          </a:xfrm>
        </p:grpSpPr>
        <p:sp>
          <p:nvSpPr>
            <p:cNvPr id="7" name="Rectangle: Rounded Corners 6">
              <a:extLst>
                <a:ext uri="{FF2B5EF4-FFF2-40B4-BE49-F238E27FC236}">
                  <a16:creationId xmlns:a16="http://schemas.microsoft.com/office/drawing/2014/main" id="{CF90FCED-292F-AF1E-B9B9-6DA3A5FCF74E}"/>
                </a:ext>
              </a:extLst>
            </p:cNvPr>
            <p:cNvSpPr/>
            <p:nvPr/>
          </p:nvSpPr>
          <p:spPr>
            <a:xfrm>
              <a:off x="899583" y="2307166"/>
              <a:ext cx="10297583" cy="514258"/>
            </a:xfrm>
            <a:prstGeom prst="roundRect">
              <a:avLst/>
            </a:prstGeom>
            <a:solidFill>
              <a:srgbClr val="80ADB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Provide trusted adults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9" name="Heptagon 16">
              <a:extLst>
                <a:ext uri="{FF2B5EF4-FFF2-40B4-BE49-F238E27FC236}">
                  <a16:creationId xmlns:a16="http://schemas.microsoft.com/office/drawing/2014/main" id="{3FA6366A-D052-54DF-3C7B-C16739C04323}"/>
                </a:ext>
              </a:extLst>
            </p:cNvPr>
            <p:cNvSpPr/>
            <p:nvPr/>
          </p:nvSpPr>
          <p:spPr>
            <a:xfrm>
              <a:off x="631459" y="2262389"/>
              <a:ext cx="452110" cy="330526"/>
            </a:xfrm>
            <a:prstGeom prst="ellipse">
              <a:avLst/>
            </a:prstGeom>
            <a:solidFill>
              <a:srgbClr val="80ADB5"/>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2</a:t>
              </a:r>
            </a:p>
          </p:txBody>
        </p:sp>
      </p:grpSp>
      <p:grpSp>
        <p:nvGrpSpPr>
          <p:cNvPr id="10" name="Group 9">
            <a:extLst>
              <a:ext uri="{FF2B5EF4-FFF2-40B4-BE49-F238E27FC236}">
                <a16:creationId xmlns:a16="http://schemas.microsoft.com/office/drawing/2014/main" id="{BFD277BC-5CBE-7726-EDC1-93D9C9B4B635}"/>
              </a:ext>
            </a:extLst>
          </p:cNvPr>
          <p:cNvGrpSpPr/>
          <p:nvPr/>
        </p:nvGrpSpPr>
        <p:grpSpPr>
          <a:xfrm>
            <a:off x="4078224" y="3144973"/>
            <a:ext cx="7512148" cy="563920"/>
            <a:chOff x="629950" y="3199421"/>
            <a:chExt cx="10567216" cy="563920"/>
          </a:xfrm>
        </p:grpSpPr>
        <p:sp>
          <p:nvSpPr>
            <p:cNvPr id="11" name="Rectangle: Rounded Corners 10">
              <a:extLst>
                <a:ext uri="{FF2B5EF4-FFF2-40B4-BE49-F238E27FC236}">
                  <a16:creationId xmlns:a16="http://schemas.microsoft.com/office/drawing/2014/main" id="{E45D9196-82B5-6E6B-3B9F-16B2163963BD}"/>
                </a:ext>
              </a:extLst>
            </p:cNvPr>
            <p:cNvSpPr/>
            <p:nvPr/>
          </p:nvSpPr>
          <p:spPr>
            <a:xfrm>
              <a:off x="899583" y="3249083"/>
              <a:ext cx="10297583" cy="51425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Develop social and emotional skills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12" name="Heptagon 16">
              <a:extLst>
                <a:ext uri="{FF2B5EF4-FFF2-40B4-BE49-F238E27FC236}">
                  <a16:creationId xmlns:a16="http://schemas.microsoft.com/office/drawing/2014/main" id="{2E136AC0-A9B5-0320-3401-84FEC1BBBF65}"/>
                </a:ext>
              </a:extLst>
            </p:cNvPr>
            <p:cNvSpPr/>
            <p:nvPr/>
          </p:nvSpPr>
          <p:spPr>
            <a:xfrm>
              <a:off x="629950" y="3199421"/>
              <a:ext cx="456875" cy="320757"/>
            </a:xfrm>
            <a:prstGeom prst="ellipse">
              <a:avLst/>
            </a:prstGeom>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3</a:t>
              </a:r>
              <a:endParaRPr kumimoji="0" lang="en-US" sz="1100" b="0" i="0" u="none" strike="noStrike" kern="1200" cap="none" spc="0" normalizeH="0" baseline="0" noProof="0">
                <a:ln>
                  <a:noFill/>
                </a:ln>
                <a:solidFill>
                  <a:srgbClr val="000000"/>
                </a:solidFill>
                <a:effectLst/>
                <a:uLnTx/>
                <a:uFillTx/>
                <a:latin typeface=" poppins"/>
                <a:ea typeface="+mn-ea"/>
                <a:cs typeface="+mn-cs"/>
              </a:endParaRPr>
            </a:p>
          </p:txBody>
        </p:sp>
      </p:grpSp>
      <p:grpSp>
        <p:nvGrpSpPr>
          <p:cNvPr id="13" name="Group 12">
            <a:extLst>
              <a:ext uri="{FF2B5EF4-FFF2-40B4-BE49-F238E27FC236}">
                <a16:creationId xmlns:a16="http://schemas.microsoft.com/office/drawing/2014/main" id="{EBA2F3B1-20BE-7B19-30E3-24FB6D980FC4}"/>
              </a:ext>
            </a:extLst>
          </p:cNvPr>
          <p:cNvGrpSpPr/>
          <p:nvPr/>
        </p:nvGrpSpPr>
        <p:grpSpPr>
          <a:xfrm>
            <a:off x="4078224" y="3891628"/>
            <a:ext cx="7512149" cy="558221"/>
            <a:chOff x="629949" y="4147036"/>
            <a:chExt cx="10567217" cy="558221"/>
          </a:xfrm>
        </p:grpSpPr>
        <p:sp>
          <p:nvSpPr>
            <p:cNvPr id="14" name="Rectangle: Rounded Corners 13">
              <a:extLst>
                <a:ext uri="{FF2B5EF4-FFF2-40B4-BE49-F238E27FC236}">
                  <a16:creationId xmlns:a16="http://schemas.microsoft.com/office/drawing/2014/main" id="{14E75645-C186-A562-8063-F43E00EC6ECE}"/>
                </a:ext>
              </a:extLst>
            </p:cNvPr>
            <p:cNvSpPr/>
            <p:nvPr/>
          </p:nvSpPr>
          <p:spPr>
            <a:xfrm>
              <a:off x="899583" y="4190999"/>
              <a:ext cx="10297583" cy="514258"/>
            </a:xfrm>
            <a:prstGeom prst="roundRect">
              <a:avLst/>
            </a:prstGeom>
            <a:solidFill>
              <a:srgbClr val="F5BFA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Target efforts at the places and times where violence occurs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15" name="Heptagon 16">
              <a:extLst>
                <a:ext uri="{FF2B5EF4-FFF2-40B4-BE49-F238E27FC236}">
                  <a16:creationId xmlns:a16="http://schemas.microsoft.com/office/drawing/2014/main" id="{295BC5F5-E1F2-5428-1BB0-05E7A3027DD0}"/>
                </a:ext>
              </a:extLst>
            </p:cNvPr>
            <p:cNvSpPr/>
            <p:nvPr/>
          </p:nvSpPr>
          <p:spPr>
            <a:xfrm>
              <a:off x="629949" y="4147036"/>
              <a:ext cx="456875" cy="320757"/>
            </a:xfrm>
            <a:prstGeom prst="ellipse">
              <a:avLst/>
            </a:prstGeom>
            <a:solidFill>
              <a:srgbClr val="F5BFAD"/>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4</a:t>
              </a:r>
              <a:endParaRPr kumimoji="0" lang="en-US" sz="1100" b="0" i="0" u="none" strike="noStrike" kern="1200" cap="none" spc="0" normalizeH="0" baseline="0" noProof="0">
                <a:ln>
                  <a:noFill/>
                </a:ln>
                <a:solidFill>
                  <a:srgbClr val="000000"/>
                </a:solidFill>
                <a:effectLst/>
                <a:uLnTx/>
                <a:uFillTx/>
                <a:latin typeface=" poppins"/>
                <a:ea typeface="+mn-ea"/>
                <a:cs typeface="+mn-cs"/>
              </a:endParaRPr>
            </a:p>
          </p:txBody>
        </p:sp>
      </p:grpSp>
      <p:grpSp>
        <p:nvGrpSpPr>
          <p:cNvPr id="16" name="Group 15">
            <a:extLst>
              <a:ext uri="{FF2B5EF4-FFF2-40B4-BE49-F238E27FC236}">
                <a16:creationId xmlns:a16="http://schemas.microsoft.com/office/drawing/2014/main" id="{7D8743F7-96A0-0482-5017-1ECB6A21A455}"/>
              </a:ext>
            </a:extLst>
          </p:cNvPr>
          <p:cNvGrpSpPr/>
          <p:nvPr/>
        </p:nvGrpSpPr>
        <p:grpSpPr>
          <a:xfrm>
            <a:off x="4078224" y="4618460"/>
            <a:ext cx="7512148" cy="562291"/>
            <a:chOff x="629950" y="5084883"/>
            <a:chExt cx="10567216" cy="562291"/>
          </a:xfrm>
        </p:grpSpPr>
        <p:sp>
          <p:nvSpPr>
            <p:cNvPr id="17" name="Rectangle: Rounded Corners 16">
              <a:extLst>
                <a:ext uri="{FF2B5EF4-FFF2-40B4-BE49-F238E27FC236}">
                  <a16:creationId xmlns:a16="http://schemas.microsoft.com/office/drawing/2014/main" id="{599BA186-207C-2C27-BC69-91A42AE042E1}"/>
                </a:ext>
              </a:extLst>
            </p:cNvPr>
            <p:cNvSpPr/>
            <p:nvPr/>
          </p:nvSpPr>
          <p:spPr>
            <a:xfrm>
              <a:off x="899583" y="5132916"/>
              <a:ext cx="10297583" cy="514258"/>
            </a:xfrm>
            <a:prstGeom prst="roundRect">
              <a:avLst/>
            </a:prstGeom>
            <a:solidFill>
              <a:srgbClr val="D9E8B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 poppins"/>
                  <a:ea typeface="Calibri"/>
                  <a:cs typeface="Poppins"/>
                </a:rPr>
                <a:t>    Cautiously consider unproven strategies and avoid harmful approaches</a:t>
              </a:r>
              <a:endParaRPr kumimoji="0" lang="en-US" sz="1400" b="0" i="0" u="none" strike="noStrike" kern="1200" cap="none" spc="0" normalizeH="0" baseline="0" noProof="0">
                <a:ln>
                  <a:noFill/>
                </a:ln>
                <a:solidFill>
                  <a:srgbClr val="000000"/>
                </a:solidFill>
                <a:effectLst/>
                <a:uLnTx/>
                <a:uFillTx/>
                <a:latin typeface=" poppins"/>
                <a:ea typeface="+mn-ea"/>
                <a:cs typeface="Poppins"/>
              </a:endParaRPr>
            </a:p>
          </p:txBody>
        </p:sp>
        <p:sp>
          <p:nvSpPr>
            <p:cNvPr id="18" name="Heptagon 16">
              <a:extLst>
                <a:ext uri="{FF2B5EF4-FFF2-40B4-BE49-F238E27FC236}">
                  <a16:creationId xmlns:a16="http://schemas.microsoft.com/office/drawing/2014/main" id="{2D6611EE-C86D-BDAE-762E-5952B7F5B765}"/>
                </a:ext>
              </a:extLst>
            </p:cNvPr>
            <p:cNvSpPr/>
            <p:nvPr/>
          </p:nvSpPr>
          <p:spPr>
            <a:xfrm>
              <a:off x="629950" y="5084883"/>
              <a:ext cx="456875" cy="320757"/>
            </a:xfrm>
            <a:prstGeom prst="ellipse">
              <a:avLst/>
            </a:prstGeom>
            <a:solidFill>
              <a:srgbClr val="D9E8B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 poppins"/>
                  <a:ea typeface="+mn-ea"/>
                  <a:cs typeface="Calibri"/>
                </a:rPr>
                <a:t>5</a:t>
              </a:r>
            </a:p>
          </p:txBody>
        </p:sp>
      </p:grpSp>
      <p:sp>
        <p:nvSpPr>
          <p:cNvPr id="4" name="Title 1">
            <a:extLst>
              <a:ext uri="{FF2B5EF4-FFF2-40B4-BE49-F238E27FC236}">
                <a16:creationId xmlns:a16="http://schemas.microsoft.com/office/drawing/2014/main" id="{980E06AB-F578-9B74-82B9-EEDEDED93BED}"/>
              </a:ext>
            </a:extLst>
          </p:cNvPr>
          <p:cNvSpPr txBox="1">
            <a:spLocks/>
          </p:cNvSpPr>
          <p:nvPr/>
        </p:nvSpPr>
        <p:spPr>
          <a:xfrm>
            <a:off x="638924" y="803573"/>
            <a:ext cx="9901688" cy="7935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Poppins" pitchFamily="2" charset="77"/>
                <a:ea typeface="+mj-ea"/>
                <a:cs typeface="Poppins" pitchFamily="2" charset="77"/>
              </a:rPr>
              <a:t>YEF Education Practice Guidance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Poppins" pitchFamily="2" charset="77"/>
              <a:ea typeface="+mj-ea"/>
              <a:cs typeface="Poppins" pitchFamily="2" charset="77"/>
            </a:endParaRPr>
          </a:p>
        </p:txBody>
      </p:sp>
    </p:spTree>
    <p:extLst>
      <p:ext uri="{BB962C8B-B14F-4D97-AF65-F5344CB8AC3E}">
        <p14:creationId xmlns:p14="http://schemas.microsoft.com/office/powerpoint/2010/main" val="2329603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1BF18-060E-DC99-569B-FC502E628E0D}"/>
              </a:ext>
            </a:extLst>
          </p:cNvPr>
          <p:cNvSpPr/>
          <p:nvPr/>
        </p:nvSpPr>
        <p:spPr>
          <a:xfrm>
            <a:off x="7105135" y="234778"/>
            <a:ext cx="4868562" cy="247547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E83991A7-441F-A1DD-06E6-7D90EA614AE1}"/>
              </a:ext>
            </a:extLst>
          </p:cNvPr>
          <p:cNvSpPr txBox="1"/>
          <p:nvPr/>
        </p:nvSpPr>
        <p:spPr>
          <a:xfrm rot="16200000">
            <a:off x="5602907" y="1272461"/>
            <a:ext cx="3422821" cy="400110"/>
          </a:xfrm>
          <a:prstGeom prst="rect">
            <a:avLst/>
          </a:prstGeom>
          <a:noFill/>
        </p:spPr>
        <p:txBody>
          <a:bodyPr wrap="square" rtlCol="0">
            <a:spAutoFit/>
          </a:bodyPr>
          <a:lstStyle/>
          <a:p>
            <a:pPr algn="ctr"/>
            <a:r>
              <a:rPr lang="en-GB" sz="2000" dirty="0"/>
              <a:t>Term 1 25/26 in view:</a:t>
            </a:r>
          </a:p>
        </p:txBody>
      </p:sp>
      <p:sp>
        <p:nvSpPr>
          <p:cNvPr id="9" name="TextBox 8">
            <a:extLst>
              <a:ext uri="{FF2B5EF4-FFF2-40B4-BE49-F238E27FC236}">
                <a16:creationId xmlns:a16="http://schemas.microsoft.com/office/drawing/2014/main" id="{D2C0AB59-A1D5-6354-25DC-6ED17C52850A}"/>
              </a:ext>
            </a:extLst>
          </p:cNvPr>
          <p:cNvSpPr txBox="1"/>
          <p:nvPr/>
        </p:nvSpPr>
        <p:spPr>
          <a:xfrm>
            <a:off x="7583145" y="234778"/>
            <a:ext cx="2137719" cy="2123658"/>
          </a:xfrm>
          <a:prstGeom prst="rect">
            <a:avLst/>
          </a:prstGeom>
          <a:noFill/>
        </p:spPr>
        <p:txBody>
          <a:bodyPr wrap="square" rtlCol="0">
            <a:spAutoFit/>
          </a:bodyPr>
          <a:lstStyle/>
          <a:p>
            <a:pPr marL="171450" indent="-171450">
              <a:buFont typeface="Arial" panose="020B0604020202020204" pitchFamily="34" charset="0"/>
              <a:buChar char="•"/>
            </a:pPr>
            <a:r>
              <a:rPr lang="en-GB" sz="1200" dirty="0"/>
              <a:t>Between 01/09/2025 – 30/12/2025, 11.6% of U18s who were victims of crime reported it took place in an Education-linked location. </a:t>
            </a:r>
          </a:p>
          <a:p>
            <a:pPr marL="171450" indent="-171450">
              <a:buFont typeface="Arial" panose="020B0604020202020204" pitchFamily="34" charset="0"/>
              <a:buChar char="•"/>
            </a:pPr>
            <a:r>
              <a:rPr lang="en-GB" sz="1200" dirty="0"/>
              <a:t>13.6% of these took place between 15:00 – 16:00</a:t>
            </a:r>
          </a:p>
          <a:p>
            <a:pPr marL="171450" indent="-171450">
              <a:buFont typeface="Arial" panose="020B0604020202020204" pitchFamily="34" charset="0"/>
              <a:buChar char="•"/>
            </a:pPr>
            <a:r>
              <a:rPr lang="en-GB" sz="1200" dirty="0"/>
              <a:t>57% of violent incidents in which U18s were the victim resulted in injury.</a:t>
            </a:r>
          </a:p>
          <a:p>
            <a:pPr marL="171450" indent="-171450">
              <a:buFont typeface="Arial" panose="020B0604020202020204" pitchFamily="34" charset="0"/>
              <a:buChar char="•"/>
            </a:pPr>
            <a:endParaRPr lang="en-GB" sz="1200" dirty="0"/>
          </a:p>
        </p:txBody>
      </p:sp>
      <p:sp>
        <p:nvSpPr>
          <p:cNvPr id="10" name="TextBox 9">
            <a:extLst>
              <a:ext uri="{FF2B5EF4-FFF2-40B4-BE49-F238E27FC236}">
                <a16:creationId xmlns:a16="http://schemas.microsoft.com/office/drawing/2014/main" id="{2DEEF030-59E0-DE9B-21D5-56592F259432}"/>
              </a:ext>
            </a:extLst>
          </p:cNvPr>
          <p:cNvSpPr txBox="1"/>
          <p:nvPr/>
        </p:nvSpPr>
        <p:spPr>
          <a:xfrm>
            <a:off x="9709321" y="234778"/>
            <a:ext cx="2137719" cy="2308324"/>
          </a:xfrm>
          <a:prstGeom prst="rect">
            <a:avLst/>
          </a:prstGeom>
          <a:noFill/>
        </p:spPr>
        <p:txBody>
          <a:bodyPr wrap="square" rtlCol="0">
            <a:spAutoFit/>
          </a:bodyPr>
          <a:lstStyle/>
          <a:p>
            <a:pPr marL="171450" indent="-171450">
              <a:buFont typeface="Arial" panose="020B0604020202020204" pitchFamily="34" charset="0"/>
              <a:buChar char="•"/>
            </a:pPr>
            <a:r>
              <a:rPr lang="en-GB" sz="1200" dirty="0"/>
              <a:t>Between 01/09/2025 – 30/12/2025, 7% of instigators of violence were aged U18. The average age of the victims were over 18. it is likely that child-parent abuse may be a contributing factor to this. (ii)</a:t>
            </a:r>
          </a:p>
          <a:p>
            <a:pPr marL="171450" indent="-171450">
              <a:buFont typeface="Arial" panose="020B0604020202020204" pitchFamily="34" charset="0"/>
              <a:buChar char="•"/>
            </a:pPr>
            <a:r>
              <a:rPr lang="en-GB" sz="1200" dirty="0"/>
              <a:t>Of these, 10.6% took place in an Education-linked location. </a:t>
            </a:r>
          </a:p>
          <a:p>
            <a:pPr marL="171450" indent="-171450">
              <a:buFont typeface="Arial" panose="020B0604020202020204" pitchFamily="34" charset="0"/>
              <a:buChar char="•"/>
            </a:pPr>
            <a:endParaRPr lang="en-GB" sz="1200" dirty="0"/>
          </a:p>
        </p:txBody>
      </p:sp>
      <p:sp>
        <p:nvSpPr>
          <p:cNvPr id="11" name="Rectangle 10">
            <a:extLst>
              <a:ext uri="{FF2B5EF4-FFF2-40B4-BE49-F238E27FC236}">
                <a16:creationId xmlns:a16="http://schemas.microsoft.com/office/drawing/2014/main" id="{A30616FA-9A4A-45E1-7E32-C32A0F0B23F5}"/>
              </a:ext>
            </a:extLst>
          </p:cNvPr>
          <p:cNvSpPr/>
          <p:nvPr/>
        </p:nvSpPr>
        <p:spPr>
          <a:xfrm>
            <a:off x="213503" y="2228336"/>
            <a:ext cx="5538710" cy="4154984"/>
          </a:xfrm>
          <a:prstGeom prst="rect">
            <a:avLst/>
          </a:prstGeom>
          <a:ln/>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93251FD1-7D65-3031-422E-23872F0FB8D4}"/>
              </a:ext>
            </a:extLst>
          </p:cNvPr>
          <p:cNvSpPr txBox="1"/>
          <p:nvPr/>
        </p:nvSpPr>
        <p:spPr>
          <a:xfrm>
            <a:off x="163801" y="2236905"/>
            <a:ext cx="5631244" cy="4154984"/>
          </a:xfrm>
          <a:prstGeom prst="rect">
            <a:avLst/>
          </a:prstGeom>
          <a:noFill/>
        </p:spPr>
        <p:txBody>
          <a:bodyPr wrap="square" rtlCol="0">
            <a:spAutoFit/>
          </a:bodyPr>
          <a:lstStyle/>
          <a:p>
            <a:pPr marL="171450" indent="-171450">
              <a:buFont typeface="Arial" panose="020B0604020202020204" pitchFamily="34" charset="0"/>
              <a:buChar char="•"/>
            </a:pPr>
            <a:r>
              <a:rPr lang="en-GB" sz="1200" dirty="0"/>
              <a:t>Between 01/01/2025 – 30/12/2025, 13.2% of victims of violence (</a:t>
            </a:r>
            <a:r>
              <a:rPr lang="en-GB" sz="1200" dirty="0" err="1"/>
              <a:t>i</a:t>
            </a:r>
            <a:r>
              <a:rPr lang="en-GB" sz="1200" dirty="0"/>
              <a:t>) were Under-18 (U18).</a:t>
            </a:r>
          </a:p>
          <a:p>
            <a:pPr marL="171450" indent="-171450">
              <a:buFont typeface="Arial" panose="020B0604020202020204" pitchFamily="34" charset="0"/>
              <a:buChar char="•"/>
            </a:pPr>
            <a:r>
              <a:rPr lang="en-GB" sz="1200" dirty="0"/>
              <a:t>Within the same period, 10.1% of all incidents of violence were instigated by an individual under the age of 18.  </a:t>
            </a:r>
          </a:p>
          <a:p>
            <a:pPr marL="171450" indent="-171450">
              <a:buFont typeface="Arial" panose="020B0604020202020204" pitchFamily="34" charset="0"/>
              <a:buChar char="•"/>
            </a:pPr>
            <a:r>
              <a:rPr lang="en-GB" sz="1200" dirty="0"/>
              <a:t>7.6% of victim’s U18 reported that the event took place in an Education-linked location (this includes but is not limited to: Classrooms, Hallways, Canteens, Outdoor Areas, Changing Rooms, Offices, Kitchens, Play Areas). </a:t>
            </a:r>
          </a:p>
          <a:p>
            <a:pPr marL="171450" indent="-171450">
              <a:buFont typeface="Arial" panose="020B0604020202020204" pitchFamily="34" charset="0"/>
              <a:buChar char="•"/>
            </a:pPr>
            <a:r>
              <a:rPr lang="en-GB" sz="1200" dirty="0"/>
              <a:t>The 13–17-year-old age range with the U18 cohort is simultaneously the demographic most at risk of violence and most likely to instigate. This reflects a trend seen in other VRUs. </a:t>
            </a:r>
          </a:p>
          <a:p>
            <a:pPr marL="171450" indent="-171450">
              <a:buFont typeface="Arial" panose="020B0604020202020204" pitchFamily="34" charset="0"/>
              <a:buChar char="•"/>
            </a:pPr>
            <a:r>
              <a:rPr lang="en-GB" sz="1200" dirty="0"/>
              <a:t>7.8% of violent incidents instigated by U18s occurred between 15:00 and 17:00. This time frame represents the largest volume of incidents except 00:00-01:00. 6% of violent incidents between 15:00 and 17:00 took place in Education-linked locations whilst 40% were reported in Public / Open spaces. Given the time these incidents occur it is highly likely they happen outside school premises after school hours.</a:t>
            </a:r>
          </a:p>
          <a:p>
            <a:pPr marL="171450" indent="-171450">
              <a:buFont typeface="Arial" panose="020B0604020202020204" pitchFamily="34" charset="0"/>
              <a:buChar char="•"/>
            </a:pPr>
            <a:r>
              <a:rPr lang="en-GB" sz="1200" dirty="0"/>
              <a:t>It is likely there are Bladed Weapons present in Merseyside schools that remain unobserved. 1% of incidents of violence instigated by U18s in Education-linked locations featured a Bladed Weapon.   </a:t>
            </a:r>
          </a:p>
          <a:p>
            <a:pPr marL="171450" indent="-171450">
              <a:buFont typeface="Arial" panose="020B0604020202020204" pitchFamily="34" charset="0"/>
              <a:buChar char="•"/>
            </a:pPr>
            <a:r>
              <a:rPr lang="en-GB" sz="1200" dirty="0"/>
              <a:t>23% of incidents of violence instigated by U18s in Education-linked locations was reported as Violence without Injury followed by Violence with Injury at 18%. It is almost certain that child-on-child violence is a concern in Merseyside schools. 71% of Violence with Injury incidents were committed against U18s. </a:t>
            </a:r>
          </a:p>
        </p:txBody>
      </p:sp>
      <p:sp>
        <p:nvSpPr>
          <p:cNvPr id="15" name="TextBox 14">
            <a:extLst>
              <a:ext uri="{FF2B5EF4-FFF2-40B4-BE49-F238E27FC236}">
                <a16:creationId xmlns:a16="http://schemas.microsoft.com/office/drawing/2014/main" id="{7774AD2F-3584-CC26-6313-713BAFF2ECA7}"/>
              </a:ext>
            </a:extLst>
          </p:cNvPr>
          <p:cNvSpPr txBox="1"/>
          <p:nvPr/>
        </p:nvSpPr>
        <p:spPr>
          <a:xfrm>
            <a:off x="187315" y="6370172"/>
            <a:ext cx="9343716" cy="415498"/>
          </a:xfrm>
          <a:prstGeom prst="rect">
            <a:avLst/>
          </a:prstGeom>
          <a:noFill/>
        </p:spPr>
        <p:txBody>
          <a:bodyPr wrap="square" rtlCol="0">
            <a:spAutoFit/>
          </a:bodyPr>
          <a:lstStyle/>
          <a:p>
            <a:pPr marL="285750" indent="-285750">
              <a:buFont typeface="+mj-lt"/>
              <a:buAutoNum type="romanLcPeriod"/>
            </a:pPr>
            <a:r>
              <a:rPr lang="en-GB" sz="700" dirty="0">
                <a:solidFill>
                  <a:schemeClr val="bg1"/>
                </a:solidFill>
              </a:rPr>
              <a:t>‘Violence’ in this respect refers to categories: Arson, Criminal Damage Excluding Arson, Homicide,  Firearms, Other Sexual Offences, Possession of Weapons, Rape, Robbery Business, Robbery Personal, Violence Without Injury, Violence With Injury as recorded of TIIG data. </a:t>
            </a:r>
          </a:p>
          <a:p>
            <a:pPr marL="285750" indent="-285750">
              <a:buFont typeface="+mj-lt"/>
              <a:buAutoNum type="romanLcPeriod"/>
            </a:pPr>
            <a:r>
              <a:rPr lang="en-GB" sz="700" dirty="0">
                <a:solidFill>
                  <a:schemeClr val="bg1"/>
                </a:solidFill>
              </a:rPr>
              <a:t>https://www.college.police.uk%2Farticle%2Fsupport-child-parent--abuse%23%3A~%3Atext%3DChild%2520to%2520parent%2520abuse%2520(CPA%2Ccaregivers%2520beyond%2520a%2520single%2520incident</a:t>
            </a:r>
          </a:p>
        </p:txBody>
      </p:sp>
      <p:pic>
        <p:nvPicPr>
          <p:cNvPr id="17" name="Graphic 16" descr="Male profile with solid fill">
            <a:extLst>
              <a:ext uri="{FF2B5EF4-FFF2-40B4-BE49-F238E27FC236}">
                <a16:creationId xmlns:a16="http://schemas.microsoft.com/office/drawing/2014/main" id="{FE818822-097E-78BE-EF9F-B89C3BDA8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4492" y="3400167"/>
            <a:ext cx="914400" cy="914400"/>
          </a:xfrm>
          <a:prstGeom prst="rect">
            <a:avLst/>
          </a:prstGeom>
        </p:spPr>
      </p:pic>
      <p:sp>
        <p:nvSpPr>
          <p:cNvPr id="18" name="TextBox 17">
            <a:extLst>
              <a:ext uri="{FF2B5EF4-FFF2-40B4-BE49-F238E27FC236}">
                <a16:creationId xmlns:a16="http://schemas.microsoft.com/office/drawing/2014/main" id="{BE1EF195-9DFC-5DDE-3256-D21E9E7E8405}"/>
              </a:ext>
            </a:extLst>
          </p:cNvPr>
          <p:cNvSpPr txBox="1"/>
          <p:nvPr/>
        </p:nvSpPr>
        <p:spPr>
          <a:xfrm>
            <a:off x="5752214" y="2410586"/>
            <a:ext cx="1358955" cy="738664"/>
          </a:xfrm>
          <a:prstGeom prst="rect">
            <a:avLst/>
          </a:prstGeom>
          <a:noFill/>
        </p:spPr>
        <p:txBody>
          <a:bodyPr wrap="square" rtlCol="0">
            <a:spAutoFit/>
          </a:bodyPr>
          <a:lstStyle/>
          <a:p>
            <a:pPr algn="ctr"/>
            <a:r>
              <a:rPr lang="en-GB" sz="1400" dirty="0">
                <a:solidFill>
                  <a:schemeClr val="bg1"/>
                </a:solidFill>
              </a:rPr>
              <a:t>Instigators of Violence by Gender</a:t>
            </a:r>
          </a:p>
        </p:txBody>
      </p:sp>
      <p:pic>
        <p:nvPicPr>
          <p:cNvPr id="20" name="Graphic 19" descr="Female Profile with solid fill">
            <a:extLst>
              <a:ext uri="{FF2B5EF4-FFF2-40B4-BE49-F238E27FC236}">
                <a16:creationId xmlns:a16="http://schemas.microsoft.com/office/drawing/2014/main" id="{B9F2E498-CD85-0C46-AAFE-69BB32CD06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74491" y="4792956"/>
            <a:ext cx="914400" cy="914400"/>
          </a:xfrm>
          <a:prstGeom prst="rect">
            <a:avLst/>
          </a:prstGeom>
        </p:spPr>
      </p:pic>
      <p:sp>
        <p:nvSpPr>
          <p:cNvPr id="21" name="TextBox 20">
            <a:extLst>
              <a:ext uri="{FF2B5EF4-FFF2-40B4-BE49-F238E27FC236}">
                <a16:creationId xmlns:a16="http://schemas.microsoft.com/office/drawing/2014/main" id="{D2F1309F-9A2C-DDE7-A01A-099A29D04824}"/>
              </a:ext>
            </a:extLst>
          </p:cNvPr>
          <p:cNvSpPr txBox="1"/>
          <p:nvPr/>
        </p:nvSpPr>
        <p:spPr>
          <a:xfrm>
            <a:off x="5752214" y="4195797"/>
            <a:ext cx="1358955" cy="307777"/>
          </a:xfrm>
          <a:prstGeom prst="rect">
            <a:avLst/>
          </a:prstGeom>
          <a:noFill/>
        </p:spPr>
        <p:txBody>
          <a:bodyPr wrap="square" rtlCol="0">
            <a:spAutoFit/>
          </a:bodyPr>
          <a:lstStyle/>
          <a:p>
            <a:pPr algn="ctr"/>
            <a:r>
              <a:rPr lang="en-GB" sz="1400" dirty="0">
                <a:solidFill>
                  <a:schemeClr val="bg1"/>
                </a:solidFill>
              </a:rPr>
              <a:t>Male – 65%</a:t>
            </a:r>
          </a:p>
        </p:txBody>
      </p:sp>
      <p:sp>
        <p:nvSpPr>
          <p:cNvPr id="22" name="TextBox 21">
            <a:extLst>
              <a:ext uri="{FF2B5EF4-FFF2-40B4-BE49-F238E27FC236}">
                <a16:creationId xmlns:a16="http://schemas.microsoft.com/office/drawing/2014/main" id="{612F0829-21D3-F13B-7EBD-8B02FFC54279}"/>
              </a:ext>
            </a:extLst>
          </p:cNvPr>
          <p:cNvSpPr txBox="1"/>
          <p:nvPr/>
        </p:nvSpPr>
        <p:spPr>
          <a:xfrm>
            <a:off x="5752214" y="5560804"/>
            <a:ext cx="1358955" cy="307777"/>
          </a:xfrm>
          <a:prstGeom prst="rect">
            <a:avLst/>
          </a:prstGeom>
          <a:noFill/>
        </p:spPr>
        <p:txBody>
          <a:bodyPr wrap="square" rtlCol="0">
            <a:spAutoFit/>
          </a:bodyPr>
          <a:lstStyle/>
          <a:p>
            <a:pPr algn="ctr"/>
            <a:r>
              <a:rPr lang="en-GB" sz="1400" dirty="0">
                <a:solidFill>
                  <a:schemeClr val="bg1"/>
                </a:solidFill>
              </a:rPr>
              <a:t>Female – 35%</a:t>
            </a:r>
          </a:p>
        </p:txBody>
      </p:sp>
      <p:sp>
        <p:nvSpPr>
          <p:cNvPr id="23" name="Rectangle 22">
            <a:extLst>
              <a:ext uri="{FF2B5EF4-FFF2-40B4-BE49-F238E27FC236}">
                <a16:creationId xmlns:a16="http://schemas.microsoft.com/office/drawing/2014/main" id="{C03A3889-0929-2EBE-269B-5F39B6E4AB53}"/>
              </a:ext>
            </a:extLst>
          </p:cNvPr>
          <p:cNvSpPr/>
          <p:nvPr/>
        </p:nvSpPr>
        <p:spPr>
          <a:xfrm>
            <a:off x="5844747" y="2228335"/>
            <a:ext cx="1176980" cy="385118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5AB44F7-472C-8572-FF1D-016369643D93}"/>
              </a:ext>
            </a:extLst>
          </p:cNvPr>
          <p:cNvSpPr txBox="1"/>
          <p:nvPr/>
        </p:nvSpPr>
        <p:spPr>
          <a:xfrm>
            <a:off x="213503" y="684408"/>
            <a:ext cx="4271452" cy="1384995"/>
          </a:xfrm>
          <a:prstGeom prst="rect">
            <a:avLst/>
          </a:prstGeom>
          <a:noFill/>
          <a:ln>
            <a:solidFill>
              <a:schemeClr val="bg1"/>
            </a:solidFill>
          </a:ln>
        </p:spPr>
        <p:txBody>
          <a:bodyPr wrap="square" rtlCol="0">
            <a:spAutoFit/>
          </a:bodyPr>
          <a:lstStyle/>
          <a:p>
            <a:pPr marL="171450" indent="-171450">
              <a:buFont typeface="Arial" panose="020B0604020202020204" pitchFamily="34" charset="0"/>
              <a:buChar char="•"/>
            </a:pPr>
            <a:r>
              <a:rPr lang="en-GB" sz="1200" dirty="0">
                <a:solidFill>
                  <a:schemeClr val="bg1"/>
                </a:solidFill>
              </a:rPr>
              <a:t>It is highly likely that Education-linked locations and public spaces in orbit of centres of learning will continually feature as the location in which violence is instigated by Under-18s.</a:t>
            </a:r>
          </a:p>
          <a:p>
            <a:pPr marL="171450" indent="-171450">
              <a:buFont typeface="Arial" panose="020B0604020202020204" pitchFamily="34" charset="0"/>
              <a:buChar char="•"/>
            </a:pPr>
            <a:r>
              <a:rPr lang="en-GB" sz="1200" dirty="0">
                <a:solidFill>
                  <a:schemeClr val="bg1"/>
                </a:solidFill>
              </a:rPr>
              <a:t>It is a remote possibility that measures put in place by MVRP and Education between 15:00-17:00 near centres of learning will reduce violence, further analysis is needed to identify the public spaces most violence occurs at.</a:t>
            </a:r>
          </a:p>
        </p:txBody>
      </p:sp>
      <p:sp>
        <p:nvSpPr>
          <p:cNvPr id="3" name="TextBox 2">
            <a:extLst>
              <a:ext uri="{FF2B5EF4-FFF2-40B4-BE49-F238E27FC236}">
                <a16:creationId xmlns:a16="http://schemas.microsoft.com/office/drawing/2014/main" id="{2CCB95BD-E205-E3DA-1716-1917E032DBD5}"/>
              </a:ext>
            </a:extLst>
          </p:cNvPr>
          <p:cNvSpPr txBox="1"/>
          <p:nvPr/>
        </p:nvSpPr>
        <p:spPr>
          <a:xfrm>
            <a:off x="-44097" y="-37312"/>
            <a:ext cx="3422821" cy="707886"/>
          </a:xfrm>
          <a:prstGeom prst="rect">
            <a:avLst/>
          </a:prstGeom>
          <a:noFill/>
        </p:spPr>
        <p:txBody>
          <a:bodyPr wrap="square" rtlCol="0">
            <a:spAutoFit/>
          </a:bodyPr>
          <a:lstStyle/>
          <a:p>
            <a:pPr algn="ctr"/>
            <a:r>
              <a:rPr lang="en-GB" sz="2000" b="1" u="sng" dirty="0">
                <a:solidFill>
                  <a:schemeClr val="bg1"/>
                </a:solidFill>
              </a:rPr>
              <a:t>Under-18s and Violence in the Education Environment.</a:t>
            </a:r>
          </a:p>
        </p:txBody>
      </p:sp>
      <p:pic>
        <p:nvPicPr>
          <p:cNvPr id="4" name="Picture 3">
            <a:extLst>
              <a:ext uri="{FF2B5EF4-FFF2-40B4-BE49-F238E27FC236}">
                <a16:creationId xmlns:a16="http://schemas.microsoft.com/office/drawing/2014/main" id="{F2A8DBD6-8886-96AF-35D4-360C40C01507}"/>
              </a:ext>
            </a:extLst>
          </p:cNvPr>
          <p:cNvPicPr>
            <a:picLocks noChangeAspect="1"/>
          </p:cNvPicPr>
          <p:nvPr/>
        </p:nvPicPr>
        <p:blipFill>
          <a:blip r:embed="rId7"/>
          <a:stretch>
            <a:fillRect/>
          </a:stretch>
        </p:blipFill>
        <p:spPr>
          <a:xfrm>
            <a:off x="3100486" y="-112384"/>
            <a:ext cx="4413887" cy="2377646"/>
          </a:xfrm>
          <a:prstGeom prst="rect">
            <a:avLst/>
          </a:prstGeom>
        </p:spPr>
      </p:pic>
      <p:pic>
        <p:nvPicPr>
          <p:cNvPr id="5" name="Picture 4">
            <a:extLst>
              <a:ext uri="{FF2B5EF4-FFF2-40B4-BE49-F238E27FC236}">
                <a16:creationId xmlns:a16="http://schemas.microsoft.com/office/drawing/2014/main" id="{CD00013D-FD44-FBC8-6FD6-DB0567F169A3}"/>
              </a:ext>
            </a:extLst>
          </p:cNvPr>
          <p:cNvPicPr>
            <a:picLocks noChangeAspect="1"/>
          </p:cNvPicPr>
          <p:nvPr/>
        </p:nvPicPr>
        <p:blipFill>
          <a:blip r:embed="rId8"/>
          <a:stretch>
            <a:fillRect/>
          </a:stretch>
        </p:blipFill>
        <p:spPr>
          <a:xfrm>
            <a:off x="7160871" y="3031436"/>
            <a:ext cx="4867328" cy="2200847"/>
          </a:xfrm>
          <a:prstGeom prst="rect">
            <a:avLst/>
          </a:prstGeom>
        </p:spPr>
      </p:pic>
    </p:spTree>
    <p:extLst>
      <p:ext uri="{BB962C8B-B14F-4D97-AF65-F5344CB8AC3E}">
        <p14:creationId xmlns:p14="http://schemas.microsoft.com/office/powerpoint/2010/main" val="341380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B5D9BF"/>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3FFA48-6414-451A-961F-CC0F99B4FA1D}"/>
              </a:ext>
            </a:extLst>
          </p:cNvPr>
          <p:cNvPicPr>
            <a:picLocks noChangeAspect="1"/>
          </p:cNvPicPr>
          <p:nvPr/>
        </p:nvPicPr>
        <p:blipFill>
          <a:blip r:embed="rId3"/>
          <a:stretch>
            <a:fillRect/>
          </a:stretch>
        </p:blipFill>
        <p:spPr>
          <a:xfrm>
            <a:off x="712768" y="1531817"/>
            <a:ext cx="9239416" cy="4202873"/>
          </a:xfrm>
          <a:prstGeom prst="rect">
            <a:avLst/>
          </a:prstGeom>
        </p:spPr>
      </p:pic>
      <p:sp>
        <p:nvSpPr>
          <p:cNvPr id="12" name="Title 1">
            <a:extLst>
              <a:ext uri="{FF2B5EF4-FFF2-40B4-BE49-F238E27FC236}">
                <a16:creationId xmlns:a16="http://schemas.microsoft.com/office/drawing/2014/main" id="{941B8068-93F5-4CCC-9C23-F1387F8B8DF5}"/>
              </a:ext>
            </a:extLst>
          </p:cNvPr>
          <p:cNvSpPr>
            <a:spLocks noGrp="1"/>
          </p:cNvSpPr>
          <p:nvPr>
            <p:ph type="title"/>
          </p:nvPr>
        </p:nvSpPr>
        <p:spPr>
          <a:xfrm>
            <a:off x="564662" y="337769"/>
            <a:ext cx="6204984" cy="1344975"/>
          </a:xfrm>
        </p:spPr>
        <p:txBody>
          <a:bodyPr>
            <a:normAutofit/>
          </a:bodyPr>
          <a:lstStyle/>
          <a:p>
            <a:r>
              <a:rPr lang="en-GB" dirty="0"/>
              <a:t>Merseyside VRP data hub</a:t>
            </a:r>
          </a:p>
        </p:txBody>
      </p:sp>
      <p:sp>
        <p:nvSpPr>
          <p:cNvPr id="2" name="TextBox 1">
            <a:extLst>
              <a:ext uri="{FF2B5EF4-FFF2-40B4-BE49-F238E27FC236}">
                <a16:creationId xmlns:a16="http://schemas.microsoft.com/office/drawing/2014/main" id="{D64408FA-E8F1-05F1-B340-C4A1665AADC7}"/>
              </a:ext>
            </a:extLst>
          </p:cNvPr>
          <p:cNvSpPr txBox="1"/>
          <p:nvPr/>
        </p:nvSpPr>
        <p:spPr>
          <a:xfrm>
            <a:off x="285750" y="6335565"/>
            <a:ext cx="5963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Register to access: </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https://tiig.ljmu.ac.uk/MerseysideVRP</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pic>
        <p:nvPicPr>
          <p:cNvPr id="6" name="Picture 5">
            <a:extLst>
              <a:ext uri="{FF2B5EF4-FFF2-40B4-BE49-F238E27FC236}">
                <a16:creationId xmlns:a16="http://schemas.microsoft.com/office/drawing/2014/main" id="{C07FEA74-66F3-579A-2E15-E42DA56D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7350" y="6083394"/>
            <a:ext cx="2288770" cy="621503"/>
          </a:xfrm>
          <a:prstGeom prst="rect">
            <a:avLst/>
          </a:prstGeom>
        </p:spPr>
      </p:pic>
      <p:pic>
        <p:nvPicPr>
          <p:cNvPr id="4" name="Picture 2">
            <a:extLst>
              <a:ext uri="{FF2B5EF4-FFF2-40B4-BE49-F238E27FC236}">
                <a16:creationId xmlns:a16="http://schemas.microsoft.com/office/drawing/2014/main" id="{EBE697AD-9403-3BB0-3649-C428A5CEC06B}"/>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tretch>
            <a:fillRect/>
          </a:stretch>
        </p:blipFill>
        <p:spPr bwMode="auto">
          <a:xfrm>
            <a:off x="9050112" y="-83120"/>
            <a:ext cx="3056772" cy="17658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39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EC595A-955B-6E75-D97A-9DA020CF8137}"/>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26084-EBD6-59C5-F01C-2DB807A51F43}"/>
              </a:ext>
            </a:extLst>
          </p:cNvPr>
          <p:cNvSpPr>
            <a:spLocks noGrp="1"/>
          </p:cNvSpPr>
          <p:nvPr>
            <p:ph type="title"/>
          </p:nvPr>
        </p:nvSpPr>
        <p:spPr>
          <a:xfrm>
            <a:off x="7320466" y="609601"/>
            <a:ext cx="4140014" cy="1068888"/>
          </a:xfrm>
        </p:spPr>
        <p:txBody>
          <a:bodyPr>
            <a:noAutofit/>
          </a:bodyPr>
          <a:lstStyle/>
          <a:p>
            <a:pPr algn="ctr"/>
            <a:r>
              <a:rPr lang="en-GB" sz="2000" b="1" dirty="0">
                <a:solidFill>
                  <a:srgbClr val="156082"/>
                </a:solidFill>
                <a:effectLst/>
                <a:latin typeface="Aptos" panose="020B0004020202020204" pitchFamily="34" charset="0"/>
                <a:ea typeface="Aptos" panose="020B0004020202020204" pitchFamily="34" charset="0"/>
                <a:cs typeface="Aptos" panose="020B0004020202020204" pitchFamily="34" charset="0"/>
              </a:rPr>
              <a:t>Merseyside school student’s safety, violence, and wellbeing survey</a:t>
            </a:r>
            <a:br>
              <a:rPr lang="en-GB" sz="2000" dirty="0">
                <a:effectLst/>
                <a:latin typeface="Aptos" panose="020B0004020202020204" pitchFamily="34" charset="0"/>
                <a:ea typeface="Aptos" panose="020B0004020202020204" pitchFamily="34" charset="0"/>
                <a:cs typeface="Aptos" panose="020B0004020202020204" pitchFamily="34" charset="0"/>
              </a:rPr>
            </a:br>
            <a:endParaRPr lang="en-GB" sz="2000" dirty="0"/>
          </a:p>
        </p:txBody>
      </p:sp>
      <p:pic>
        <p:nvPicPr>
          <p:cNvPr id="5" name="Content Placeholder 4" descr="A group of boys in suits standing in front of blue lockers&#10;&#10;AI-generated content may be incorrect.">
            <a:extLst>
              <a:ext uri="{FF2B5EF4-FFF2-40B4-BE49-F238E27FC236}">
                <a16:creationId xmlns:a16="http://schemas.microsoft.com/office/drawing/2014/main" id="{6C302A01-DEA9-0D55-B66E-F45A50BC3D01}"/>
              </a:ext>
            </a:extLst>
          </p:cNvPr>
          <p:cNvPicPr>
            <a:picLocks noChangeAspect="1"/>
          </p:cNvPicPr>
          <p:nvPr/>
        </p:nvPicPr>
        <p:blipFill>
          <a:blip r:embed="rId2">
            <a:extLst>
              <a:ext uri="{28A0092B-C50C-407E-A947-70E740481C1C}">
                <a14:useLocalDpi xmlns:a14="http://schemas.microsoft.com/office/drawing/2010/main" val="0"/>
              </a:ext>
            </a:extLst>
          </a:blip>
          <a:srcRect r="-2" b="632"/>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TextBox 2">
            <a:extLst>
              <a:ext uri="{FF2B5EF4-FFF2-40B4-BE49-F238E27FC236}">
                <a16:creationId xmlns:a16="http://schemas.microsoft.com/office/drawing/2014/main" id="{66DB559A-188D-6D43-1B54-B06A99ADB140}"/>
              </a:ext>
            </a:extLst>
          </p:cNvPr>
          <p:cNvSpPr txBox="1"/>
          <p:nvPr/>
        </p:nvSpPr>
        <p:spPr>
          <a:xfrm>
            <a:off x="7470812" y="1728594"/>
            <a:ext cx="4140014" cy="3139321"/>
          </a:xfrm>
          <a:prstGeom prst="rect">
            <a:avLst/>
          </a:prstGeom>
          <a:noFill/>
        </p:spPr>
        <p:txBody>
          <a:bodyPr wrap="square" rtlCol="0">
            <a:spAutoFit/>
          </a:bodyPr>
          <a:lstStyle/>
          <a:p>
            <a:pPr>
              <a:buNone/>
            </a:pPr>
            <a:r>
              <a:rPr lang="en-GB" sz="1800" dirty="0">
                <a:solidFill>
                  <a:srgbClr val="156082"/>
                </a:solidFill>
                <a:effectLst/>
                <a:latin typeface="Aptos" panose="020B0004020202020204" pitchFamily="34" charset="0"/>
                <a:ea typeface="Aptos" panose="020B0004020202020204" pitchFamily="34" charset="0"/>
                <a:cs typeface="Aptos" panose="020B0004020202020204" pitchFamily="34" charset="0"/>
              </a:rPr>
              <a:t>The Merseyside Violence Reduction Partnership (MVRP), in collaboration with Liverpool John </a:t>
            </a:r>
            <a:r>
              <a:rPr lang="en-GB" sz="1800" dirty="0" err="1">
                <a:solidFill>
                  <a:srgbClr val="156082"/>
                </a:solidFill>
                <a:effectLst/>
                <a:latin typeface="Aptos" panose="020B0004020202020204" pitchFamily="34" charset="0"/>
                <a:ea typeface="Aptos" panose="020B0004020202020204" pitchFamily="34" charset="0"/>
                <a:cs typeface="Aptos" panose="020B0004020202020204" pitchFamily="34" charset="0"/>
              </a:rPr>
              <a:t>Moores</a:t>
            </a:r>
            <a:r>
              <a:rPr lang="en-GB" sz="1800" dirty="0">
                <a:solidFill>
                  <a:srgbClr val="156082"/>
                </a:solidFill>
                <a:effectLst/>
                <a:latin typeface="Aptos" panose="020B0004020202020204" pitchFamily="34" charset="0"/>
                <a:ea typeface="Aptos" panose="020B0004020202020204" pitchFamily="34" charset="0"/>
                <a:cs typeface="Aptos" panose="020B0004020202020204" pitchFamily="34" charset="0"/>
              </a:rPr>
              <a:t> University, is conducting a survey on safety, violence, and wellbeing among children and young people across Merseyside.</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solidFill>
                  <a:srgbClr val="156082"/>
                </a:solidFill>
                <a:effectLst/>
                <a:latin typeface="Aptos" panose="020B0004020202020204" pitchFamily="34" charset="0"/>
                <a:ea typeface="Aptos" panose="020B0004020202020204" pitchFamily="34"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solidFill>
                  <a:srgbClr val="156082"/>
                </a:solidFill>
                <a:effectLst/>
                <a:latin typeface="Aptos" panose="020B0004020202020204" pitchFamily="34" charset="0"/>
                <a:ea typeface="Aptos" panose="020B0004020202020204" pitchFamily="34" charset="0"/>
                <a:cs typeface="Aptos" panose="020B0004020202020204" pitchFamily="34" charset="0"/>
              </a:rPr>
              <a:t>Capturing youth voices ensures prevention efforts reflect lived experiences and regional perspectives.</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dirty="0">
                <a:solidFill>
                  <a:srgbClr val="156082"/>
                </a:solidFill>
                <a:effectLst/>
                <a:latin typeface="Aptos" panose="020B0004020202020204" pitchFamily="34" charset="0"/>
                <a:ea typeface="Aptos" panose="020B0004020202020204" pitchFamily="34" charset="0"/>
                <a:cs typeface="Aptos" panose="020B0004020202020204" pitchFamily="34" charset="0"/>
              </a:rPr>
              <a:t> </a:t>
            </a:r>
            <a:endParaRPr lang="en-GB" sz="1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2361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EBB5-5028-44D7-883E-30DC6814829A}"/>
              </a:ext>
            </a:extLst>
          </p:cNvPr>
          <p:cNvSpPr>
            <a:spLocks noGrp="1"/>
          </p:cNvSpPr>
          <p:nvPr>
            <p:ph type="ctrTitle"/>
          </p:nvPr>
        </p:nvSpPr>
        <p:spPr>
          <a:xfrm>
            <a:off x="1280816" y="389897"/>
            <a:ext cx="8747496" cy="769441"/>
          </a:xfrm>
        </p:spPr>
        <p:txBody>
          <a:bodyPr>
            <a:normAutofit/>
          </a:bodyPr>
          <a:lstStyle/>
          <a:p>
            <a:r>
              <a:rPr lang="en-GB" sz="3200" b="1" dirty="0">
                <a:solidFill>
                  <a:srgbClr val="5A5A58"/>
                </a:solidFill>
                <a:latin typeface="Calibri" panose="020F0502020204030204" pitchFamily="34" charset="0"/>
                <a:cs typeface="Calibri" panose="020F0502020204030204" pitchFamily="34" charset="0"/>
              </a:rPr>
              <a:t>Recognise and Respond to CAPVA </a:t>
            </a:r>
            <a:r>
              <a:rPr lang="en-GB" sz="3200" dirty="0">
                <a:solidFill>
                  <a:srgbClr val="5A5A58"/>
                </a:solidFill>
                <a:latin typeface="Calibri" panose="020F0502020204030204" pitchFamily="34" charset="0"/>
                <a:cs typeface="Calibri" panose="020F0502020204030204" pitchFamily="34" charset="0"/>
              </a:rPr>
              <a:t>(Ask and Act)</a:t>
            </a:r>
          </a:p>
        </p:txBody>
      </p:sp>
      <p:pic>
        <p:nvPicPr>
          <p:cNvPr id="7" name="Picture 6" descr="The Respect logo: &quot;Respect&quot; in green bubble letters on a white background">
            <a:extLst>
              <a:ext uri="{FF2B5EF4-FFF2-40B4-BE49-F238E27FC236}">
                <a16:creationId xmlns:a16="http://schemas.microsoft.com/office/drawing/2014/main" id="{CF8D0A1B-8BE6-AB8E-E334-37C7C5D12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757" y="215705"/>
            <a:ext cx="1688780" cy="737428"/>
          </a:xfrm>
          <a:prstGeom prst="rect">
            <a:avLst/>
          </a:prstGeom>
        </p:spPr>
      </p:pic>
      <p:pic>
        <p:nvPicPr>
          <p:cNvPr id="15" name="Picture 14">
            <a:extLst>
              <a:ext uri="{FF2B5EF4-FFF2-40B4-BE49-F238E27FC236}">
                <a16:creationId xmlns:a16="http://schemas.microsoft.com/office/drawing/2014/main" id="{EA3CB0C7-66FE-A023-55DC-55EB2BEA6953}"/>
              </a:ext>
            </a:extLst>
          </p:cNvPr>
          <p:cNvPicPr>
            <a:picLocks noChangeAspect="1"/>
          </p:cNvPicPr>
          <p:nvPr/>
        </p:nvPicPr>
        <p:blipFill>
          <a:blip r:embed="rId3"/>
          <a:stretch>
            <a:fillRect/>
          </a:stretch>
        </p:blipFill>
        <p:spPr>
          <a:xfrm>
            <a:off x="0" y="0"/>
            <a:ext cx="1561057" cy="912636"/>
          </a:xfrm>
          <a:prstGeom prst="rect">
            <a:avLst/>
          </a:prstGeom>
        </p:spPr>
      </p:pic>
      <p:sp>
        <p:nvSpPr>
          <p:cNvPr id="4" name="TextBox 3">
            <a:extLst>
              <a:ext uri="{FF2B5EF4-FFF2-40B4-BE49-F238E27FC236}">
                <a16:creationId xmlns:a16="http://schemas.microsoft.com/office/drawing/2014/main" id="{8C1DEF3B-A6EF-CD5A-0235-F6A9547FF0E0}"/>
              </a:ext>
            </a:extLst>
          </p:cNvPr>
          <p:cNvSpPr txBox="1"/>
          <p:nvPr/>
        </p:nvSpPr>
        <p:spPr>
          <a:xfrm>
            <a:off x="245637" y="1283638"/>
            <a:ext cx="6092363" cy="3877985"/>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School staff are often the first point of contact for parents experiencing child and adolescent to parent violence and abuse </a:t>
            </a:r>
            <a:r>
              <a:rPr lang="en-US" sz="2000" b="1" dirty="0">
                <a:latin typeface="Calibri" panose="020F0502020204030204" pitchFamily="34" charset="0"/>
                <a:cs typeface="Calibri" panose="020F0502020204030204" pitchFamily="34" charset="0"/>
              </a:rPr>
              <a:t>(CAPVA). </a:t>
            </a:r>
            <a:r>
              <a:rPr lang="en-US" sz="2000" dirty="0">
                <a:latin typeface="Calibri" panose="020F0502020204030204" pitchFamily="34" charset="0"/>
                <a:cs typeface="Calibri" panose="020F0502020204030204" pitchFamily="34" charset="0"/>
              </a:rPr>
              <a:t> Perhaps via operation encompass, meetings with parents, discussions with children or their peers. </a:t>
            </a:r>
          </a:p>
          <a:p>
            <a:endParaRPr lang="en-US" sz="2000" dirty="0">
              <a:latin typeface="Calibri" panose="020F0502020204030204" pitchFamily="34" charset="0"/>
              <a:cs typeface="Calibri" panose="020F0502020204030204" pitchFamily="34" charset="0"/>
            </a:endParaRPr>
          </a:p>
          <a:p>
            <a:r>
              <a:rPr lang="en-US" dirty="0"/>
              <a:t>Respect Young People’s Service Education staff briefings aim enable staff to:</a:t>
            </a:r>
          </a:p>
          <a:p>
            <a:pPr marL="285750" indent="-285750">
              <a:buSzPct val="110000"/>
              <a:buFont typeface="Arial" panose="020B0604020202020204" pitchFamily="34" charset="0"/>
              <a:buChar char="•"/>
            </a:pPr>
            <a:r>
              <a:rPr lang="en-GB" dirty="0">
                <a:latin typeface="Calibri" panose="020F0502020204030204" pitchFamily="34" charset="0"/>
                <a:cs typeface="Calibri" panose="020F0502020204030204" pitchFamily="34" charset="0"/>
              </a:rPr>
              <a:t>Have a better understanding of the causes, effects and risks associated with CAPVA</a:t>
            </a:r>
          </a:p>
          <a:p>
            <a:pPr marL="285750" indent="-285750">
              <a:buSzPct val="110000"/>
              <a:buFont typeface="Arial" panose="020B0604020202020204" pitchFamily="34" charset="0"/>
              <a:buChar char="•"/>
            </a:pPr>
            <a:r>
              <a:rPr lang="en-GB" dirty="0">
                <a:latin typeface="Calibri" panose="020F0502020204030204" pitchFamily="34" charset="0"/>
                <a:cs typeface="Calibri" panose="020F0502020204030204" pitchFamily="34" charset="0"/>
              </a:rPr>
              <a:t>Be more confident to parents about CAPVA </a:t>
            </a:r>
          </a:p>
          <a:p>
            <a:pPr marL="285750" indent="-285750">
              <a:buSzPct val="110000"/>
              <a:buFont typeface="Arial" panose="020B0604020202020204" pitchFamily="34" charset="0"/>
              <a:buChar char="•"/>
            </a:pPr>
            <a:r>
              <a:rPr lang="en-GB" dirty="0">
                <a:latin typeface="Calibri" panose="020F0502020204030204" pitchFamily="34" charset="0"/>
                <a:cs typeface="Calibri" panose="020F0502020204030204" pitchFamily="34" charset="0"/>
              </a:rPr>
              <a:t>Know what steps to take if CAPVA is identified </a:t>
            </a:r>
          </a:p>
          <a:p>
            <a:endParaRPr lang="en-GB" dirty="0"/>
          </a:p>
        </p:txBody>
      </p:sp>
      <p:sp>
        <p:nvSpPr>
          <p:cNvPr id="8" name="Speech Bubble: Oval 7">
            <a:extLst>
              <a:ext uri="{FF2B5EF4-FFF2-40B4-BE49-F238E27FC236}">
                <a16:creationId xmlns:a16="http://schemas.microsoft.com/office/drawing/2014/main" id="{3DFFC71B-34CF-4691-8BC3-CF51427726E2}"/>
              </a:ext>
            </a:extLst>
          </p:cNvPr>
          <p:cNvSpPr/>
          <p:nvPr/>
        </p:nvSpPr>
        <p:spPr>
          <a:xfrm>
            <a:off x="6415002" y="1061677"/>
            <a:ext cx="5270068" cy="312531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600" i="1" dirty="0">
                <a:solidFill>
                  <a:schemeClr val="bg1"/>
                </a:solidFill>
                <a:latin typeface="Polly Rounded" panose="00000500000000000000" pitchFamily="2" charset="0"/>
                <a:ea typeface="Times New Roman" panose="02020603050405020304" pitchFamily="18" charset="0"/>
                <a:cs typeface="Segoe UI" panose="020B0502040204020203" pitchFamily="34" charset="0"/>
              </a:rPr>
              <a:t>T</a:t>
            </a:r>
            <a:r>
              <a:rPr lang="en-GB" sz="1600" i="1" dirty="0">
                <a:solidFill>
                  <a:schemeClr val="bg1"/>
                </a:solidFill>
                <a:effectLst/>
                <a:latin typeface="Polly Rounded" panose="00000500000000000000" pitchFamily="2" charset="0"/>
                <a:ea typeface="Times New Roman" panose="02020603050405020304" pitchFamily="18" charset="0"/>
                <a:cs typeface="Segoe UI" panose="020B0502040204020203" pitchFamily="34" charset="0"/>
              </a:rPr>
              <a:t>his really makes you think - how many times you hear a parent say, "I can't get her /him in..." - what they actually mean if this was unpicked</a:t>
            </a:r>
            <a:r>
              <a:rPr lang="en-GB" sz="1600" i="1" dirty="0">
                <a:solidFill>
                  <a:schemeClr val="bg1"/>
                </a:solidFill>
                <a:effectLst/>
                <a:latin typeface="Polly Rounded" panose="00000500000000000000" pitchFamily="2" charset="0"/>
                <a:ea typeface="Times New Roman" panose="02020603050405020304" pitchFamily="18" charset="0"/>
              </a:rPr>
              <a:t>.</a:t>
            </a:r>
          </a:p>
          <a:p>
            <a:r>
              <a:rPr lang="en-GB" sz="1600" i="1" dirty="0">
                <a:solidFill>
                  <a:schemeClr val="bg1"/>
                </a:solidFill>
                <a:latin typeface="Polly Rounded" panose="00000500000000000000" pitchFamily="2" charset="0"/>
                <a:ea typeface="Times New Roman" panose="02020603050405020304" pitchFamily="18" charset="0"/>
                <a:cs typeface="Segoe UI" panose="020B0502040204020203" pitchFamily="34" charset="0"/>
              </a:rPr>
              <a:t>S</a:t>
            </a:r>
            <a:r>
              <a:rPr lang="en-GB" sz="1600" i="1" dirty="0">
                <a:solidFill>
                  <a:schemeClr val="bg1"/>
                </a:solidFill>
                <a:effectLst/>
                <a:latin typeface="Polly Rounded" panose="00000500000000000000" pitchFamily="2" charset="0"/>
                <a:ea typeface="Times New Roman" panose="02020603050405020304" pitchFamily="18" charset="0"/>
                <a:cs typeface="Segoe UI" panose="020B0502040204020203" pitchFamily="34" charset="0"/>
              </a:rPr>
              <a:t>ome families may not even realise that CAPVA is a thing - everyone has heard of </a:t>
            </a:r>
            <a:r>
              <a:rPr lang="en-GB" sz="1600" i="1" dirty="0">
                <a:solidFill>
                  <a:schemeClr val="bg1"/>
                </a:solidFill>
                <a:latin typeface="Polly Rounded" panose="00000500000000000000" pitchFamily="2" charset="0"/>
                <a:ea typeface="Times New Roman" panose="02020603050405020304" pitchFamily="18" charset="0"/>
                <a:cs typeface="Segoe UI" panose="020B0502040204020203" pitchFamily="34" charset="0"/>
              </a:rPr>
              <a:t>DV </a:t>
            </a:r>
            <a:r>
              <a:rPr lang="en-GB" sz="1600" i="1" dirty="0">
                <a:solidFill>
                  <a:schemeClr val="bg1"/>
                </a:solidFill>
                <a:effectLst/>
                <a:latin typeface="Polly Rounded" panose="00000500000000000000" pitchFamily="2" charset="0"/>
                <a:ea typeface="Times New Roman" panose="02020603050405020304" pitchFamily="18" charset="0"/>
                <a:cs typeface="Segoe UI" panose="020B0502040204020203" pitchFamily="34" charset="0"/>
              </a:rPr>
              <a:t>there</a:t>
            </a:r>
            <a:r>
              <a:rPr lang="en-GB" sz="1600" i="1" dirty="0">
                <a:solidFill>
                  <a:schemeClr val="bg1"/>
                </a:solidFill>
                <a:latin typeface="Polly Rounded" panose="00000500000000000000" pitchFamily="2" charset="0"/>
                <a:ea typeface="Times New Roman" panose="02020603050405020304" pitchFamily="18" charset="0"/>
                <a:cs typeface="Segoe UI" panose="020B0502040204020203" pitchFamily="34" charset="0"/>
              </a:rPr>
              <a:t>’</a:t>
            </a:r>
            <a:r>
              <a:rPr lang="en-GB" sz="1600" i="1" dirty="0">
                <a:solidFill>
                  <a:schemeClr val="bg1"/>
                </a:solidFill>
                <a:effectLst/>
                <a:latin typeface="Polly Rounded" panose="00000500000000000000" pitchFamily="2" charset="0"/>
                <a:ea typeface="Times New Roman" panose="02020603050405020304" pitchFamily="18" charset="0"/>
                <a:cs typeface="Segoe UI" panose="020B0502040204020203" pitchFamily="34" charset="0"/>
              </a:rPr>
              <a:t>s probably so much more than we realise!</a:t>
            </a:r>
            <a:endParaRPr lang="en-GB" sz="16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1AF43EDF-A591-518E-1BEF-1EEBD619426A}"/>
              </a:ext>
            </a:extLst>
          </p:cNvPr>
          <p:cNvSpPr txBox="1"/>
          <p:nvPr/>
        </p:nvSpPr>
        <p:spPr>
          <a:xfrm>
            <a:off x="361632" y="5112697"/>
            <a:ext cx="8688404" cy="923330"/>
          </a:xfrm>
          <a:prstGeom prst="rect">
            <a:avLst/>
          </a:prstGeom>
          <a:noFill/>
        </p:spPr>
        <p:txBody>
          <a:bodyPr wrap="square" rtlCol="0">
            <a:spAutoFit/>
          </a:bodyPr>
          <a:lstStyle/>
          <a:p>
            <a:r>
              <a:rPr lang="en-GB" dirty="0"/>
              <a:t>For more information or to book a bespoke session for your staff team, please contact:</a:t>
            </a:r>
          </a:p>
          <a:p>
            <a:pPr algn="ctr"/>
            <a:r>
              <a:rPr lang="en-GB" dirty="0">
                <a:latin typeface="Calibri" panose="020F0502020204030204" pitchFamily="34" charset="0"/>
                <a:cs typeface="Calibri" panose="020F0502020204030204" pitchFamily="34" charset="0"/>
                <a:hlinkClick r:id="rId4"/>
              </a:rPr>
              <a:t>amanda.flanagan@respect.org.uk</a:t>
            </a:r>
            <a:endParaRPr lang="en-GB" dirty="0">
              <a:latin typeface="Calibri" panose="020F0502020204030204" pitchFamily="34" charset="0"/>
              <a:cs typeface="Calibri" panose="020F0502020204030204" pitchFamily="34" charset="0"/>
            </a:endParaRPr>
          </a:p>
          <a:p>
            <a:pPr algn="ctr"/>
            <a:r>
              <a:rPr lang="en-GB" dirty="0">
                <a:latin typeface="Calibri" panose="020F0502020204030204" pitchFamily="34" charset="0"/>
                <a:cs typeface="Calibri" panose="020F0502020204030204" pitchFamily="34" charset="0"/>
              </a:rPr>
              <a:t>Young People’s Service Development Manager/Merseyside Regional CAPVA Lead</a:t>
            </a:r>
            <a:endParaRPr lang="en-GB" dirty="0"/>
          </a:p>
        </p:txBody>
      </p:sp>
    </p:spTree>
    <p:extLst>
      <p:ext uri="{BB962C8B-B14F-4D97-AF65-F5344CB8AC3E}">
        <p14:creationId xmlns:p14="http://schemas.microsoft.com/office/powerpoint/2010/main" val="3159292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48DBF25-859B-FA5A-3D23-5FDDB9949060}"/>
              </a:ext>
            </a:extLst>
          </p:cNvPr>
          <p:cNvSpPr>
            <a:spLocks noGrp="1"/>
          </p:cNvSpPr>
          <p:nvPr>
            <p:ph idx="1"/>
          </p:nvPr>
        </p:nvSpPr>
        <p:spPr>
          <a:xfrm>
            <a:off x="371474" y="1233488"/>
            <a:ext cx="11520487" cy="5364161"/>
          </a:xfrm>
        </p:spPr>
        <p:txBody>
          <a:bodyPr>
            <a:normAutofit lnSpcReduction="10000"/>
          </a:bodyPr>
          <a:lstStyle/>
          <a:p>
            <a:r>
              <a:rPr lang="en-US" sz="2000" dirty="0"/>
              <a:t>Teacher Training Videos</a:t>
            </a:r>
          </a:p>
          <a:p>
            <a:pPr lvl="1"/>
            <a:r>
              <a:rPr lang="en-US" sz="2000" dirty="0"/>
              <a:t>Ensuring all school staff have an understanding of the latest data, research and effective strategies to promote belonging, enable effective decision-making and risk-management and reduce violence and gangs and weapons involvement through the PSHE curriculum</a:t>
            </a:r>
          </a:p>
          <a:p>
            <a:r>
              <a:rPr lang="en-US" sz="2000" dirty="0"/>
              <a:t>Teacher Training in Alternative Provision</a:t>
            </a:r>
          </a:p>
          <a:p>
            <a:pPr lvl="1"/>
            <a:r>
              <a:rPr lang="en-US" sz="2000" dirty="0"/>
              <a:t>2 x tailored sessions for teachers working with young people most at risk of violence </a:t>
            </a:r>
          </a:p>
          <a:p>
            <a:pPr marL="914400" marR="0" lvl="2" indent="0" algn="l" defTabSz="914400" rtl="0" eaLnBrk="1" fontAlgn="auto" latinLnBrk="0" hangingPunct="1">
              <a:lnSpc>
                <a:spcPct val="90000"/>
              </a:lnSpc>
              <a:spcBef>
                <a:spcPts val="500"/>
              </a:spcBef>
              <a:spcAft>
                <a:spcPts val="0"/>
              </a:spcAft>
              <a:buClrTx/>
              <a:buSzTx/>
              <a:buFont typeface="Wingdings" pitchFamily="2" charset="2"/>
              <a:buNone/>
              <a:tabLst/>
              <a:defRPr/>
            </a:pPr>
            <a:r>
              <a:rPr kumimoji="0" lang="en-GB" sz="1800" b="0" i="1" u="none" strike="noStrike" kern="1200" cap="none" spc="0" normalizeH="0" baseline="0" noProof="0" dirty="0">
                <a:ln>
                  <a:noFill/>
                </a:ln>
                <a:solidFill>
                  <a:srgbClr val="303282"/>
                </a:solidFill>
                <a:effectLst/>
                <a:uLnTx/>
                <a:uFillTx/>
                <a:latin typeface="Abadi Extra Light" panose="020B0204020104020204" pitchFamily="34" charset="0"/>
                <a:ea typeface="+mn-ea"/>
                <a:cs typeface="+mn-cs"/>
                <a:hlinkClick r:id="rId2"/>
              </a:rPr>
              <a:t>https://sil-ltd.co.uk/training-details/3695</a:t>
            </a:r>
            <a:r>
              <a:rPr kumimoji="0" lang="en-GB" sz="1800" b="0" i="1" u="none" strike="noStrike" kern="1200" cap="none" spc="0" normalizeH="0" baseline="0" noProof="0" dirty="0">
                <a:ln>
                  <a:noFill/>
                </a:ln>
                <a:solidFill>
                  <a:srgbClr val="303282"/>
                </a:solidFill>
                <a:effectLst/>
                <a:uLnTx/>
                <a:uFillTx/>
                <a:latin typeface="Abadi Extra Light" panose="020B0204020104020204" pitchFamily="34" charset="0"/>
                <a:ea typeface="+mn-ea"/>
                <a:cs typeface="+mn-cs"/>
              </a:rPr>
              <a:t> </a:t>
            </a:r>
            <a:endParaRPr lang="en-US" sz="2000" dirty="0"/>
          </a:p>
          <a:p>
            <a:r>
              <a:rPr lang="en-US" sz="2000" dirty="0"/>
              <a:t>Primary PSHE Leads Training</a:t>
            </a:r>
          </a:p>
          <a:p>
            <a:pPr lvl="1"/>
            <a:r>
              <a:rPr lang="en-US" sz="2000" dirty="0"/>
              <a:t>Supporting Primary PSHE leads to understand how best to begin the preventative PSHE work as part of the universal curriculum entitlement for all children</a:t>
            </a:r>
          </a:p>
          <a:p>
            <a:pPr marL="914400" lvl="2" indent="0">
              <a:buNone/>
            </a:pPr>
            <a:r>
              <a:rPr lang="en-GB" sz="1800" i="1" dirty="0">
                <a:hlinkClick r:id="rId3" tooltip="https://sil-ltd.co.uk/training-details/3478"/>
              </a:rPr>
              <a:t>https://sil-ltd.co.uk/training-details/3478</a:t>
            </a:r>
            <a:r>
              <a:rPr lang="en-GB" sz="1800" i="1" dirty="0"/>
              <a:t> </a:t>
            </a:r>
            <a:endParaRPr lang="en-US" sz="1800" i="1" dirty="0"/>
          </a:p>
          <a:p>
            <a:r>
              <a:rPr lang="en-US" sz="2000" dirty="0"/>
              <a:t>Legacy School Resource</a:t>
            </a:r>
          </a:p>
          <a:p>
            <a:pPr lvl="1"/>
            <a:r>
              <a:rPr lang="en-US" sz="2000" dirty="0"/>
              <a:t>PDF guide bringing together key information to support schools on an ongoing basis. </a:t>
            </a:r>
          </a:p>
          <a:p>
            <a:pPr marL="0" indent="0">
              <a:buNone/>
            </a:pPr>
            <a:r>
              <a:rPr lang="en-GB" sz="1800" i="1" dirty="0"/>
              <a:t>	</a:t>
            </a:r>
          </a:p>
          <a:p>
            <a:pPr marL="0" indent="0">
              <a:buNone/>
            </a:pPr>
            <a:r>
              <a:rPr lang="en-GB" sz="1800" i="1" dirty="0"/>
              <a:t>	            Contact: </a:t>
            </a:r>
            <a:r>
              <a:rPr lang="en-GB" sz="1800" i="1" dirty="0">
                <a:hlinkClick r:id="rId4"/>
              </a:rPr>
              <a:t>julie.mccann@sil-ltd.co.uk</a:t>
            </a:r>
            <a:r>
              <a:rPr lang="en-GB" sz="1800" i="1" dirty="0"/>
              <a:t> </a:t>
            </a:r>
            <a:endParaRPr lang="en-US" sz="1800" i="1" dirty="0"/>
          </a:p>
          <a:p>
            <a:pPr lvl="1"/>
            <a:endParaRPr lang="en-US" sz="2000" dirty="0"/>
          </a:p>
        </p:txBody>
      </p:sp>
      <p:sp>
        <p:nvSpPr>
          <p:cNvPr id="5" name="Title 4">
            <a:extLst>
              <a:ext uri="{FF2B5EF4-FFF2-40B4-BE49-F238E27FC236}">
                <a16:creationId xmlns:a16="http://schemas.microsoft.com/office/drawing/2014/main" id="{25C02879-0A97-C1FC-2061-03540753508E}"/>
              </a:ext>
            </a:extLst>
          </p:cNvPr>
          <p:cNvSpPr>
            <a:spLocks noGrp="1"/>
          </p:cNvSpPr>
          <p:nvPr>
            <p:ph type="title"/>
          </p:nvPr>
        </p:nvSpPr>
        <p:spPr/>
        <p:txBody>
          <a:bodyPr>
            <a:noAutofit/>
          </a:bodyPr>
          <a:lstStyle/>
          <a:p>
            <a:r>
              <a:rPr lang="en-US" sz="3200" dirty="0"/>
              <a:t>SIL MVRP Collaboration: </a:t>
            </a:r>
            <a:br>
              <a:rPr lang="en-US" sz="3200" dirty="0"/>
            </a:br>
            <a:r>
              <a:rPr lang="en-US" sz="3200" dirty="0"/>
              <a:t>Reducing Involvement with Gangs, Weapons and Violence</a:t>
            </a:r>
          </a:p>
        </p:txBody>
      </p:sp>
      <p:sp>
        <p:nvSpPr>
          <p:cNvPr id="7" name="Slide Number Placeholder 1">
            <a:extLst>
              <a:ext uri="{FF2B5EF4-FFF2-40B4-BE49-F238E27FC236}">
                <a16:creationId xmlns:a16="http://schemas.microsoft.com/office/drawing/2014/main" id="{40F79F72-CEA1-86FB-E513-25A5FBD938AD}"/>
              </a:ext>
            </a:extLst>
          </p:cNvPr>
          <p:cNvSpPr txBox="1">
            <a:spLocks/>
          </p:cNvSpPr>
          <p:nvPr/>
        </p:nvSpPr>
        <p:spPr>
          <a:xfrm>
            <a:off x="11374521" y="6517810"/>
            <a:ext cx="373062" cy="206104"/>
          </a:xfrm>
          <a:prstGeom prst="rect">
            <a:avLst/>
          </a:prstGeom>
        </p:spPr>
        <p:txBody>
          <a:bodyPr/>
          <a:ls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3219394-F05D-4D6E-AFFF-7DE4E6E8111A}" type="slidenum">
              <a:rPr lang="en-IN" sz="1100" b="1" smtClean="0">
                <a:solidFill>
                  <a:srgbClr val="303282"/>
                </a:solidFill>
              </a:rPr>
              <a:pPr algn="r"/>
              <a:t>54</a:t>
            </a:fld>
            <a:endParaRPr lang="en-IN" sz="1100" b="1" dirty="0">
              <a:solidFill>
                <a:srgbClr val="303282"/>
              </a:solidFill>
            </a:endParaRPr>
          </a:p>
        </p:txBody>
      </p:sp>
      <p:pic>
        <p:nvPicPr>
          <p:cNvPr id="2" name="Picture 1">
            <a:extLst>
              <a:ext uri="{FF2B5EF4-FFF2-40B4-BE49-F238E27FC236}">
                <a16:creationId xmlns:a16="http://schemas.microsoft.com/office/drawing/2014/main" id="{3ABE8349-5EA8-725F-FFC1-5BF93BFA5A51}"/>
              </a:ext>
            </a:extLst>
          </p:cNvPr>
          <p:cNvPicPr>
            <a:picLocks noChangeAspect="1"/>
          </p:cNvPicPr>
          <p:nvPr/>
        </p:nvPicPr>
        <p:blipFill>
          <a:blip r:embed="rId5"/>
          <a:stretch>
            <a:fillRect/>
          </a:stretch>
        </p:blipFill>
        <p:spPr>
          <a:xfrm>
            <a:off x="7884795" y="5656469"/>
            <a:ext cx="1637785" cy="966562"/>
          </a:xfrm>
          <a:prstGeom prst="rect">
            <a:avLst/>
          </a:prstGeom>
        </p:spPr>
      </p:pic>
    </p:spTree>
    <p:extLst>
      <p:ext uri="{BB962C8B-B14F-4D97-AF65-F5344CB8AC3E}">
        <p14:creationId xmlns:p14="http://schemas.microsoft.com/office/powerpoint/2010/main" val="1280476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26EA70-FBCF-0CBA-48EB-895069540835}"/>
              </a:ext>
            </a:extLst>
          </p:cNvPr>
          <p:cNvPicPr>
            <a:picLocks noGrp="1" noChangeAspect="1"/>
          </p:cNvPicPr>
          <p:nvPr>
            <p:ph idx="1"/>
          </p:nvPr>
        </p:nvPicPr>
        <p:blipFill>
          <a:blip r:embed="rId2"/>
          <a:stretch>
            <a:fillRect/>
          </a:stretch>
        </p:blipFill>
        <p:spPr>
          <a:xfrm>
            <a:off x="1304500" y="310020"/>
            <a:ext cx="9582999" cy="5031075"/>
          </a:xfrm>
        </p:spPr>
      </p:pic>
    </p:spTree>
    <p:extLst>
      <p:ext uri="{BB962C8B-B14F-4D97-AF65-F5344CB8AC3E}">
        <p14:creationId xmlns:p14="http://schemas.microsoft.com/office/powerpoint/2010/main" val="3305552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D7C654F-5495-9775-3FBB-A111E6F43754}"/>
              </a:ext>
            </a:extLst>
          </p:cNvPr>
          <p:cNvSpPr>
            <a:spLocks noGrp="1" noChangeArrowheads="1"/>
          </p:cNvSpPr>
          <p:nvPr>
            <p:ph type="title"/>
          </p:nvPr>
        </p:nvSpPr>
        <p:spPr>
          <a:xfrm>
            <a:off x="1847528" y="692696"/>
            <a:ext cx="8363272" cy="566192"/>
          </a:xfrm>
        </p:spPr>
        <p:txBody>
          <a:bodyPr/>
          <a:lstStyle/>
          <a:p>
            <a:r>
              <a:rPr lang="en-GB" sz="3600" b="1" dirty="0"/>
              <a:t>Ariel Trust Resources </a:t>
            </a:r>
            <a:br>
              <a:rPr lang="en-GB" sz="3600" b="1" dirty="0"/>
            </a:br>
            <a:r>
              <a:rPr lang="en-GB" sz="3600" b="1" dirty="0"/>
              <a:t>– 2026 Online Training Opportunities</a:t>
            </a:r>
            <a:br>
              <a:rPr lang="en-GB" dirty="0"/>
            </a:br>
            <a:endParaRPr lang="en-US" altLang="en-US" dirty="0"/>
          </a:p>
        </p:txBody>
      </p:sp>
      <p:sp>
        <p:nvSpPr>
          <p:cNvPr id="3075" name="Rectangle 3">
            <a:extLst>
              <a:ext uri="{FF2B5EF4-FFF2-40B4-BE49-F238E27FC236}">
                <a16:creationId xmlns:a16="http://schemas.microsoft.com/office/drawing/2014/main" id="{E2315E1D-9ED3-7049-B5D9-29C662B85BE3}"/>
              </a:ext>
            </a:extLst>
          </p:cNvPr>
          <p:cNvSpPr>
            <a:spLocks noGrp="1" noChangeArrowheads="1"/>
          </p:cNvSpPr>
          <p:nvPr>
            <p:ph type="body" idx="1"/>
          </p:nvPr>
        </p:nvSpPr>
        <p:spPr>
          <a:xfrm>
            <a:off x="1703512" y="1279526"/>
            <a:ext cx="8507288" cy="5173811"/>
          </a:xfrm>
        </p:spPr>
        <p:txBody>
          <a:bodyPr/>
          <a:lstStyle/>
          <a:p>
            <a:pPr marL="0" indent="0">
              <a:buNone/>
            </a:pPr>
            <a:r>
              <a:rPr lang="en-GB" sz="1800" dirty="0"/>
              <a:t>Ariel Trust, in partnership with Merseyside Violence Reduction Partnership, </a:t>
            </a:r>
          </a:p>
          <a:p>
            <a:pPr marL="0" indent="0">
              <a:buNone/>
            </a:pPr>
            <a:r>
              <a:rPr lang="en-GB" sz="1800" dirty="0"/>
              <a:t>is offering your school FREE access to a suite of online staff training </a:t>
            </a:r>
          </a:p>
          <a:p>
            <a:pPr marL="0" indent="0">
              <a:buNone/>
            </a:pPr>
            <a:r>
              <a:rPr lang="en-GB" sz="1800" dirty="0"/>
              <a:t>and resources. The resources are aimed at equipping children with the </a:t>
            </a:r>
          </a:p>
          <a:p>
            <a:pPr marL="0" indent="0">
              <a:buNone/>
            </a:pPr>
            <a:r>
              <a:rPr lang="en-GB" sz="1800" dirty="0"/>
              <a:t>skills necessary to resist the processes associated with grooming, </a:t>
            </a:r>
          </a:p>
          <a:p>
            <a:pPr marL="0" indent="0">
              <a:buNone/>
            </a:pPr>
            <a:r>
              <a:rPr lang="en-GB" sz="1800" dirty="0"/>
              <a:t>radicalisation, and exploitation. These resources offer </a:t>
            </a:r>
          </a:p>
          <a:p>
            <a:pPr marL="0" indent="0">
              <a:buNone/>
            </a:pPr>
            <a:r>
              <a:rPr lang="en-GB" sz="1800" dirty="0"/>
              <a:t>age-appropriate materials tailored for primary aged pupils.</a:t>
            </a:r>
          </a:p>
          <a:p>
            <a:pPr marL="0" indent="0">
              <a:buNone/>
            </a:pPr>
            <a:endParaRPr lang="en-GB" sz="1800" dirty="0"/>
          </a:p>
          <a:p>
            <a:pPr marL="0" indent="0">
              <a:buNone/>
            </a:pPr>
            <a:r>
              <a:rPr lang="en-GB" sz="1800" dirty="0"/>
              <a:t>Schools can access the following resources:</a:t>
            </a:r>
          </a:p>
          <a:p>
            <a:r>
              <a:rPr lang="en-GB" sz="1800" dirty="0"/>
              <a:t>New KS1 - Telling Tales or Asking for Help </a:t>
            </a:r>
          </a:p>
          <a:p>
            <a:r>
              <a:rPr lang="en-GB" sz="1800" dirty="0"/>
              <a:t>New KS2 – A Knock at the Door</a:t>
            </a:r>
          </a:p>
          <a:p>
            <a:r>
              <a:rPr lang="en-GB" sz="1800" dirty="0"/>
              <a:t>KS2 – Grassing or Grooming</a:t>
            </a:r>
          </a:p>
          <a:p>
            <a:r>
              <a:rPr lang="en-GB" sz="1800" dirty="0"/>
              <a:t>KS2 – Send Me a Selfie</a:t>
            </a:r>
          </a:p>
          <a:p>
            <a:r>
              <a:rPr lang="en-GB" sz="1800" dirty="0"/>
              <a:t>KS2 – Skills to Resist Radicalisation</a:t>
            </a:r>
          </a:p>
          <a:p>
            <a:r>
              <a:rPr lang="en-GB" sz="1800" dirty="0"/>
              <a:t>A Knock at the Door Parental Engagement</a:t>
            </a:r>
          </a:p>
          <a:p>
            <a:pPr marL="0" indent="0">
              <a:buNone/>
            </a:pPr>
            <a:endParaRPr lang="en-GB" sz="1800" dirty="0"/>
          </a:p>
          <a:p>
            <a:pPr marL="0" indent="0">
              <a:buNone/>
            </a:pPr>
            <a:r>
              <a:rPr lang="en-GB" sz="1800" dirty="0"/>
              <a:t>For spring online training dates contact Trish@arieltrust.com</a:t>
            </a:r>
          </a:p>
          <a:p>
            <a:endParaRPr lang="en-US" altLang="en-US" dirty="0"/>
          </a:p>
        </p:txBody>
      </p:sp>
      <p:pic>
        <p:nvPicPr>
          <p:cNvPr id="3" name="Picture 2">
            <a:extLst>
              <a:ext uri="{FF2B5EF4-FFF2-40B4-BE49-F238E27FC236}">
                <a16:creationId xmlns:a16="http://schemas.microsoft.com/office/drawing/2014/main" id="{BEC753A4-52FD-07BA-20C3-9893A9FDA562}"/>
              </a:ext>
            </a:extLst>
          </p:cNvPr>
          <p:cNvPicPr>
            <a:picLocks noChangeAspect="1"/>
          </p:cNvPicPr>
          <p:nvPr/>
        </p:nvPicPr>
        <p:blipFill>
          <a:blip r:embed="rId2"/>
          <a:stretch>
            <a:fillRect/>
          </a:stretch>
        </p:blipFill>
        <p:spPr>
          <a:xfrm>
            <a:off x="8112225" y="5949280"/>
            <a:ext cx="651675" cy="65787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flipH="1">
            <a:off x="8590400" y="10928"/>
            <a:ext cx="3601600" cy="6858000"/>
          </a:xfrm>
          <a:prstGeom prst="rtTriangle">
            <a:avLst/>
          </a:prstGeom>
          <a:solidFill>
            <a:srgbClr val="9FC5E8"/>
          </a:solidFill>
          <a:ln w="9525"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highlight>
                <a:srgbClr val="C9DAF8"/>
              </a:highlight>
              <a:latin typeface="Arial"/>
              <a:ea typeface="Arial"/>
              <a:cs typeface="Arial"/>
              <a:sym typeface="Arial"/>
            </a:endParaRPr>
          </a:p>
        </p:txBody>
      </p:sp>
      <p:pic>
        <p:nvPicPr>
          <p:cNvPr id="55" name="Google Shape;55;p13"/>
          <p:cNvPicPr preferRelativeResize="0"/>
          <p:nvPr/>
        </p:nvPicPr>
        <p:blipFill rotWithShape="1">
          <a:blip r:embed="rId3">
            <a:alphaModFix/>
          </a:blip>
          <a:srcRect/>
          <a:stretch/>
        </p:blipFill>
        <p:spPr>
          <a:xfrm>
            <a:off x="520714" y="5354167"/>
            <a:ext cx="3092223" cy="1244800"/>
          </a:xfrm>
          <a:prstGeom prst="rect">
            <a:avLst/>
          </a:prstGeom>
          <a:noFill/>
          <a:ln>
            <a:noFill/>
          </a:ln>
        </p:spPr>
      </p:pic>
      <p:sp>
        <p:nvSpPr>
          <p:cNvPr id="56" name="Google Shape;56;p13"/>
          <p:cNvSpPr txBox="1"/>
          <p:nvPr/>
        </p:nvSpPr>
        <p:spPr>
          <a:xfrm>
            <a:off x="114267" y="129167"/>
            <a:ext cx="9924400" cy="6632400"/>
          </a:xfrm>
          <a:prstGeom prst="rect">
            <a:avLst/>
          </a:prstGeom>
          <a:noFill/>
          <a:ln>
            <a:noFill/>
          </a:ln>
        </p:spPr>
        <p:txBody>
          <a:bodyPr spcFirstLastPara="1" wrap="square" lIns="121900" tIns="121900" rIns="121900" bIns="121900" anchor="t" anchorCtr="0">
            <a:noAutofit/>
          </a:bodyPr>
          <a:lstStyle/>
          <a:p>
            <a:pPr>
              <a:lnSpc>
                <a:spcPct val="115833"/>
              </a:lnSpc>
              <a:buClr>
                <a:schemeClr val="dk1"/>
              </a:buClr>
              <a:buSzPts val="1100"/>
            </a:pPr>
            <a:r>
              <a:rPr lang="en-GB" sz="2400" b="1" dirty="0">
                <a:solidFill>
                  <a:schemeClr val="dk1"/>
                </a:solidFill>
                <a:latin typeface="Montserrat"/>
                <a:ea typeface="Montserrat"/>
                <a:cs typeface="Montserrat"/>
                <a:sym typeface="Montserrat"/>
              </a:rPr>
              <a:t>LSSP Webinar 19th March 26 : Sport as a Catalyst for Violence Prevention</a:t>
            </a:r>
            <a:endParaRPr sz="2400" b="1" dirty="0">
              <a:solidFill>
                <a:schemeClr val="dk1"/>
              </a:solidFill>
              <a:latin typeface="Montserrat"/>
              <a:ea typeface="Montserrat"/>
              <a:cs typeface="Montserrat"/>
              <a:sym typeface="Montserrat"/>
            </a:endParaRPr>
          </a:p>
          <a:p>
            <a:pPr>
              <a:lnSpc>
                <a:spcPct val="115833"/>
              </a:lnSpc>
              <a:spcBef>
                <a:spcPts val="1067"/>
              </a:spcBef>
              <a:buClr>
                <a:schemeClr val="dk1"/>
              </a:buClr>
              <a:buSzPts val="1100"/>
            </a:pPr>
            <a:r>
              <a:rPr lang="en-GB" sz="1467" dirty="0">
                <a:solidFill>
                  <a:schemeClr val="dk1"/>
                </a:solidFill>
                <a:latin typeface="Montserrat"/>
                <a:ea typeface="Montserrat"/>
                <a:cs typeface="Montserrat"/>
                <a:sym typeface="Montserrat"/>
              </a:rPr>
              <a:t>LSSP invites secondary schools and alternative provision (AP) providers to a dynamic webinar exploring how sport can be used to reduce and prevent youth violence through psychologically grounded, evidence-based approaches.</a:t>
            </a:r>
            <a:endParaRPr sz="1467" dirty="0">
              <a:solidFill>
                <a:schemeClr val="dk1"/>
              </a:solidFill>
              <a:latin typeface="Montserrat"/>
              <a:ea typeface="Montserrat"/>
              <a:cs typeface="Montserrat"/>
              <a:sym typeface="Montserrat"/>
            </a:endParaRPr>
          </a:p>
          <a:p>
            <a:pPr>
              <a:lnSpc>
                <a:spcPct val="115833"/>
              </a:lnSpc>
              <a:spcBef>
                <a:spcPts val="1067"/>
              </a:spcBef>
              <a:buClr>
                <a:schemeClr val="dk1"/>
              </a:buClr>
              <a:buSzPts val="1100"/>
            </a:pPr>
            <a:r>
              <a:rPr lang="en-GB" sz="1467" u="sng" dirty="0">
                <a:solidFill>
                  <a:schemeClr val="dk1"/>
                </a:solidFill>
                <a:latin typeface="Montserrat"/>
                <a:ea typeface="Montserrat"/>
                <a:cs typeface="Montserrat"/>
                <a:sym typeface="Montserrat"/>
              </a:rPr>
              <a:t>Webinar Focus:</a:t>
            </a:r>
            <a:endParaRPr sz="1467" u="sng" dirty="0">
              <a:solidFill>
                <a:schemeClr val="dk1"/>
              </a:solidFill>
              <a:latin typeface="Montserrat"/>
              <a:ea typeface="Montserrat"/>
              <a:cs typeface="Montserrat"/>
              <a:sym typeface="Montserrat"/>
            </a:endParaRPr>
          </a:p>
          <a:p>
            <a:pPr>
              <a:lnSpc>
                <a:spcPct val="115833"/>
              </a:lnSpc>
              <a:spcBef>
                <a:spcPts val="1067"/>
              </a:spcBef>
            </a:pPr>
            <a:r>
              <a:rPr lang="en-GB" sz="1467" dirty="0">
                <a:solidFill>
                  <a:schemeClr val="dk1"/>
                </a:solidFill>
                <a:latin typeface="Montserrat"/>
                <a:ea typeface="Montserrat"/>
                <a:cs typeface="Montserrat"/>
                <a:sym typeface="Montserrat"/>
              </a:rPr>
              <a:t>Grounded in William Glasser’s Choice Theory, which emphasizes personal responsibility, intrinsic motivation, and the power of positive relationships, the webinar will show:</a:t>
            </a:r>
            <a:endParaRPr sz="1467" dirty="0">
              <a:solidFill>
                <a:schemeClr val="dk1"/>
              </a:solidFill>
              <a:latin typeface="Montserrat"/>
              <a:ea typeface="Montserrat"/>
              <a:cs typeface="Montserrat"/>
              <a:sym typeface="Montserrat"/>
            </a:endParaRPr>
          </a:p>
          <a:p>
            <a:pPr>
              <a:lnSpc>
                <a:spcPct val="115833"/>
              </a:lnSpc>
              <a:spcBef>
                <a:spcPts val="1067"/>
              </a:spcBef>
              <a:buClr>
                <a:schemeClr val="dk1"/>
              </a:buClr>
              <a:buSzPts val="1100"/>
            </a:pPr>
            <a:r>
              <a:rPr lang="en-GB" sz="1467" dirty="0">
                <a:solidFill>
                  <a:schemeClr val="dk1"/>
                </a:solidFill>
                <a:latin typeface="Montserrat"/>
                <a:ea typeface="Montserrat"/>
                <a:cs typeface="Montserrat"/>
                <a:sym typeface="Montserrat"/>
              </a:rPr>
              <a:t>How sport and physical activity can be used to engage young people in purposeful conversations and develop essential life skills such as, self-awareness and self-regulation.</a:t>
            </a:r>
            <a:endParaRPr sz="1467" dirty="0">
              <a:solidFill>
                <a:schemeClr val="dk1"/>
              </a:solidFill>
              <a:latin typeface="Montserrat"/>
              <a:ea typeface="Montserrat"/>
              <a:cs typeface="Montserrat"/>
              <a:sym typeface="Montserrat"/>
            </a:endParaRPr>
          </a:p>
          <a:p>
            <a:pPr>
              <a:lnSpc>
                <a:spcPct val="115833"/>
              </a:lnSpc>
              <a:spcBef>
                <a:spcPts val="1067"/>
              </a:spcBef>
              <a:buClr>
                <a:schemeClr val="dk1"/>
              </a:buClr>
              <a:buSzPts val="1100"/>
            </a:pPr>
            <a:r>
              <a:rPr lang="en-GB" sz="1467" u="sng" dirty="0">
                <a:solidFill>
                  <a:schemeClr val="dk1"/>
                </a:solidFill>
                <a:latin typeface="Montserrat"/>
                <a:ea typeface="Montserrat"/>
                <a:cs typeface="Montserrat"/>
                <a:sym typeface="Montserrat"/>
              </a:rPr>
              <a:t>Why Choice Theory?</a:t>
            </a:r>
            <a:endParaRPr sz="1467" u="sng" dirty="0">
              <a:solidFill>
                <a:schemeClr val="dk1"/>
              </a:solidFill>
              <a:latin typeface="Montserrat"/>
              <a:ea typeface="Montserrat"/>
              <a:cs typeface="Montserrat"/>
              <a:sym typeface="Montserrat"/>
            </a:endParaRPr>
          </a:p>
          <a:p>
            <a:pPr>
              <a:lnSpc>
                <a:spcPct val="115833"/>
              </a:lnSpc>
              <a:spcBef>
                <a:spcPts val="1067"/>
              </a:spcBef>
              <a:buClr>
                <a:schemeClr val="dk1"/>
              </a:buClr>
              <a:buSzPts val="1100"/>
            </a:pPr>
            <a:r>
              <a:rPr lang="en-GB" sz="1467" dirty="0">
                <a:solidFill>
                  <a:schemeClr val="dk1"/>
                </a:solidFill>
                <a:latin typeface="Montserrat"/>
                <a:ea typeface="Montserrat"/>
                <a:cs typeface="Montserrat"/>
                <a:sym typeface="Montserrat"/>
              </a:rPr>
              <a:t>Glasser’s framework helps young people understand that all behaviour is driven by the desire to meet five basic needs: survival, love and belonging, power, freedom, and fun. By applying this theory through sport, educators can guide students toward better choices, stronger connections, and constructive conflict resolution.</a:t>
            </a:r>
            <a:endParaRPr sz="1467" dirty="0">
              <a:solidFill>
                <a:schemeClr val="dk1"/>
              </a:solidFill>
              <a:latin typeface="Montserrat"/>
              <a:ea typeface="Montserrat"/>
              <a:cs typeface="Montserrat"/>
              <a:sym typeface="Montserrat"/>
            </a:endParaRPr>
          </a:p>
          <a:p>
            <a:pPr>
              <a:lnSpc>
                <a:spcPct val="115833"/>
              </a:lnSpc>
              <a:spcBef>
                <a:spcPts val="1067"/>
              </a:spcBef>
              <a:buClr>
                <a:schemeClr val="dk1"/>
              </a:buClr>
              <a:buSzPts val="1100"/>
            </a:pPr>
            <a:r>
              <a:rPr lang="en-GB" sz="1467" dirty="0">
                <a:solidFill>
                  <a:schemeClr val="dk1"/>
                </a:solidFill>
                <a:latin typeface="Montserrat"/>
                <a:ea typeface="Montserrat"/>
                <a:cs typeface="Montserrat"/>
                <a:sym typeface="Montserrat"/>
              </a:rPr>
              <a:t>Schools will be able to access a digital resource hosted on the Merseyside Violence Reduction Partnership (MVRP) website, which will support ongoing learning and implementation. </a:t>
            </a:r>
            <a:endParaRPr sz="1467" dirty="0">
              <a:solidFill>
                <a:schemeClr val="dk2"/>
              </a:solidFill>
              <a:latin typeface="Montserrat"/>
              <a:ea typeface="Montserrat"/>
              <a:cs typeface="Montserrat"/>
              <a:sym typeface="Montserrat"/>
            </a:endParaRPr>
          </a:p>
          <a:p>
            <a:pPr marL="380990" indent="-287859">
              <a:spcBef>
                <a:spcPts val="1067"/>
              </a:spcBef>
              <a:buClr>
                <a:schemeClr val="dk1"/>
              </a:buClr>
              <a:buSzPts val="1100"/>
            </a:pPr>
            <a:endParaRPr sz="2400" dirty="0">
              <a:solidFill>
                <a:schemeClr val="dk2"/>
              </a:solidFill>
              <a:latin typeface="Montserrat"/>
              <a:ea typeface="Montserrat"/>
              <a:cs typeface="Montserrat"/>
              <a:sym typeface="Montserrat"/>
            </a:endParaRPr>
          </a:p>
          <a:p>
            <a:pPr marL="380990" indent="-287859">
              <a:buClr>
                <a:schemeClr val="dk1"/>
              </a:buClr>
              <a:buSzPts val="1100"/>
            </a:pPr>
            <a:endParaRPr sz="2400" b="1" dirty="0">
              <a:solidFill>
                <a:schemeClr val="dk2"/>
              </a:solidFill>
              <a:latin typeface="Montserrat"/>
              <a:ea typeface="Montserrat"/>
              <a:cs typeface="Montserrat"/>
              <a:sym typeface="Montserrat"/>
            </a:endParaRPr>
          </a:p>
          <a:p>
            <a:pPr>
              <a:buClr>
                <a:srgbClr val="000000"/>
              </a:buClr>
              <a:buSzPts val="1800"/>
            </a:pPr>
            <a:endParaRPr sz="2400" b="1" dirty="0">
              <a:solidFill>
                <a:schemeClr val="dk2"/>
              </a:solidFill>
              <a:latin typeface="Montserrat"/>
              <a:ea typeface="Montserrat"/>
              <a:cs typeface="Montserrat"/>
              <a:sym typeface="Montserrat"/>
            </a:endParaRPr>
          </a:p>
          <a:p>
            <a:pPr marL="380990" indent="-287859">
              <a:buClr>
                <a:schemeClr val="dk1"/>
              </a:buClr>
              <a:buSzPts val="1100"/>
            </a:pPr>
            <a:endParaRPr sz="2400" b="1" dirty="0">
              <a:solidFill>
                <a:schemeClr val="dk2"/>
              </a:solidFill>
              <a:latin typeface="Montserrat"/>
              <a:ea typeface="Montserrat"/>
              <a:cs typeface="Montserrat"/>
              <a:sym typeface="Montserrat"/>
            </a:endParaRPr>
          </a:p>
          <a:p>
            <a:pPr marL="380990" indent="-287859">
              <a:buClr>
                <a:schemeClr val="dk1"/>
              </a:buClr>
              <a:buSzPts val="1100"/>
            </a:pPr>
            <a:endParaRPr sz="2400" b="1" dirty="0">
              <a:solidFill>
                <a:schemeClr val="dk2"/>
              </a:solidFill>
              <a:latin typeface="Montserrat"/>
              <a:ea typeface="Montserrat"/>
              <a:cs typeface="Montserrat"/>
              <a:sym typeface="Montserrat"/>
            </a:endParaRPr>
          </a:p>
          <a:p>
            <a:pPr marL="380990" indent="-287859">
              <a:buClr>
                <a:schemeClr val="dk1"/>
              </a:buClr>
              <a:buSzPts val="1100"/>
            </a:pPr>
            <a:endParaRPr sz="2400" b="1" dirty="0">
              <a:solidFill>
                <a:schemeClr val="dk2"/>
              </a:solidFill>
              <a:latin typeface="Montserrat"/>
              <a:ea typeface="Montserrat"/>
              <a:cs typeface="Montserrat"/>
              <a:sym typeface="Montserrat"/>
            </a:endParaRPr>
          </a:p>
          <a:p>
            <a:pPr marL="380990" indent="-287859">
              <a:buClr>
                <a:schemeClr val="dk1"/>
              </a:buClr>
              <a:buSzPts val="1100"/>
            </a:pPr>
            <a:endParaRPr sz="2400" b="1" dirty="0">
              <a:solidFill>
                <a:schemeClr val="dk2"/>
              </a:solidFill>
              <a:latin typeface="Montserrat"/>
              <a:ea typeface="Montserrat"/>
              <a:cs typeface="Montserrat"/>
              <a:sym typeface="Montserrat"/>
            </a:endParaRPr>
          </a:p>
          <a:p>
            <a:pPr marL="609585" indent="-304792">
              <a:buClr>
                <a:schemeClr val="dk2"/>
              </a:buClr>
              <a:buSzPts val="2000"/>
            </a:pPr>
            <a:endParaRPr sz="2400" b="1" dirty="0">
              <a:solidFill>
                <a:schemeClr val="dk2"/>
              </a:solidFill>
              <a:latin typeface="Montserrat"/>
              <a:ea typeface="Montserrat"/>
              <a:cs typeface="Montserrat"/>
              <a:sym typeface="Montserrat"/>
            </a:endParaRPr>
          </a:p>
          <a:p>
            <a:pPr marL="609585" indent="-304792">
              <a:buClr>
                <a:schemeClr val="dk2"/>
              </a:buClr>
              <a:buSzPts val="2000"/>
            </a:pPr>
            <a:endParaRPr sz="2400" b="1" dirty="0">
              <a:solidFill>
                <a:schemeClr val="dk2"/>
              </a:solidFill>
              <a:latin typeface="Montserrat"/>
              <a:ea typeface="Montserrat"/>
              <a:cs typeface="Montserrat"/>
              <a:sym typeface="Montserrat"/>
            </a:endParaRPr>
          </a:p>
          <a:p>
            <a:pPr marL="609585">
              <a:buClr>
                <a:schemeClr val="dk1"/>
              </a:buClr>
              <a:buSzPts val="1100"/>
            </a:pPr>
            <a:endParaRPr sz="933" b="1" dirty="0">
              <a:solidFill>
                <a:schemeClr val="dk2"/>
              </a:solidFill>
              <a:latin typeface="Montserrat"/>
              <a:ea typeface="Montserrat"/>
              <a:cs typeface="Montserrat"/>
              <a:sym typeface="Montserrat"/>
            </a:endParaRPr>
          </a:p>
          <a:p>
            <a:pPr>
              <a:buClr>
                <a:schemeClr val="dk1"/>
              </a:buClr>
              <a:buSzPts val="1100"/>
            </a:pPr>
            <a:endParaRPr sz="1067" dirty="0">
              <a:solidFill>
                <a:schemeClr val="dk2"/>
              </a:solidFill>
              <a:latin typeface="Montserrat"/>
              <a:ea typeface="Montserrat"/>
              <a:cs typeface="Montserrat"/>
              <a:sym typeface="Montserrat"/>
            </a:endParaRPr>
          </a:p>
          <a:p>
            <a:pPr marL="609585">
              <a:buClr>
                <a:srgbClr val="000000"/>
              </a:buClr>
              <a:buSzPts val="1800"/>
            </a:pPr>
            <a:endParaRPr sz="2400" dirty="0">
              <a:solidFill>
                <a:schemeClr val="dk2"/>
              </a:solidFill>
              <a:latin typeface="Montserrat"/>
              <a:ea typeface="Montserrat"/>
              <a:cs typeface="Montserrat"/>
              <a:sym typeface="Montserrat"/>
            </a:endParaRPr>
          </a:p>
          <a:p>
            <a:pPr>
              <a:buClr>
                <a:schemeClr val="dk1"/>
              </a:buClr>
              <a:buSzPts val="1100"/>
            </a:pPr>
            <a:endParaRPr sz="2400" b="1" dirty="0">
              <a:solidFill>
                <a:schemeClr val="dk2"/>
              </a:solidFill>
              <a:latin typeface="Montserrat"/>
              <a:ea typeface="Montserrat"/>
              <a:cs typeface="Montserrat"/>
              <a:sym typeface="Montserrat"/>
            </a:endParaRPr>
          </a:p>
        </p:txBody>
      </p:sp>
      <p:grpSp>
        <p:nvGrpSpPr>
          <p:cNvPr id="57" name="Google Shape;57;p13"/>
          <p:cNvGrpSpPr/>
          <p:nvPr/>
        </p:nvGrpSpPr>
        <p:grpSpPr>
          <a:xfrm>
            <a:off x="9501200" y="0"/>
            <a:ext cx="2691363" cy="4006763"/>
            <a:chOff x="7125900" y="0"/>
            <a:chExt cx="2018522" cy="3005072"/>
          </a:xfrm>
        </p:grpSpPr>
        <p:sp>
          <p:nvSpPr>
            <p:cNvPr id="58" name="Google Shape;58;p13"/>
            <p:cNvSpPr/>
            <p:nvPr/>
          </p:nvSpPr>
          <p:spPr>
            <a:xfrm flipH="1">
              <a:off x="7125900" y="0"/>
              <a:ext cx="2018100" cy="2210100"/>
            </a:xfrm>
            <a:prstGeom prst="parallelogram">
              <a:avLst>
                <a:gd name="adj" fmla="val 72278"/>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Arial"/>
                <a:ea typeface="Arial"/>
                <a:cs typeface="Arial"/>
                <a:sym typeface="Arial"/>
              </a:endParaRPr>
            </a:p>
          </p:txBody>
        </p:sp>
        <p:sp>
          <p:nvSpPr>
            <p:cNvPr id="59" name="Google Shape;59;p13"/>
            <p:cNvSpPr/>
            <p:nvPr/>
          </p:nvSpPr>
          <p:spPr>
            <a:xfrm rot="10796327">
              <a:off x="8582372" y="2214272"/>
              <a:ext cx="561600" cy="790501"/>
            </a:xfrm>
            <a:prstGeom prst="rtTriangle">
              <a:avLst/>
            </a:prstGeom>
            <a:solidFill>
              <a:srgbClr val="1155CC"/>
            </a:solidFill>
            <a:ln w="95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Arial"/>
                <a:ea typeface="Arial"/>
                <a:cs typeface="Arial"/>
                <a:sym typeface="Arial"/>
              </a:endParaRPr>
            </a:p>
          </p:txBody>
        </p:sp>
      </p:grpSp>
      <p:pic>
        <p:nvPicPr>
          <p:cNvPr id="60" name="Google Shape;60;p13"/>
          <p:cNvPicPr preferRelativeResize="0"/>
          <p:nvPr/>
        </p:nvPicPr>
        <p:blipFill rotWithShape="1">
          <a:blip r:embed="rId3">
            <a:alphaModFix/>
          </a:blip>
          <a:srcRect/>
          <a:stretch/>
        </p:blipFill>
        <p:spPr>
          <a:xfrm>
            <a:off x="9501201" y="5768829"/>
            <a:ext cx="2343201" cy="941900"/>
          </a:xfrm>
          <a:prstGeom prst="rect">
            <a:avLst/>
          </a:prstGeom>
          <a:noFill/>
          <a:ln>
            <a:noFill/>
          </a:ln>
        </p:spPr>
      </p:pic>
      <p:pic>
        <p:nvPicPr>
          <p:cNvPr id="61" name="Google Shape;61;p13" title="logo.png"/>
          <p:cNvPicPr preferRelativeResize="0"/>
          <p:nvPr/>
        </p:nvPicPr>
        <p:blipFill>
          <a:blip r:embed="rId4">
            <a:alphaModFix/>
          </a:blip>
          <a:stretch>
            <a:fillRect/>
          </a:stretch>
        </p:blipFill>
        <p:spPr>
          <a:xfrm>
            <a:off x="10806003" y="4708865"/>
            <a:ext cx="983377" cy="99273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4CED-7549-E85E-7372-3E2593E44AE7}"/>
              </a:ext>
            </a:extLst>
          </p:cNvPr>
          <p:cNvSpPr>
            <a:spLocks noGrp="1"/>
          </p:cNvSpPr>
          <p:nvPr>
            <p:ph type="title"/>
          </p:nvPr>
        </p:nvSpPr>
        <p:spPr/>
        <p:txBody>
          <a:bodyPr>
            <a:normAutofit/>
          </a:bodyPr>
          <a:lstStyle/>
          <a:p>
            <a:pPr algn="ctr"/>
            <a:r>
              <a:rPr lang="en-GB" sz="7200">
                <a:latin typeface="+mn-lt"/>
                <a:ea typeface="+mn-ea"/>
                <a:cs typeface="+mn-cs"/>
              </a:rPr>
              <a:t>Spotlight </a:t>
            </a:r>
            <a:endParaRPr lang="en-GB" sz="7200" dirty="0">
              <a:latin typeface="+mn-lt"/>
              <a:ea typeface="+mn-ea"/>
              <a:cs typeface="+mn-cs"/>
            </a:endParaRPr>
          </a:p>
        </p:txBody>
      </p:sp>
      <p:pic>
        <p:nvPicPr>
          <p:cNvPr id="1026" name="Picture 2" descr="Merseyside Violence Reduction Partnership">
            <a:extLst>
              <a:ext uri="{FF2B5EF4-FFF2-40B4-BE49-F238E27FC236}">
                <a16:creationId xmlns:a16="http://schemas.microsoft.com/office/drawing/2014/main" id="{7F7C9F73-93F6-9A43-A132-0027007BD8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0880" y="1690689"/>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seyside Violence Reduction Partnership">
            <a:extLst>
              <a:ext uri="{FF2B5EF4-FFF2-40B4-BE49-F238E27FC236}">
                <a16:creationId xmlns:a16="http://schemas.microsoft.com/office/drawing/2014/main" id="{8FFB074B-F71B-205A-3633-1F27A1668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565" y="301625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seyside Violence Reduction ...">
            <a:extLst>
              <a:ext uri="{FF2B5EF4-FFF2-40B4-BE49-F238E27FC236}">
                <a16:creationId xmlns:a16="http://schemas.microsoft.com/office/drawing/2014/main" id="{72C7FF08-223E-A245-02F9-E213DA333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374" y="230694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rseyside Violence Reduction ...">
            <a:extLst>
              <a:ext uri="{FF2B5EF4-FFF2-40B4-BE49-F238E27FC236}">
                <a16:creationId xmlns:a16="http://schemas.microsoft.com/office/drawing/2014/main" id="{0149CE92-59F5-A91C-7609-84F3C8E67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982" y="1597632"/>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4678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5835-3275-98E5-8F16-0A52C897464E}"/>
              </a:ext>
            </a:extLst>
          </p:cNvPr>
          <p:cNvSpPr>
            <a:spLocks noGrp="1"/>
          </p:cNvSpPr>
          <p:nvPr>
            <p:ph type="ctrTitle"/>
          </p:nvPr>
        </p:nvSpPr>
        <p:spPr/>
        <p:txBody>
          <a:bodyPr/>
          <a:lstStyle/>
          <a:p>
            <a:r>
              <a:rPr lang="en-GB" dirty="0"/>
              <a:t>Thank you</a:t>
            </a:r>
            <a:br>
              <a:rPr lang="en-GB" dirty="0"/>
            </a:br>
            <a:r>
              <a:rPr lang="en-GB" dirty="0"/>
              <a:t> </a:t>
            </a:r>
          </a:p>
        </p:txBody>
      </p:sp>
      <p:sp>
        <p:nvSpPr>
          <p:cNvPr id="3" name="Subtitle 2">
            <a:extLst>
              <a:ext uri="{FF2B5EF4-FFF2-40B4-BE49-F238E27FC236}">
                <a16:creationId xmlns:a16="http://schemas.microsoft.com/office/drawing/2014/main" id="{3EE0D022-B1B3-E69D-71A9-E1AC44341114}"/>
              </a:ext>
            </a:extLst>
          </p:cNvPr>
          <p:cNvSpPr>
            <a:spLocks noGrp="1"/>
          </p:cNvSpPr>
          <p:nvPr>
            <p:ph type="subTitle" idx="1"/>
          </p:nvPr>
        </p:nvSpPr>
        <p:spPr>
          <a:xfrm>
            <a:off x="1055159" y="3602038"/>
            <a:ext cx="10081683" cy="2773710"/>
          </a:xfrm>
        </p:spPr>
        <p:txBody>
          <a:bodyPr>
            <a:normAutofit/>
          </a:bodyPr>
          <a:lstStyle/>
          <a:p>
            <a:endParaRPr lang="en-GB" sz="2400" dirty="0"/>
          </a:p>
          <a:p>
            <a:endParaRPr lang="en-GB" dirty="0"/>
          </a:p>
        </p:txBody>
      </p:sp>
      <p:pic>
        <p:nvPicPr>
          <p:cNvPr id="5" name="Picture 4" descr="A poster for a school event&#10;&#10;AI-generated content may be incorrect.">
            <a:extLst>
              <a:ext uri="{FF2B5EF4-FFF2-40B4-BE49-F238E27FC236}">
                <a16:creationId xmlns:a16="http://schemas.microsoft.com/office/drawing/2014/main" id="{561D9844-E67A-7AFB-D768-41D4CDE1C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2514" y="2848189"/>
            <a:ext cx="4282359" cy="3027627"/>
          </a:xfrm>
          <a:prstGeom prst="rect">
            <a:avLst/>
          </a:prstGeom>
        </p:spPr>
      </p:pic>
      <p:pic>
        <p:nvPicPr>
          <p:cNvPr id="6" name="Picture 5" descr="A poster for a school network&#10;&#10;AI-generated content may be incorrect.">
            <a:extLst>
              <a:ext uri="{FF2B5EF4-FFF2-40B4-BE49-F238E27FC236}">
                <a16:creationId xmlns:a16="http://schemas.microsoft.com/office/drawing/2014/main" id="{51FC2551-7FE1-2ECF-DE0F-75B92FE37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85" y="1584581"/>
            <a:ext cx="3033903" cy="4291235"/>
          </a:xfrm>
          <a:prstGeom prst="rect">
            <a:avLst/>
          </a:prstGeom>
        </p:spPr>
      </p:pic>
    </p:spTree>
    <p:extLst>
      <p:ext uri="{BB962C8B-B14F-4D97-AF65-F5344CB8AC3E}">
        <p14:creationId xmlns:p14="http://schemas.microsoft.com/office/powerpoint/2010/main" val="2215634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BDCC8-93F1-F7A2-01BE-9C9ABCFB79F0}"/>
            </a:ext>
          </a:extLst>
        </p:cNvPr>
        <p:cNvGrpSpPr/>
        <p:nvPr/>
      </p:nvGrpSpPr>
      <p:grpSpPr>
        <a:xfrm>
          <a:off x="0" y="0"/>
          <a:ext cx="0" cy="0"/>
          <a:chOff x="0" y="0"/>
          <a:chExt cx="0" cy="0"/>
        </a:xfrm>
      </p:grpSpPr>
      <p:pic>
        <p:nvPicPr>
          <p:cNvPr id="3" name="Picture 2" descr="A logo with text overlay&#10;&#10;AI-generated content may be incorrect.">
            <a:extLst>
              <a:ext uri="{FF2B5EF4-FFF2-40B4-BE49-F238E27FC236}">
                <a16:creationId xmlns:a16="http://schemas.microsoft.com/office/drawing/2014/main" id="{D0FF0080-504C-A747-A8AF-134992B5182F}"/>
              </a:ext>
            </a:extLst>
          </p:cNvPr>
          <p:cNvPicPr>
            <a:picLocks noChangeAspect="1"/>
          </p:cNvPicPr>
          <p:nvPr/>
        </p:nvPicPr>
        <p:blipFill>
          <a:blip r:embed="rId3"/>
          <a:stretch>
            <a:fillRect/>
          </a:stretch>
        </p:blipFill>
        <p:spPr>
          <a:xfrm>
            <a:off x="10091227" y="6011526"/>
            <a:ext cx="1870017" cy="555090"/>
          </a:xfrm>
          <a:prstGeom prst="rect">
            <a:avLst/>
          </a:prstGeom>
        </p:spPr>
      </p:pic>
      <p:sp>
        <p:nvSpPr>
          <p:cNvPr id="6" name="Title 1">
            <a:extLst>
              <a:ext uri="{FF2B5EF4-FFF2-40B4-BE49-F238E27FC236}">
                <a16:creationId xmlns:a16="http://schemas.microsoft.com/office/drawing/2014/main" id="{25DA78D0-793A-BD73-6FD5-F8A577BB770A}"/>
              </a:ext>
            </a:extLst>
          </p:cNvPr>
          <p:cNvSpPr txBox="1">
            <a:spLocks/>
          </p:cNvSpPr>
          <p:nvPr/>
        </p:nvSpPr>
        <p:spPr>
          <a:xfrm>
            <a:off x="486524" y="651173"/>
            <a:ext cx="9901688" cy="7935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Poppins" pitchFamily="2" charset="77"/>
              <a:ea typeface="+mj-ea"/>
              <a:cs typeface="Poppins" pitchFamily="2" charset="77"/>
            </a:endParaRPr>
          </a:p>
        </p:txBody>
      </p:sp>
      <p:sp>
        <p:nvSpPr>
          <p:cNvPr id="8" name="Title 1">
            <a:extLst>
              <a:ext uri="{FF2B5EF4-FFF2-40B4-BE49-F238E27FC236}">
                <a16:creationId xmlns:a16="http://schemas.microsoft.com/office/drawing/2014/main" id="{F2D4A1CF-F846-B3CE-C9A1-32AC17F93CE7}"/>
              </a:ext>
            </a:extLst>
          </p:cNvPr>
          <p:cNvSpPr txBox="1">
            <a:spLocks/>
          </p:cNvSpPr>
          <p:nvPr/>
        </p:nvSpPr>
        <p:spPr>
          <a:xfrm>
            <a:off x="638924" y="803573"/>
            <a:ext cx="9901688" cy="7935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Poppins" pitchFamily="2" charset="77"/>
                <a:ea typeface="+mj-ea"/>
                <a:cs typeface="Poppins" pitchFamily="2" charset="77"/>
              </a:rPr>
              <a:t>Ofsted Inspection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Poppins" pitchFamily="2" charset="77"/>
              <a:ea typeface="+mj-ea"/>
              <a:cs typeface="Poppins" pitchFamily="2" charset="77"/>
            </a:endParaRPr>
          </a:p>
        </p:txBody>
      </p:sp>
      <p:grpSp>
        <p:nvGrpSpPr>
          <p:cNvPr id="15" name="Group 14">
            <a:extLst>
              <a:ext uri="{FF2B5EF4-FFF2-40B4-BE49-F238E27FC236}">
                <a16:creationId xmlns:a16="http://schemas.microsoft.com/office/drawing/2014/main" id="{21943B29-AD6E-4214-CBFB-BFEF669B432D}"/>
              </a:ext>
            </a:extLst>
          </p:cNvPr>
          <p:cNvGrpSpPr/>
          <p:nvPr/>
        </p:nvGrpSpPr>
        <p:grpSpPr>
          <a:xfrm>
            <a:off x="638924" y="1590432"/>
            <a:ext cx="10914152" cy="4204789"/>
            <a:chOff x="638923" y="1739349"/>
            <a:chExt cx="10914152" cy="4204789"/>
          </a:xfrm>
        </p:grpSpPr>
        <p:pic>
          <p:nvPicPr>
            <p:cNvPr id="10" name="Picture 9">
              <a:extLst>
                <a:ext uri="{FF2B5EF4-FFF2-40B4-BE49-F238E27FC236}">
                  <a16:creationId xmlns:a16="http://schemas.microsoft.com/office/drawing/2014/main" id="{06C82A3E-8928-46C0-D8CB-77A170E517BE}"/>
                </a:ext>
              </a:extLst>
            </p:cNvPr>
            <p:cNvPicPr>
              <a:picLocks noChangeAspect="1"/>
            </p:cNvPicPr>
            <p:nvPr/>
          </p:nvPicPr>
          <p:blipFill>
            <a:blip r:embed="rId4"/>
            <a:srcRect l="1035" r="1256"/>
            <a:stretch>
              <a:fillRect/>
            </a:stretch>
          </p:blipFill>
          <p:spPr>
            <a:xfrm>
              <a:off x="638923" y="1740407"/>
              <a:ext cx="6164213" cy="1507855"/>
            </a:xfrm>
            <a:prstGeom prst="rect">
              <a:avLst/>
            </a:prstGeom>
          </p:spPr>
        </p:pic>
        <p:pic>
          <p:nvPicPr>
            <p:cNvPr id="13" name="Picture 12">
              <a:extLst>
                <a:ext uri="{FF2B5EF4-FFF2-40B4-BE49-F238E27FC236}">
                  <a16:creationId xmlns:a16="http://schemas.microsoft.com/office/drawing/2014/main" id="{CBD5F274-CD00-C139-C086-02108065D0D6}"/>
                </a:ext>
              </a:extLst>
            </p:cNvPr>
            <p:cNvPicPr>
              <a:picLocks noChangeAspect="1"/>
            </p:cNvPicPr>
            <p:nvPr/>
          </p:nvPicPr>
          <p:blipFill>
            <a:blip r:embed="rId4"/>
            <a:srcRect l="94049" r="1256"/>
            <a:stretch>
              <a:fillRect/>
            </a:stretch>
          </p:blipFill>
          <p:spPr>
            <a:xfrm>
              <a:off x="6803136" y="1739349"/>
              <a:ext cx="4749939" cy="1507855"/>
            </a:xfrm>
            <a:prstGeom prst="rect">
              <a:avLst/>
            </a:prstGeom>
          </p:spPr>
        </p:pic>
        <p:sp>
          <p:nvSpPr>
            <p:cNvPr id="7" name="Title 1">
              <a:extLst>
                <a:ext uri="{FF2B5EF4-FFF2-40B4-BE49-F238E27FC236}">
                  <a16:creationId xmlns:a16="http://schemas.microsoft.com/office/drawing/2014/main" id="{83BB23F2-CC51-2D8C-7FD6-A028EEA07AE9}"/>
                </a:ext>
              </a:extLst>
            </p:cNvPr>
            <p:cNvSpPr txBox="1">
              <a:spLocks/>
            </p:cNvSpPr>
            <p:nvPr/>
          </p:nvSpPr>
          <p:spPr>
            <a:xfrm>
              <a:off x="638923" y="3207553"/>
              <a:ext cx="10914152" cy="2736585"/>
            </a:xfrm>
            <a:prstGeom prst="rect">
              <a:avLst/>
            </a:prstGeom>
            <a:ln>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Poppins" pitchFamily="2" charset="77"/>
                <a:ea typeface="+mj-ea"/>
                <a:cs typeface="Poppins" pitchFamily="2" charset="77"/>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Poppins" pitchFamily="2" charset="77"/>
                  <a:ea typeface="+mj-ea"/>
                  <a:cs typeface="Poppins" pitchFamily="2" charset="77"/>
                </a:rPr>
                <a:t>Every school and FE provider in England will now be inspected on whether they protect children from involvement in violence and use an evidence-based approach to do so.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pitchFamily="2" charset="77"/>
                <a:ea typeface="+mj-ea"/>
                <a:cs typeface="Poppins" pitchFamily="2" charset="77"/>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oppins" pitchFamily="2" charset="77"/>
                  <a:ea typeface="+mj-ea"/>
                  <a:cs typeface="Poppins" pitchFamily="2" charset="77"/>
                </a:rPr>
                <a:t>There is now a new section within the Safeguarding chapter of the school inspection toolkit focused on child-on-child violence.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oppins" pitchFamily="2" charset="77"/>
                <a:ea typeface="+mj-ea"/>
                <a:cs typeface="Poppins" pitchFamily="2" charset="77"/>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Poppins" pitchFamily="2" charset="77"/>
                  <a:ea typeface="+mj-ea"/>
                  <a:cs typeface="Poppins" pitchFamily="2" charset="77"/>
                </a:rPr>
                <a:t>Inspectors will evaluate the extent to which leaders ensure that staff are aware of the signs that pupils may be at risk of becoming involved in violence and understand that early, evidence-based intervention can be key to preventing them from going on to commit violence.</a:t>
              </a:r>
              <a:endParaRPr kumimoji="0" lang="en-GB" sz="1800" b="0" i="0" u="none" strike="noStrike" kern="1200" cap="none" spc="0" normalizeH="0" baseline="0" noProof="0">
                <a:ln>
                  <a:noFill/>
                </a:ln>
                <a:solidFill>
                  <a:srgbClr val="000000"/>
                </a:solidFill>
                <a:effectLst/>
                <a:uLnTx/>
                <a:uFillTx/>
                <a:latin typeface="Poppins" pitchFamily="2" charset="77"/>
                <a:ea typeface="+mj-ea"/>
                <a:cs typeface="Poppins" pitchFamily="2" charset="77"/>
              </a:endParaRPr>
            </a:p>
          </p:txBody>
        </p:sp>
        <p:sp>
          <p:nvSpPr>
            <p:cNvPr id="14" name="Rectangle 13">
              <a:extLst>
                <a:ext uri="{FF2B5EF4-FFF2-40B4-BE49-F238E27FC236}">
                  <a16:creationId xmlns:a16="http://schemas.microsoft.com/office/drawing/2014/main" id="{08E22F82-D36C-9D2D-5C0C-72D05822931C}"/>
                </a:ext>
              </a:extLst>
            </p:cNvPr>
            <p:cNvSpPr/>
            <p:nvPr/>
          </p:nvSpPr>
          <p:spPr>
            <a:xfrm>
              <a:off x="638923" y="1778426"/>
              <a:ext cx="10914152" cy="1429127"/>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272684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8B156-349E-BC05-9DFB-9B8A4E8C446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6A5F223-D8FF-CA3F-7596-B3493D3D068D}"/>
              </a:ext>
            </a:extLst>
          </p:cNvPr>
          <p:cNvSpPr txBox="1"/>
          <p:nvPr/>
        </p:nvSpPr>
        <p:spPr>
          <a:xfrm>
            <a:off x="345067" y="581616"/>
            <a:ext cx="11190396" cy="128650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800" b="1" i="0" u="none" strike="noStrike" kern="1200" cap="none" spc="-60" normalizeH="0" baseline="0" noProof="0">
                <a:ln>
                  <a:noFill/>
                </a:ln>
                <a:solidFill>
                  <a:srgbClr val="323739"/>
                </a:solidFill>
                <a:effectLst/>
                <a:uLnTx/>
                <a:uFillTx/>
                <a:latin typeface="Poppins"/>
                <a:ea typeface="+mn-ea"/>
                <a:cs typeface="Poppins"/>
              </a:rPr>
              <a:t>Education Practice Insight Creator (EPIC)</a:t>
            </a:r>
            <a:r>
              <a:rPr kumimoji="0" lang="en-GB" sz="2800" b="0" i="0" u="none" strike="noStrike" kern="1200" cap="none" spc="-60" normalizeH="0" baseline="0" noProof="0">
                <a:ln>
                  <a:noFill/>
                </a:ln>
                <a:solidFill>
                  <a:srgbClr val="323739"/>
                </a:solidFill>
                <a:effectLst/>
                <a:uLnTx/>
                <a:uFillTx/>
                <a:latin typeface="Poppins"/>
                <a:ea typeface="+mn-ea"/>
                <a:cs typeface="Poppins"/>
              </a:rPr>
              <a:t> </a:t>
            </a:r>
            <a:endParaRPr kumimoji="0" lang="en-GB" sz="2800" b="0" i="0" u="none" strike="noStrike" kern="1200" cap="none" spc="-60" normalizeH="0" baseline="0" noProof="0">
              <a:ln>
                <a:noFill/>
              </a:ln>
              <a:solidFill>
                <a:srgbClr val="323739"/>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GB" sz="2400" b="0" i="0" u="none" strike="noStrike" kern="1200" cap="none" spc="-60" normalizeH="0" baseline="0" noProof="0">
              <a:ln>
                <a:noFill/>
              </a:ln>
              <a:solidFill>
                <a:srgbClr val="323739"/>
              </a:solidFill>
              <a:effectLst/>
              <a:uLnTx/>
              <a:uFillTx/>
              <a:latin typeface="Poppins"/>
              <a:ea typeface="+mn-ea"/>
              <a:cs typeface="Poppins"/>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000" b="0" i="0" u="none" strike="noStrike" kern="1200" cap="none" spc="-60" normalizeH="0" baseline="0" noProof="0">
                <a:ln>
                  <a:noFill/>
                </a:ln>
                <a:solidFill>
                  <a:srgbClr val="323739"/>
                </a:solidFill>
                <a:effectLst/>
                <a:uLnTx/>
                <a:uFillTx/>
                <a:latin typeface="Poppins"/>
                <a:ea typeface="+mn-ea"/>
                <a:cs typeface="Poppins"/>
              </a:rPr>
              <a:t>Free digital self-assessment tool that allows schools to understand how well their practice aligns with the evidence in preventing youth violence.</a:t>
            </a:r>
            <a:r>
              <a:rPr kumimoji="0" lang="en-GB" sz="2400" b="0" i="0" u="none" strike="noStrike" kern="1200" cap="none" spc="-60" normalizeH="0" baseline="0" noProof="0">
                <a:ln>
                  <a:noFill/>
                </a:ln>
                <a:solidFill>
                  <a:srgbClr val="323739"/>
                </a:solidFill>
                <a:effectLst/>
                <a:uLnTx/>
                <a:uFillTx/>
                <a:latin typeface="Poppins"/>
                <a:ea typeface="+mn-ea"/>
                <a:cs typeface="Poppins"/>
              </a:rPr>
              <a:t> </a:t>
            </a:r>
            <a:endParaRPr kumimoji="0" lang="en-GB" sz="2400" b="0" i="0" u="none" strike="noStrike" kern="1200" cap="none" spc="-60" normalizeH="0" baseline="0" noProof="0">
              <a:ln>
                <a:noFill/>
              </a:ln>
              <a:solidFill>
                <a:srgbClr val="323739"/>
              </a:solidFill>
              <a:effectLst/>
              <a:uLnTx/>
              <a:uFillTx/>
              <a:latin typeface="Poppins" pitchFamily="2" charset="77"/>
              <a:ea typeface="+mn-ea"/>
              <a:cs typeface="Poppins" pitchFamily="2" charset="77"/>
            </a:endParaRPr>
          </a:p>
        </p:txBody>
      </p:sp>
      <p:sp>
        <p:nvSpPr>
          <p:cNvPr id="10" name="TextBox 9">
            <a:extLst>
              <a:ext uri="{FF2B5EF4-FFF2-40B4-BE49-F238E27FC236}">
                <a16:creationId xmlns:a16="http://schemas.microsoft.com/office/drawing/2014/main" id="{D428DC9B-C25C-FFD8-A1A1-D81DF00FE6B9}"/>
              </a:ext>
            </a:extLst>
          </p:cNvPr>
          <p:cNvSpPr txBox="1"/>
          <p:nvPr/>
        </p:nvSpPr>
        <p:spPr>
          <a:xfrm>
            <a:off x="345067" y="1939684"/>
            <a:ext cx="7709251" cy="6463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323739"/>
                </a:solidFill>
                <a:effectLst/>
                <a:uLnTx/>
                <a:uFillTx/>
                <a:latin typeface="Poppins"/>
                <a:ea typeface="+mn-ea"/>
                <a:cs typeface="Poppins SemiBold"/>
              </a:rPr>
              <a:t>Takes on average less than </a:t>
            </a:r>
            <a:r>
              <a:rPr kumimoji="0" lang="en-GB" sz="1800" b="1" i="0" u="none" strike="noStrike" kern="1200" cap="none" spc="0" normalizeH="0" baseline="0" noProof="0">
                <a:ln>
                  <a:noFill/>
                </a:ln>
                <a:solidFill>
                  <a:srgbClr val="323739"/>
                </a:solidFill>
                <a:effectLst/>
                <a:uLnTx/>
                <a:uFillTx/>
                <a:latin typeface="Poppins"/>
                <a:ea typeface="+mn-ea"/>
                <a:cs typeface="Poppins SemiBold"/>
              </a:rPr>
              <a:t>30 minutes to 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323739"/>
                </a:solidFill>
                <a:effectLst/>
                <a:uLnTx/>
                <a:uFillTx/>
                <a:latin typeface="Poppins"/>
                <a:ea typeface="+mn-ea"/>
                <a:cs typeface="Poppins SemiBold"/>
              </a:rPr>
              <a:t>Provides a tailored downloadable insights report</a:t>
            </a:r>
          </a:p>
        </p:txBody>
      </p:sp>
      <p:pic>
        <p:nvPicPr>
          <p:cNvPr id="15" name="Picture 14" descr="A logo with text on it&#10;&#10;AI-generated content may be incorrect.">
            <a:extLst>
              <a:ext uri="{FF2B5EF4-FFF2-40B4-BE49-F238E27FC236}">
                <a16:creationId xmlns:a16="http://schemas.microsoft.com/office/drawing/2014/main" id="{EBD125AA-D548-F265-A9FA-0284A5612FD1}"/>
              </a:ext>
            </a:extLst>
          </p:cNvPr>
          <p:cNvPicPr>
            <a:picLocks noChangeAspect="1"/>
          </p:cNvPicPr>
          <p:nvPr/>
        </p:nvPicPr>
        <p:blipFill>
          <a:blip r:embed="rId2"/>
          <a:stretch>
            <a:fillRect/>
          </a:stretch>
        </p:blipFill>
        <p:spPr>
          <a:xfrm>
            <a:off x="10315971" y="6126587"/>
            <a:ext cx="1783594" cy="611640"/>
          </a:xfrm>
          <a:prstGeom prst="rect">
            <a:avLst/>
          </a:prstGeom>
        </p:spPr>
      </p:pic>
      <p:pic>
        <p:nvPicPr>
          <p:cNvPr id="1026" name="Picture 2" descr="A group of kids reading books&#10;&#10;AI-generated content may be incorrect.">
            <a:extLst>
              <a:ext uri="{FF2B5EF4-FFF2-40B4-BE49-F238E27FC236}">
                <a16:creationId xmlns:a16="http://schemas.microsoft.com/office/drawing/2014/main" id="{260E5E33-CA8E-8F53-D3AB-D0C42E70E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16" y="3605746"/>
            <a:ext cx="2093969" cy="209396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BCCDE20-D898-287B-ECE2-3DAE41C52883}"/>
              </a:ext>
            </a:extLst>
          </p:cNvPr>
          <p:cNvCxnSpPr>
            <a:cxnSpLocks/>
          </p:cNvCxnSpPr>
          <p:nvPr/>
        </p:nvCxnSpPr>
        <p:spPr>
          <a:xfrm>
            <a:off x="594561" y="2930944"/>
            <a:ext cx="10622977"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07C4F70-5CC2-1D3D-6FE2-06718789EAC4}"/>
              </a:ext>
            </a:extLst>
          </p:cNvPr>
          <p:cNvSpPr txBox="1"/>
          <p:nvPr/>
        </p:nvSpPr>
        <p:spPr>
          <a:xfrm>
            <a:off x="4201455" y="4450892"/>
            <a:ext cx="6441855" cy="399148"/>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2400" b="0" i="0" u="none" strike="noStrike" kern="1200" cap="none" spc="-60" normalizeH="0" baseline="0" noProof="0">
                <a:ln>
                  <a:noFill/>
                </a:ln>
                <a:solidFill>
                  <a:srgbClr val="0070C0"/>
                </a:solidFill>
                <a:effectLst/>
                <a:uLnTx/>
                <a:uFillTx/>
                <a:latin typeface="Aptos" panose="02110004020202020204"/>
                <a:ea typeface="+mn-lt"/>
                <a:cs typeface="+mn-lt"/>
                <a:hlinkClick r:id="rId4">
                  <a:extLst>
                    <a:ext uri="{A12FA001-AC4F-418D-AE19-62706E023703}">
                      <ahyp:hlinkClr xmlns:ahyp="http://schemas.microsoft.com/office/drawing/2018/hyperlinkcolor" val="tx"/>
                    </a:ext>
                  </a:extLst>
                </a:hlinkClick>
              </a:rPr>
              <a:t>https://insights.youthendowmentfund.org.uk/</a:t>
            </a:r>
            <a:r>
              <a:rPr kumimoji="0" lang="en-GB" sz="2400" b="0" i="0" u="none" strike="noStrike" kern="1200" cap="none" spc="-60" normalizeH="0" baseline="0" noProof="0">
                <a:ln>
                  <a:noFill/>
                </a:ln>
                <a:solidFill>
                  <a:srgbClr val="0070C0"/>
                </a:solidFill>
                <a:effectLst/>
                <a:uLnTx/>
                <a:uFillTx/>
                <a:latin typeface="Aptos" panose="02110004020202020204"/>
                <a:ea typeface="+mn-lt"/>
                <a:cs typeface="+mn-lt"/>
              </a:rPr>
              <a:t> </a:t>
            </a:r>
            <a:endParaRPr kumimoji="0" lang="en-US" sz="1200" b="0" i="0" u="none" strike="noStrike" kern="1200" cap="none" spc="0" normalizeH="0" baseline="0" noProof="0">
              <a:ln>
                <a:noFill/>
              </a:ln>
              <a:solidFill>
                <a:srgbClr val="0070C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274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908B3071-FF23-54FE-A3C6-E8DA7485F438}"/>
              </a:ext>
            </a:extLst>
          </p:cNvPr>
          <p:cNvPicPr>
            <a:picLocks noChangeAspect="1"/>
          </p:cNvPicPr>
          <p:nvPr/>
        </p:nvPicPr>
        <p:blipFill>
          <a:blip r:embed="rId2"/>
          <a:stretch>
            <a:fillRect/>
          </a:stretch>
        </p:blipFill>
        <p:spPr>
          <a:xfrm>
            <a:off x="2670929" y="161052"/>
            <a:ext cx="7740406" cy="6310924"/>
          </a:xfrm>
          <a:prstGeom prst="rect">
            <a:avLst/>
          </a:prstGeom>
        </p:spPr>
      </p:pic>
      <p:sp>
        <p:nvSpPr>
          <p:cNvPr id="8" name="TextBox 7">
            <a:extLst>
              <a:ext uri="{FF2B5EF4-FFF2-40B4-BE49-F238E27FC236}">
                <a16:creationId xmlns:a16="http://schemas.microsoft.com/office/drawing/2014/main" id="{0C19470F-2353-ED40-6B58-493281760266}"/>
              </a:ext>
            </a:extLst>
          </p:cNvPr>
          <p:cNvSpPr txBox="1"/>
          <p:nvPr/>
        </p:nvSpPr>
        <p:spPr>
          <a:xfrm>
            <a:off x="240666" y="2878016"/>
            <a:ext cx="1875822" cy="138499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110004020202020204"/>
                <a:ea typeface="+mn-ea"/>
                <a:cs typeface="+mn-cs"/>
              </a:rPr>
              <a:t>Select if you are happy for your individual responses to be accessible by YEF and Merseyside VRU</a:t>
            </a:r>
          </a:p>
        </p:txBody>
      </p:sp>
      <p:cxnSp>
        <p:nvCxnSpPr>
          <p:cNvPr id="9" name="Straight Arrow Connector 8">
            <a:extLst>
              <a:ext uri="{FF2B5EF4-FFF2-40B4-BE49-F238E27FC236}">
                <a16:creationId xmlns:a16="http://schemas.microsoft.com/office/drawing/2014/main" id="{A40C11F8-C255-35D7-2D8F-51B806906920}"/>
              </a:ext>
            </a:extLst>
          </p:cNvPr>
          <p:cNvCxnSpPr/>
          <p:nvPr/>
        </p:nvCxnSpPr>
        <p:spPr>
          <a:xfrm flipV="1">
            <a:off x="2247029" y="3006778"/>
            <a:ext cx="414130" cy="714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7DB1154-966B-52CA-57EC-74DB1A559C0E}"/>
              </a:ext>
            </a:extLst>
          </p:cNvPr>
          <p:cNvCxnSpPr>
            <a:cxnSpLocks/>
          </p:cNvCxnSpPr>
          <p:nvPr/>
        </p:nvCxnSpPr>
        <p:spPr>
          <a:xfrm>
            <a:off x="2242267" y="4125616"/>
            <a:ext cx="423655" cy="14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532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EF9E-8A5C-C7C5-DF0F-167516536F00}"/>
            </a:ext>
          </a:extLst>
        </p:cNvPr>
        <p:cNvGrpSpPr/>
        <p:nvPr/>
      </p:nvGrpSpPr>
      <p:grpSpPr>
        <a:xfrm>
          <a:off x="0" y="0"/>
          <a:ext cx="0" cy="0"/>
          <a:chOff x="0" y="0"/>
          <a:chExt cx="0" cy="0"/>
        </a:xfrm>
      </p:grpSpPr>
      <p:pic>
        <p:nvPicPr>
          <p:cNvPr id="7" name="Picture 6" descr="A logo with text on it&#10;&#10;AI-generated content may be incorrect.">
            <a:extLst>
              <a:ext uri="{FF2B5EF4-FFF2-40B4-BE49-F238E27FC236}">
                <a16:creationId xmlns:a16="http://schemas.microsoft.com/office/drawing/2014/main" id="{533B4E6F-B01F-527A-D0FF-0D1CE650F573}"/>
              </a:ext>
            </a:extLst>
          </p:cNvPr>
          <p:cNvPicPr>
            <a:picLocks noChangeAspect="1"/>
          </p:cNvPicPr>
          <p:nvPr/>
        </p:nvPicPr>
        <p:blipFill>
          <a:blip r:embed="rId3"/>
          <a:stretch>
            <a:fillRect/>
          </a:stretch>
        </p:blipFill>
        <p:spPr>
          <a:xfrm>
            <a:off x="10454516" y="6168151"/>
            <a:ext cx="1783594" cy="611640"/>
          </a:xfrm>
          <a:prstGeom prst="rect">
            <a:avLst/>
          </a:prstGeom>
        </p:spPr>
      </p:pic>
      <p:sp>
        <p:nvSpPr>
          <p:cNvPr id="3" name="TextBox 2">
            <a:extLst>
              <a:ext uri="{FF2B5EF4-FFF2-40B4-BE49-F238E27FC236}">
                <a16:creationId xmlns:a16="http://schemas.microsoft.com/office/drawing/2014/main" id="{E3C46C2D-E27A-0A71-F102-48A316C929A2}"/>
              </a:ext>
            </a:extLst>
          </p:cNvPr>
          <p:cNvSpPr txBox="1"/>
          <p:nvPr/>
        </p:nvSpPr>
        <p:spPr>
          <a:xfrm>
            <a:off x="772927" y="873865"/>
            <a:ext cx="5124982" cy="2652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1600" b="1" i="0" u="none" strike="noStrike" kern="1200" cap="none" spc="0" normalizeH="0" baseline="0" noProof="0">
                <a:ln>
                  <a:noFill/>
                </a:ln>
                <a:solidFill>
                  <a:srgbClr val="323739"/>
                </a:solidFill>
                <a:effectLst/>
                <a:uLnTx/>
                <a:uFillTx/>
                <a:latin typeface="Poppins" panose="00000500000000000000" pitchFamily="2" charset="0"/>
                <a:ea typeface="+mn-ea"/>
                <a:cs typeface="Poppins" panose="00000500000000000000" pitchFamily="2" charset="0"/>
              </a:rPr>
              <a:t>Recommendation 1: Keep children in education</a:t>
            </a:r>
            <a:endParaRPr kumimoji="0" lang="en-US" sz="1800" b="0" i="0" u="none" strike="noStrike" kern="1200" cap="none" spc="0" normalizeH="0" baseline="0" noProof="0">
              <a:ln>
                <a:noFill/>
              </a:ln>
              <a:solidFill>
                <a:srgbClr val="000000"/>
              </a:solidFill>
              <a:effectLst/>
              <a:uLnTx/>
              <a:uFillTx/>
              <a:latin typeface="Poppins" panose="00000500000000000000" pitchFamily="2" charset="0"/>
              <a:ea typeface="+mn-ea"/>
              <a:cs typeface="Poppins" panose="00000500000000000000" pitchFamily="2" charset="0"/>
            </a:endParaRPr>
          </a:p>
        </p:txBody>
      </p:sp>
      <p:graphicFrame>
        <p:nvGraphicFramePr>
          <p:cNvPr id="18" name="Table 17">
            <a:extLst>
              <a:ext uri="{FF2B5EF4-FFF2-40B4-BE49-F238E27FC236}">
                <a16:creationId xmlns:a16="http://schemas.microsoft.com/office/drawing/2014/main" id="{AE6A7F91-594A-8775-A890-0C21A4B50A48}"/>
              </a:ext>
            </a:extLst>
          </p:cNvPr>
          <p:cNvGraphicFramePr>
            <a:graphicFrameLocks noGrp="1"/>
          </p:cNvGraphicFramePr>
          <p:nvPr/>
        </p:nvGraphicFramePr>
        <p:xfrm>
          <a:off x="772927" y="1112535"/>
          <a:ext cx="8027755" cy="409513"/>
        </p:xfrm>
        <a:graphic>
          <a:graphicData uri="http://schemas.openxmlformats.org/drawingml/2006/table">
            <a:tbl>
              <a:tblPr bandRow="1">
                <a:tableStyleId>{5C22544A-7EE6-4342-B048-85BDC9FD1C3A}</a:tableStyleId>
              </a:tblPr>
              <a:tblGrid>
                <a:gridCol w="8027755">
                  <a:extLst>
                    <a:ext uri="{9D8B030D-6E8A-4147-A177-3AD203B41FA5}">
                      <a16:colId xmlns:a16="http://schemas.microsoft.com/office/drawing/2014/main" val="2410749910"/>
                    </a:ext>
                  </a:extLst>
                </a:gridCol>
              </a:tblGrid>
              <a:tr h="409513">
                <a:tc>
                  <a:txBody>
                    <a:bodyPr/>
                    <a:lstStyle/>
                    <a:p>
                      <a:pPr>
                        <a:buNone/>
                      </a:pPr>
                      <a:r>
                        <a:rPr lang="en-US" sz="1400" b="1" dirty="0">
                          <a:effectLst/>
                          <a:latin typeface="Poppins" panose="00000500000000000000" pitchFamily="2" charset="0"/>
                          <a:cs typeface="Poppins" panose="00000500000000000000" pitchFamily="2" charset="0"/>
                        </a:rPr>
                        <a:t>Evidence-informed attendance improvement strategies</a:t>
                      </a:r>
                    </a:p>
                  </a:txBody>
                  <a:tcPr anchor="ctr">
                    <a:lnL>
                      <a:noFill/>
                    </a:lnL>
                    <a:lnR>
                      <a:noFill/>
                    </a:lnR>
                    <a:lnT>
                      <a:noFill/>
                    </a:lnT>
                    <a:lnB>
                      <a:noFill/>
                    </a:lnB>
                    <a:noFill/>
                  </a:tcPr>
                </a:tc>
                <a:extLst>
                  <a:ext uri="{0D108BD9-81ED-4DB2-BD59-A6C34878D82A}">
                    <a16:rowId xmlns:a16="http://schemas.microsoft.com/office/drawing/2014/main" val="2190231575"/>
                  </a:ext>
                </a:extLst>
              </a:tr>
            </a:tbl>
          </a:graphicData>
        </a:graphic>
      </p:graphicFrame>
      <p:graphicFrame>
        <p:nvGraphicFramePr>
          <p:cNvPr id="24" name="Table 23">
            <a:extLst>
              <a:ext uri="{FF2B5EF4-FFF2-40B4-BE49-F238E27FC236}">
                <a16:creationId xmlns:a16="http://schemas.microsoft.com/office/drawing/2014/main" id="{050DE5B8-ED09-1C9B-D12D-5143E795C034}"/>
              </a:ext>
            </a:extLst>
          </p:cNvPr>
          <p:cNvGraphicFramePr>
            <a:graphicFrameLocks noGrp="1"/>
          </p:cNvGraphicFramePr>
          <p:nvPr/>
        </p:nvGraphicFramePr>
        <p:xfrm>
          <a:off x="809582" y="3429000"/>
          <a:ext cx="5246804" cy="496030"/>
        </p:xfrm>
        <a:graphic>
          <a:graphicData uri="http://schemas.openxmlformats.org/drawingml/2006/table">
            <a:tbl>
              <a:tblPr bandRow="1">
                <a:tableStyleId>{5C22544A-7EE6-4342-B048-85BDC9FD1C3A}</a:tableStyleId>
              </a:tblPr>
              <a:tblGrid>
                <a:gridCol w="5246804">
                  <a:extLst>
                    <a:ext uri="{9D8B030D-6E8A-4147-A177-3AD203B41FA5}">
                      <a16:colId xmlns:a16="http://schemas.microsoft.com/office/drawing/2014/main" val="1728074523"/>
                    </a:ext>
                  </a:extLst>
                </a:gridCol>
              </a:tblGrid>
              <a:tr h="496030">
                <a:tc>
                  <a:txBody>
                    <a:bodyPr/>
                    <a:lstStyle/>
                    <a:p>
                      <a:pPr fontAlgn="b">
                        <a:buNone/>
                      </a:pPr>
                      <a:r>
                        <a:rPr lang="en-US" sz="1400" b="1">
                          <a:effectLst/>
                          <a:latin typeface="Poppins" panose="00000500000000000000" pitchFamily="2" charset="0"/>
                          <a:cs typeface="Poppins" panose="00000500000000000000" pitchFamily="2" charset="0"/>
                        </a:rPr>
                        <a:t>Universal and targeted </a:t>
                      </a:r>
                      <a:r>
                        <a:rPr lang="en-US" sz="1400" b="1" err="1">
                          <a:effectLst/>
                          <a:latin typeface="Poppins" panose="00000500000000000000" pitchFamily="2" charset="0"/>
                          <a:cs typeface="Poppins" panose="00000500000000000000" pitchFamily="2" charset="0"/>
                        </a:rPr>
                        <a:t>behaviour</a:t>
                      </a:r>
                      <a:r>
                        <a:rPr lang="en-US" sz="1400" b="1">
                          <a:effectLst/>
                          <a:latin typeface="Poppins" panose="00000500000000000000" pitchFamily="2" charset="0"/>
                          <a:cs typeface="Poppins" panose="00000500000000000000" pitchFamily="2" charset="0"/>
                        </a:rPr>
                        <a:t> support</a:t>
                      </a:r>
                    </a:p>
                  </a:txBody>
                  <a:tcPr marL="9525" marR="9525" marT="9525" anchor="b">
                    <a:lnL>
                      <a:noFill/>
                    </a:lnL>
                    <a:lnR>
                      <a:noFill/>
                    </a:lnR>
                    <a:lnT>
                      <a:noFill/>
                    </a:lnT>
                    <a:lnB>
                      <a:noFill/>
                    </a:lnB>
                    <a:noFill/>
                  </a:tcPr>
                </a:tc>
                <a:extLst>
                  <a:ext uri="{0D108BD9-81ED-4DB2-BD59-A6C34878D82A}">
                    <a16:rowId xmlns:a16="http://schemas.microsoft.com/office/drawing/2014/main" val="2256379573"/>
                  </a:ext>
                </a:extLst>
              </a:tr>
            </a:tbl>
          </a:graphicData>
        </a:graphic>
      </p:graphicFrame>
      <p:cxnSp>
        <p:nvCxnSpPr>
          <p:cNvPr id="33" name="Straight Arrow Connector 32">
            <a:extLst>
              <a:ext uri="{FF2B5EF4-FFF2-40B4-BE49-F238E27FC236}">
                <a16:creationId xmlns:a16="http://schemas.microsoft.com/office/drawing/2014/main" id="{9CE9DD02-9136-2BD0-11D3-B819C78C3D7C}"/>
              </a:ext>
            </a:extLst>
          </p:cNvPr>
          <p:cNvCxnSpPr>
            <a:cxnSpLocks/>
          </p:cNvCxnSpPr>
          <p:nvPr/>
        </p:nvCxnSpPr>
        <p:spPr>
          <a:xfrm flipV="1">
            <a:off x="526172" y="3532180"/>
            <a:ext cx="11139653" cy="4587"/>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8" name="Picture 7" descr="A couple of girls reading a book&#10;&#10;AI-generated content may be incorrect.">
            <a:extLst>
              <a:ext uri="{FF2B5EF4-FFF2-40B4-BE49-F238E27FC236}">
                <a16:creationId xmlns:a16="http://schemas.microsoft.com/office/drawing/2014/main" id="{C6388007-1273-F9E8-7567-4BC714D7374C}"/>
              </a:ext>
            </a:extLst>
          </p:cNvPr>
          <p:cNvPicPr>
            <a:picLocks noChangeAspect="1"/>
          </p:cNvPicPr>
          <p:nvPr/>
        </p:nvPicPr>
        <p:blipFill>
          <a:blip r:embed="rId4"/>
          <a:stretch>
            <a:fillRect/>
          </a:stretch>
        </p:blipFill>
        <p:spPr>
          <a:xfrm>
            <a:off x="387629" y="799298"/>
            <a:ext cx="345196" cy="335929"/>
          </a:xfrm>
          <a:prstGeom prst="rect">
            <a:avLst/>
          </a:prstGeom>
        </p:spPr>
      </p:pic>
      <p:sp>
        <p:nvSpPr>
          <p:cNvPr id="9" name="TextBox 8">
            <a:extLst>
              <a:ext uri="{FF2B5EF4-FFF2-40B4-BE49-F238E27FC236}">
                <a16:creationId xmlns:a16="http://schemas.microsoft.com/office/drawing/2014/main" id="{AC57FD60-C56C-F457-B284-98BF4F365824}"/>
              </a:ext>
            </a:extLst>
          </p:cNvPr>
          <p:cNvSpPr txBox="1"/>
          <p:nvPr/>
        </p:nvSpPr>
        <p:spPr>
          <a:xfrm>
            <a:off x="292519" y="296853"/>
            <a:ext cx="5025318" cy="5024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3200" b="0" i="0" u="none" strike="noStrike" kern="1200" cap="none" spc="-60" normalizeH="0" baseline="0" noProof="0">
                <a:ln>
                  <a:noFill/>
                </a:ln>
                <a:solidFill>
                  <a:srgbClr val="323739"/>
                </a:solidFill>
                <a:effectLst/>
                <a:uLnTx/>
                <a:uFillTx/>
                <a:latin typeface="Poppins"/>
                <a:ea typeface="+mn-ea"/>
                <a:cs typeface="Poppins"/>
              </a:rPr>
              <a:t>EPIC Report</a:t>
            </a: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82C1FB8B-5CBD-FE95-1E8F-5960FEEE91CF}"/>
              </a:ext>
            </a:extLst>
          </p:cNvPr>
          <p:cNvSpPr txBox="1"/>
          <p:nvPr/>
        </p:nvSpPr>
        <p:spPr>
          <a:xfrm>
            <a:off x="189501" y="6492234"/>
            <a:ext cx="397856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Poppins Medium"/>
                <a:ea typeface="+mn-ea"/>
                <a:cs typeface="Poppins Medium"/>
              </a:rPr>
              <a:t>Reflective of data until 16/01/2026</a:t>
            </a:r>
          </a:p>
        </p:txBody>
      </p:sp>
      <p:graphicFrame>
        <p:nvGraphicFramePr>
          <p:cNvPr id="2" name="Chart 1">
            <a:extLst>
              <a:ext uri="{FF2B5EF4-FFF2-40B4-BE49-F238E27FC236}">
                <a16:creationId xmlns:a16="http://schemas.microsoft.com/office/drawing/2014/main" id="{52AC494A-8DF0-8459-6A20-6057FF88CEF5}"/>
              </a:ext>
            </a:extLst>
          </p:cNvPr>
          <p:cNvGraphicFramePr>
            <a:graphicFrameLocks/>
          </p:cNvGraphicFramePr>
          <p:nvPr/>
        </p:nvGraphicFramePr>
        <p:xfrm>
          <a:off x="772927" y="1508737"/>
          <a:ext cx="10107564" cy="19335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13CEED31-59C6-9D4F-A811-8714BE038FAB}"/>
              </a:ext>
              <a:ext uri="{147F2762-F138-4A5C-976F-8EAC2B608ADB}">
                <a16:predDERef xmlns:a16="http://schemas.microsoft.com/office/drawing/2014/main" pred="{52AC494A-8DF0-8459-6A20-6057FF88CEF5}"/>
              </a:ext>
            </a:extLst>
          </p:cNvPr>
          <p:cNvGraphicFramePr>
            <a:graphicFrameLocks/>
          </p:cNvGraphicFramePr>
          <p:nvPr/>
        </p:nvGraphicFramePr>
        <p:xfrm>
          <a:off x="809581" y="3869122"/>
          <a:ext cx="10070909"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24618008"/>
      </p:ext>
    </p:extLst>
  </p:cSld>
  <p:clrMapOvr>
    <a:masterClrMapping/>
  </p:clrMapOvr>
</p:sld>
</file>

<file path=ppt/theme/theme1.xml><?xml version="1.0" encoding="utf-8"?>
<a:theme xmlns:a="http://schemas.openxmlformats.org/drawingml/2006/main" name="5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rseyside VRP Template 1.potx [Read-Only]" id="{F833277C-96F8-4888-8F43-EBAD5D492EBA}" vid="{CBE34BC8-8040-4534-BA35-70E1590B24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YEF Brand Colours">
      <a:dk1>
        <a:srgbClr val="000000"/>
      </a:dk1>
      <a:lt1>
        <a:srgbClr val="FFFFFF"/>
      </a:lt1>
      <a:dk2>
        <a:srgbClr val="0E2841"/>
      </a:dk2>
      <a:lt2>
        <a:srgbClr val="E8E8E8"/>
      </a:lt2>
      <a:accent1>
        <a:srgbClr val="ED6E63"/>
      </a:accent1>
      <a:accent2>
        <a:srgbClr val="FAB512"/>
      </a:accent2>
      <a:accent3>
        <a:srgbClr val="80ADB5"/>
      </a:accent3>
      <a:accent4>
        <a:srgbClr val="D9E8BF"/>
      </a:accent4>
      <a:accent5>
        <a:srgbClr val="907F9F"/>
      </a:accent5>
      <a:accent6>
        <a:srgbClr val="79B791"/>
      </a:accent6>
      <a:hlink>
        <a:srgbClr val="025AE0"/>
      </a:hlink>
      <a:folHlink>
        <a:srgbClr val="F5BFA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 Standard Presentation templa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4FD2AA68-08A5-45EC-B9EB-E4C5229830F7}" vid="{989747E0-49E3-4019-A500-453E5216872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4505</TotalTime>
  <Words>4043</Words>
  <Application>Microsoft Office PowerPoint</Application>
  <PresentationFormat>Widescreen</PresentationFormat>
  <Paragraphs>440</Paragraphs>
  <Slides>59</Slides>
  <Notes>12</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59</vt:i4>
      </vt:variant>
    </vt:vector>
  </HeadingPairs>
  <TitlesOfParts>
    <vt:vector size="83" baseType="lpstr">
      <vt:lpstr> poppins</vt:lpstr>
      <vt:lpstr>Abadi Extra Light</vt:lpstr>
      <vt:lpstr>Aptos</vt:lpstr>
      <vt:lpstr>Aptos Display</vt:lpstr>
      <vt:lpstr>Arial</vt:lpstr>
      <vt:lpstr>Calibri</vt:lpstr>
      <vt:lpstr>Candara</vt:lpstr>
      <vt:lpstr>Effra</vt:lpstr>
      <vt:lpstr>Futura Md BT</vt:lpstr>
      <vt:lpstr>Gill Sans</vt:lpstr>
      <vt:lpstr>Gill Sans MT</vt:lpstr>
      <vt:lpstr>Montserrat</vt:lpstr>
      <vt:lpstr>Polly Rounded</vt:lpstr>
      <vt:lpstr>Poppins</vt:lpstr>
      <vt:lpstr>Poppins Light</vt:lpstr>
      <vt:lpstr>Poppins Medium</vt:lpstr>
      <vt:lpstr>Poppins SemiBold</vt:lpstr>
      <vt:lpstr>Times New Roman</vt:lpstr>
      <vt:lpstr>Wingdings</vt:lpstr>
      <vt:lpstr>5_Office Theme</vt:lpstr>
      <vt:lpstr>Office Theme</vt:lpstr>
      <vt:lpstr>1_Office Theme</vt:lpstr>
      <vt:lpstr>2_Office Theme</vt:lpstr>
      <vt:lpstr>1. Standard Presentation template</vt:lpstr>
      <vt:lpstr>PowerPoint Presentation</vt:lpstr>
      <vt:lpstr>Network 2: Outcomes </vt:lpstr>
      <vt:lpstr>Part 1</vt:lpstr>
      <vt:lpstr>Our vision  A world where no child becomes involved in violence.​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 up to our education newsletter  Complete an EPIC self assessment: https://insights.youthendowmentfund.org.uk/epic     Check out our Education Practice Guidance report: https://youthendowmentfund.org.uk/reports/education-guidance/  </vt:lpstr>
      <vt:lpstr>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vt:lpstr>
      <vt:lpstr>Part 4</vt:lpstr>
      <vt:lpstr>PowerPoint Presentation</vt:lpstr>
      <vt:lpstr>Merseyside VRP data hub</vt:lpstr>
      <vt:lpstr>Merseyside school student’s safety, violence, and wellbeing survey </vt:lpstr>
      <vt:lpstr>Recognise and Respond to CAPVA (Ask and Act)</vt:lpstr>
      <vt:lpstr>SIL MVRP Collaboration:  Reducing Involvement with Gangs, Weapons and Violence</vt:lpstr>
      <vt:lpstr>PowerPoint Presentation</vt:lpstr>
      <vt:lpstr>Ariel Trust Resources  – 2026 Online Training Opportunities </vt:lpstr>
      <vt:lpstr>PowerPoint Presentation</vt:lpstr>
      <vt:lpstr>Spotlight </vt:lpstr>
      <vt:lpstr>Thank you  </vt:lpstr>
    </vt:vector>
  </TitlesOfParts>
  <Company>Merseyside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Garvey Georgina Frances</dc:creator>
  <cp:lastModifiedBy>Bogan Nadine Ann</cp:lastModifiedBy>
  <cp:revision>71</cp:revision>
  <cp:lastPrinted>2024-01-23T17:24:25Z</cp:lastPrinted>
  <dcterms:created xsi:type="dcterms:W3CDTF">2023-08-31T11:27:07Z</dcterms:created>
  <dcterms:modified xsi:type="dcterms:W3CDTF">2026-02-06T11:35:07Z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e7215e5-6892-44c5-bd87-118363e84c39_Enabled">
    <vt:lpwstr>true</vt:lpwstr>
  </property>
  <property fmtid="{D5CDD505-2E9C-101B-9397-08002B2CF9AE}" pid="3" name="MSIP_Label_fe7215e5-6892-44c5-bd87-118363e84c39_SetDate">
    <vt:lpwstr>2023-08-31T11:27:07Z</vt:lpwstr>
  </property>
  <property fmtid="{D5CDD505-2E9C-101B-9397-08002B2CF9AE}" pid="4" name="MSIP_Label_fe7215e5-6892-44c5-bd87-118363e84c39_Method">
    <vt:lpwstr>Standard</vt:lpwstr>
  </property>
  <property fmtid="{D5CDD505-2E9C-101B-9397-08002B2CF9AE}" pid="5" name="MSIP_Label_fe7215e5-6892-44c5-bd87-118363e84c39_Name">
    <vt:lpwstr>OFFICIAL</vt:lpwstr>
  </property>
  <property fmtid="{D5CDD505-2E9C-101B-9397-08002B2CF9AE}" pid="6" name="MSIP_Label_fe7215e5-6892-44c5-bd87-118363e84c39_SiteId">
    <vt:lpwstr>f3955ea2-4c5d-4e27-ab8d-f6f577fa122d</vt:lpwstr>
  </property>
  <property fmtid="{D5CDD505-2E9C-101B-9397-08002B2CF9AE}" pid="7" name="MSIP_Label_fe7215e5-6892-44c5-bd87-118363e84c39_ActionId">
    <vt:lpwstr>d3c575f3-1fe3-41e5-b39f-3ccac7d57158</vt:lpwstr>
  </property>
  <property fmtid="{D5CDD505-2E9C-101B-9397-08002B2CF9AE}" pid="8" name="MSIP_Label_fe7215e5-6892-44c5-bd87-118363e84c39_ContentBits">
    <vt:lpwstr>0</vt:lpwstr>
  </property>
</Properties>
</file>