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FFF04F_453DC386.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7FFFEEB1_8E4097F2.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4" r:id="rId5"/>
    <p:sldMasterId id="2147483796" r:id="rId6"/>
    <p:sldMasterId id="2147483808" r:id="rId7"/>
  </p:sldMasterIdLst>
  <p:notesMasterIdLst>
    <p:notesMasterId r:id="rId47"/>
  </p:notesMasterIdLst>
  <p:sldIdLst>
    <p:sldId id="2147479651" r:id="rId8"/>
    <p:sldId id="2147479449" r:id="rId9"/>
    <p:sldId id="2147479610" r:id="rId10"/>
    <p:sldId id="2147479611" r:id="rId11"/>
    <p:sldId id="2147479507" r:id="rId12"/>
    <p:sldId id="2147479623" r:id="rId13"/>
    <p:sldId id="2147479613" r:id="rId14"/>
    <p:sldId id="2147479512" r:id="rId15"/>
    <p:sldId id="2147479614" r:id="rId16"/>
    <p:sldId id="2147479615" r:id="rId17"/>
    <p:sldId id="2147479616" r:id="rId18"/>
    <p:sldId id="2147479617" r:id="rId19"/>
    <p:sldId id="2147479595" r:id="rId20"/>
    <p:sldId id="2147479509" r:id="rId21"/>
    <p:sldId id="2147479524" r:id="rId22"/>
    <p:sldId id="2147479525" r:id="rId23"/>
    <p:sldId id="2147479526" r:id="rId24"/>
    <p:sldId id="2147479527" r:id="rId25"/>
    <p:sldId id="580" r:id="rId26"/>
    <p:sldId id="346" r:id="rId27"/>
    <p:sldId id="2147479513" r:id="rId28"/>
    <p:sldId id="2147479514" r:id="rId29"/>
    <p:sldId id="2147479515" r:id="rId30"/>
    <p:sldId id="2147479516" r:id="rId31"/>
    <p:sldId id="2147479628" r:id="rId32"/>
    <p:sldId id="2147479630" r:id="rId33"/>
    <p:sldId id="2147479631" r:id="rId34"/>
    <p:sldId id="2147479632" r:id="rId35"/>
    <p:sldId id="2147479633" r:id="rId36"/>
    <p:sldId id="2147479636" r:id="rId37"/>
    <p:sldId id="2147479637" r:id="rId38"/>
    <p:sldId id="2147479638" r:id="rId39"/>
    <p:sldId id="613" r:id="rId40"/>
    <p:sldId id="2147479639" r:id="rId41"/>
    <p:sldId id="2147479205" r:id="rId42"/>
    <p:sldId id="2147479217" r:id="rId43"/>
    <p:sldId id="2147479207" r:id="rId44"/>
    <p:sldId id="2147479562" r:id="rId45"/>
    <p:sldId id="2147479503"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 Nadine" id="{74B9B9B6-7D67-4FDF-B049-B4E51CB9C246}">
          <p14:sldIdLst>
            <p14:sldId id="2147479651"/>
          </p14:sldIdLst>
        </p14:section>
        <p14:section name="Preventing Weapons &amp; Gangs" id="{22C2E40F-5A1A-471E-930C-B25B8081CB19}">
          <p14:sldIdLst/>
        </p14:section>
        <p14:section name="Localised Information" id="{D56CC246-78C7-4385-9E21-FD7169B05F39}">
          <p14:sldIdLst/>
        </p14:section>
        <p14:section name="Pol-Ed Slides" id="{76B7D52D-5BEA-4C77-B6C7-F17A6B9BEF3C}">
          <p14:sldIdLst/>
        </p14:section>
        <p14:section name="NEW What is Pol-Ed?" id="{53F0F18C-936B-4B7A-A265-71C9E42F7F6F}">
          <p14:sldIdLst>
            <p14:sldId id="2147479449"/>
            <p14:sldId id="2147479610"/>
            <p14:sldId id="2147479611"/>
            <p14:sldId id="2147479507"/>
            <p14:sldId id="2147479623"/>
            <p14:sldId id="2147479613"/>
            <p14:sldId id="2147479512"/>
            <p14:sldId id="2147479614"/>
            <p14:sldId id="2147479615"/>
            <p14:sldId id="2147479616"/>
            <p14:sldId id="2147479617"/>
            <p14:sldId id="2147479595"/>
            <p14:sldId id="2147479509"/>
            <p14:sldId id="2147479524"/>
            <p14:sldId id="2147479525"/>
            <p14:sldId id="2147479526"/>
            <p14:sldId id="2147479527"/>
            <p14:sldId id="580"/>
            <p14:sldId id="346"/>
            <p14:sldId id="2147479513"/>
            <p14:sldId id="2147479514"/>
            <p14:sldId id="2147479515"/>
            <p14:sldId id="2147479516"/>
            <p14:sldId id="2147479628"/>
            <p14:sldId id="2147479630"/>
            <p14:sldId id="2147479631"/>
            <p14:sldId id="2147479632"/>
            <p14:sldId id="2147479633"/>
            <p14:sldId id="2147479636"/>
            <p14:sldId id="2147479637"/>
            <p14:sldId id="2147479638"/>
            <p14:sldId id="613"/>
            <p14:sldId id="2147479639"/>
            <p14:sldId id="2147479205"/>
            <p14:sldId id="2147479217"/>
            <p14:sldId id="2147479207"/>
            <p14:sldId id="2147479562"/>
            <p14:sldId id="21474795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5AAE2A-6A6C-3D86-8AF4-5A49763AA05D}" name="Regan, Tom" initials="" userId="S::Tom.Regan@westyorkshire.police.uk::0e9d1a93-7f2b-4ced-b5eb-231e337e3892" providerId="AD"/>
  <p188:author id="{7157286F-513A-FF04-5F55-1677FAE97BFE}" name="Gwyn Wallis" initials="GW" userId="S::Gwyneth.Wallis@westyorks-ca.gov.uk::01f8a76d-0937-44ec-ba5a-ba408fd4c0ce" providerId="AD"/>
  <p188:author id="{CB743190-B62A-F29E-13E1-26691B7FE3C0}" name="Allchin, Kelly" initials="KA" userId="S::kelly.allchin@westyorkshire.police.uk::2042580b-a75b-4b6b-b28a-b4c4fdc72eca" providerId="AD"/>
  <p188:author id="{BBA9E5A6-BCE5-431F-73B2-011B766D6BC1}" name="Pitts, Thomas" initials="TP" userId="S::thomas.pitts@westyorkshire.police.uk::51a08057-85b1-48b5-983f-be376bfee73c" providerId="AD"/>
  <p188:author id="{352CCCB7-BC27-B446-7774-2980C037D463}" name="Waller, Natalie" initials="NW" userId="S::natalie.waller@westyorkshire.police.uk::b118b3fe-cbbf-4cb8-a620-cdbf1bcc18c7" providerId="AD"/>
  <p188:author id="{E67602C6-8FB5-AB22-4246-D05372FFE12C}" name="Watkins, Amy" initials="WA" userId="S::amy.watkins@westyorkshire.police.uk::d56eccb0-c335-4456-abf0-f5cac878f68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22A5E"/>
    <a:srgbClr val="00A5DF"/>
    <a:srgbClr val="303AB2"/>
    <a:srgbClr val="440099"/>
    <a:srgbClr val="2F3182"/>
    <a:srgbClr val="5C91B8"/>
    <a:srgbClr val="AAAEE8"/>
    <a:srgbClr val="0F446B"/>
    <a:srgbClr val="15619A"/>
    <a:srgbClr val="1D8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922" autoAdjust="0"/>
  </p:normalViewPr>
  <p:slideViewPr>
    <p:cSldViewPr snapToGrid="0">
      <p:cViewPr varScale="1">
        <p:scale>
          <a:sx n="70" d="100"/>
          <a:sy n="70" d="100"/>
        </p:scale>
        <p:origin x="11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omments/modernComment_7FFFEEB1_8E4097F2.xml><?xml version="1.0" encoding="utf-8"?>
<p188:cmLst xmlns:a="http://schemas.openxmlformats.org/drawingml/2006/main" xmlns:r="http://schemas.openxmlformats.org/officeDocument/2006/relationships" xmlns:p188="http://schemas.microsoft.com/office/powerpoint/2018/8/main">
  <p188:cm id="{8AAA8CD0-838B-462F-9BFE-B2331F8889D2}" authorId="{352CCCB7-BC27-B446-7774-2980C037D463}" status="resolved" created="2026-04-10T12:35:03.398" complete="100000">
    <ac:deMkLst xmlns:ac="http://schemas.microsoft.com/office/drawing/2013/main/command">
      <pc:docMk xmlns:pc="http://schemas.microsoft.com/office/powerpoint/2013/main/command"/>
      <pc:sldMk xmlns:pc="http://schemas.microsoft.com/office/powerpoint/2013/main/command" cId="2386597874" sldId="2147479217"/>
      <ac:picMk id="13" creationId="{C1B3B2C5-8CB4-5326-C094-3F93CE533D00}"/>
    </ac:deMkLst>
    <p188:txBody>
      <a:bodyPr/>
      <a:lstStyle/>
      <a:p>
        <a:r>
          <a:rPr lang="en-GB"/>
          <a:t>EDIT - picture to be merseyside</a:t>
        </a:r>
      </a:p>
    </p188:txBody>
  </p188:cm>
</p188:cmLst>
</file>

<file path=ppt/comments/modernComment_7FFFF04F_453DC386.xml><?xml version="1.0" encoding="utf-8"?>
<p188:cmLst xmlns:a="http://schemas.openxmlformats.org/drawingml/2006/main" xmlns:r="http://schemas.openxmlformats.org/officeDocument/2006/relationships" xmlns:p188="http://schemas.microsoft.com/office/powerpoint/2018/8/main">
  <p188:cm id="{496FC09F-78D3-422A-8DA8-E544F35C4B0A}" authorId="{352CCCB7-BC27-B446-7774-2980C037D463}" status="resolved" created="2026-04-10T12:45:38.309" complete="100000">
    <pc:sldMkLst xmlns:pc="http://schemas.microsoft.com/office/powerpoint/2013/main/command">
      <pc:docMk/>
      <pc:sldMk cId="1161675654" sldId="2147479631"/>
    </pc:sldMkLst>
    <p188:txBody>
      <a:bodyPr/>
      <a:lstStyle/>
      <a:p>
        <a:r>
          <a:rPr lang="en-GB"/>
          <a:t>EDIT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4B4D78-162C-474F-AFC8-7F22595D355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E86CBF6C-6699-480D-B65A-BB6EAA6A6D27}">
      <dgm:prSet phldrT="[Text]" phldr="0" custT="1"/>
      <dgm:spPr>
        <a:solidFill>
          <a:schemeClr val="accent5"/>
        </a:solidFill>
        <a:ln>
          <a:noFill/>
        </a:ln>
      </dgm:spPr>
      <dgm:t>
        <a:bodyPr/>
        <a:lstStyle/>
        <a:p>
          <a:r>
            <a:rPr lang="en-GB" sz="1800" b="1" dirty="0"/>
            <a:t>Analysis of new statutory content</a:t>
          </a:r>
        </a:p>
      </dgm:t>
    </dgm:pt>
    <dgm:pt modelId="{1C2283E2-9586-46F3-BFA5-D9C5950D29D5}" type="parTrans" cxnId="{E16C02F9-D92B-4D10-9450-E8DC5BEE8474}">
      <dgm:prSet/>
      <dgm:spPr/>
      <dgm:t>
        <a:bodyPr/>
        <a:lstStyle/>
        <a:p>
          <a:endParaRPr lang="en-GB"/>
        </a:p>
      </dgm:t>
    </dgm:pt>
    <dgm:pt modelId="{AD89C48E-40BF-48A1-977B-73CC22E1CE19}" type="sibTrans" cxnId="{E16C02F9-D92B-4D10-9450-E8DC5BEE8474}">
      <dgm:prSet/>
      <dgm:spPr/>
      <dgm:t>
        <a:bodyPr/>
        <a:lstStyle/>
        <a:p>
          <a:endParaRPr lang="en-GB"/>
        </a:p>
      </dgm:t>
    </dgm:pt>
    <dgm:pt modelId="{33B1C680-7137-491D-A6E9-DD711F961A7B}">
      <dgm:prSet phldrT="[Text]" phldr="0" custT="1"/>
      <dgm:spPr>
        <a:solidFill>
          <a:schemeClr val="accent5"/>
        </a:solidFill>
        <a:ln>
          <a:noFill/>
        </a:ln>
      </dgm:spPr>
      <dgm:t>
        <a:bodyPr/>
        <a:lstStyle/>
        <a:p>
          <a:r>
            <a:rPr lang="en-GB" sz="1800" b="1"/>
            <a:t>Identifying gaps and amendments</a:t>
          </a:r>
        </a:p>
      </dgm:t>
    </dgm:pt>
    <dgm:pt modelId="{64B70002-8375-4216-BD52-57E7B73FAAF8}" type="parTrans" cxnId="{40269C80-ABFE-4BD3-8342-BCB4878F898C}">
      <dgm:prSet/>
      <dgm:spPr/>
      <dgm:t>
        <a:bodyPr/>
        <a:lstStyle/>
        <a:p>
          <a:endParaRPr lang="en-GB"/>
        </a:p>
      </dgm:t>
    </dgm:pt>
    <dgm:pt modelId="{C370C781-BB19-4AAA-BB9A-F0B004338E56}" type="sibTrans" cxnId="{40269C80-ABFE-4BD3-8342-BCB4878F898C}">
      <dgm:prSet/>
      <dgm:spPr/>
      <dgm:t>
        <a:bodyPr/>
        <a:lstStyle/>
        <a:p>
          <a:endParaRPr lang="en-GB"/>
        </a:p>
      </dgm:t>
    </dgm:pt>
    <dgm:pt modelId="{E2271F5E-31A1-468C-909E-6A36556C6B66}">
      <dgm:prSet custT="1"/>
      <dgm:spPr>
        <a:solidFill>
          <a:schemeClr val="accent5"/>
        </a:solidFill>
        <a:ln>
          <a:noFill/>
        </a:ln>
      </dgm:spPr>
      <dgm:t>
        <a:bodyPr/>
        <a:lstStyle/>
        <a:p>
          <a:r>
            <a:rPr lang="en-GB" sz="1800" b="1" dirty="0"/>
            <a:t>Writing and amending new/existing lessons</a:t>
          </a:r>
        </a:p>
      </dgm:t>
    </dgm:pt>
    <dgm:pt modelId="{3DA4C6DD-0941-4A28-8A11-1F864C435D62}" type="parTrans" cxnId="{0261F5C8-1BD6-4557-9736-84F389260723}">
      <dgm:prSet/>
      <dgm:spPr/>
      <dgm:t>
        <a:bodyPr/>
        <a:lstStyle/>
        <a:p>
          <a:endParaRPr lang="en-GB"/>
        </a:p>
      </dgm:t>
    </dgm:pt>
    <dgm:pt modelId="{26BB53B6-0214-4BA5-BA7B-9758EF0F72D8}" type="sibTrans" cxnId="{0261F5C8-1BD6-4557-9736-84F389260723}">
      <dgm:prSet/>
      <dgm:spPr/>
      <dgm:t>
        <a:bodyPr/>
        <a:lstStyle/>
        <a:p>
          <a:endParaRPr lang="en-GB"/>
        </a:p>
      </dgm:t>
    </dgm:pt>
    <dgm:pt modelId="{37AA3016-64D5-4D98-9B9D-2636F497CB3C}">
      <dgm:prSet custT="1"/>
      <dgm:spPr>
        <a:solidFill>
          <a:schemeClr val="accent5"/>
        </a:solidFill>
        <a:ln>
          <a:noFill/>
        </a:ln>
      </dgm:spPr>
      <dgm:t>
        <a:bodyPr/>
        <a:lstStyle/>
        <a:p>
          <a:r>
            <a:rPr lang="en-GB" sz="1800" b="1" dirty="0"/>
            <a:t>Creating curriculum documentation</a:t>
          </a:r>
        </a:p>
      </dgm:t>
    </dgm:pt>
    <dgm:pt modelId="{FFBB0A74-0407-4CF3-879E-438E5617C2E6}" type="parTrans" cxnId="{83F3B783-1B42-46A3-A2C4-4FEB2FA7D66F}">
      <dgm:prSet/>
      <dgm:spPr/>
      <dgm:t>
        <a:bodyPr/>
        <a:lstStyle/>
        <a:p>
          <a:endParaRPr lang="en-GB"/>
        </a:p>
      </dgm:t>
    </dgm:pt>
    <dgm:pt modelId="{FCC07D65-0CC6-4269-B614-9458434557D8}" type="sibTrans" cxnId="{83F3B783-1B42-46A3-A2C4-4FEB2FA7D66F}">
      <dgm:prSet/>
      <dgm:spPr/>
      <dgm:t>
        <a:bodyPr/>
        <a:lstStyle/>
        <a:p>
          <a:endParaRPr lang="en-GB"/>
        </a:p>
      </dgm:t>
    </dgm:pt>
    <dgm:pt modelId="{C490D2CC-A366-4422-B038-976CDBAAF8F2}">
      <dgm:prSet phldrT="[Text]" phldr="0" custT="1"/>
      <dgm:spPr>
        <a:solidFill>
          <a:schemeClr val="accent5"/>
        </a:solidFill>
        <a:ln>
          <a:noFill/>
        </a:ln>
      </dgm:spPr>
      <dgm:t>
        <a:bodyPr/>
        <a:lstStyle/>
        <a:p>
          <a:r>
            <a:rPr lang="en-GB" sz="1800" b="1"/>
            <a:t>Mapping against existing lessons</a:t>
          </a:r>
        </a:p>
      </dgm:t>
    </dgm:pt>
    <dgm:pt modelId="{E8A771BA-F819-4956-A754-8BB5029AF852}" type="sibTrans" cxnId="{F57B96A5-2285-44F7-9781-BCBBFCFC4677}">
      <dgm:prSet/>
      <dgm:spPr/>
      <dgm:t>
        <a:bodyPr/>
        <a:lstStyle/>
        <a:p>
          <a:endParaRPr lang="en-GB"/>
        </a:p>
      </dgm:t>
    </dgm:pt>
    <dgm:pt modelId="{BD68110D-EBBB-42AB-8329-369A8B5D0250}" type="parTrans" cxnId="{F57B96A5-2285-44F7-9781-BCBBFCFC4677}">
      <dgm:prSet/>
      <dgm:spPr/>
      <dgm:t>
        <a:bodyPr/>
        <a:lstStyle/>
        <a:p>
          <a:endParaRPr lang="en-GB"/>
        </a:p>
      </dgm:t>
    </dgm:pt>
    <dgm:pt modelId="{DBA4175F-DFA1-4AAF-85FC-E8C22E19E96F}" type="pres">
      <dgm:prSet presAssocID="{CA4B4D78-162C-474F-AFC8-7F22595D355C}" presName="CompostProcess" presStyleCnt="0">
        <dgm:presLayoutVars>
          <dgm:dir/>
          <dgm:resizeHandles val="exact"/>
        </dgm:presLayoutVars>
      </dgm:prSet>
      <dgm:spPr/>
    </dgm:pt>
    <dgm:pt modelId="{F031A619-D3B1-4A3A-B286-C152D4783EB4}" type="pres">
      <dgm:prSet presAssocID="{CA4B4D78-162C-474F-AFC8-7F22595D355C}" presName="arrow" presStyleLbl="bgShp" presStyleIdx="0" presStyleCnt="1" custScaleX="117647" custLinFactNeighborX="3084"/>
      <dgm:spPr>
        <a:solidFill>
          <a:srgbClr val="AAAEE8"/>
        </a:solidFill>
      </dgm:spPr>
    </dgm:pt>
    <dgm:pt modelId="{4A52E338-8EE7-4101-9790-CEA9D9FA269A}" type="pres">
      <dgm:prSet presAssocID="{CA4B4D78-162C-474F-AFC8-7F22595D355C}" presName="linearProcess" presStyleCnt="0"/>
      <dgm:spPr/>
    </dgm:pt>
    <dgm:pt modelId="{45AFE252-2303-4B6B-9246-9AEF268279E5}" type="pres">
      <dgm:prSet presAssocID="{E86CBF6C-6699-480D-B65A-BB6EAA6A6D27}" presName="textNode" presStyleLbl="node1" presStyleIdx="0" presStyleCnt="5" custLinFactNeighborX="30042" custLinFactNeighborY="-567">
        <dgm:presLayoutVars>
          <dgm:bulletEnabled val="1"/>
        </dgm:presLayoutVars>
      </dgm:prSet>
      <dgm:spPr/>
    </dgm:pt>
    <dgm:pt modelId="{91AAE78C-2864-4559-B776-1C0428A14CCB}" type="pres">
      <dgm:prSet presAssocID="{AD89C48E-40BF-48A1-977B-73CC22E1CE19}" presName="sibTrans" presStyleCnt="0"/>
      <dgm:spPr/>
    </dgm:pt>
    <dgm:pt modelId="{480BB8A9-9A0F-4D36-8AB6-761AD14B2104}" type="pres">
      <dgm:prSet presAssocID="{C490D2CC-A366-4422-B038-976CDBAAF8F2}" presName="textNode" presStyleLbl="node1" presStyleIdx="1" presStyleCnt="5" custLinFactNeighborX="-4574" custLinFactNeighborY="-567">
        <dgm:presLayoutVars>
          <dgm:bulletEnabled val="1"/>
        </dgm:presLayoutVars>
      </dgm:prSet>
      <dgm:spPr/>
    </dgm:pt>
    <dgm:pt modelId="{61D90654-BAAD-409D-BF0A-5E84F3015EAA}" type="pres">
      <dgm:prSet presAssocID="{E8A771BA-F819-4956-A754-8BB5029AF852}" presName="sibTrans" presStyleCnt="0"/>
      <dgm:spPr/>
    </dgm:pt>
    <dgm:pt modelId="{56830F1E-300B-4095-BFCC-857EA4847A63}" type="pres">
      <dgm:prSet presAssocID="{33B1C680-7137-491D-A6E9-DD711F961A7B}" presName="textNode" presStyleLbl="node1" presStyleIdx="2" presStyleCnt="5" custLinFactNeighborX="-29626" custLinFactNeighborY="-567">
        <dgm:presLayoutVars>
          <dgm:bulletEnabled val="1"/>
        </dgm:presLayoutVars>
      </dgm:prSet>
      <dgm:spPr/>
    </dgm:pt>
    <dgm:pt modelId="{855E4B39-516E-4950-AA3B-6142E7907BD9}" type="pres">
      <dgm:prSet presAssocID="{C370C781-BB19-4AAA-BB9A-F0B004338E56}" presName="sibTrans" presStyleCnt="0"/>
      <dgm:spPr/>
    </dgm:pt>
    <dgm:pt modelId="{9384696E-D585-48AA-BC94-80D032F8DAEE}" type="pres">
      <dgm:prSet presAssocID="{E2271F5E-31A1-468C-909E-6A36556C6B66}" presName="textNode" presStyleLbl="node1" presStyleIdx="3" presStyleCnt="5" custLinFactNeighborX="-51548" custLinFactNeighborY="-567">
        <dgm:presLayoutVars>
          <dgm:bulletEnabled val="1"/>
        </dgm:presLayoutVars>
      </dgm:prSet>
      <dgm:spPr/>
    </dgm:pt>
    <dgm:pt modelId="{0EA7B4EB-AFCA-4030-8CD7-BADB68953F29}" type="pres">
      <dgm:prSet presAssocID="{26BB53B6-0214-4BA5-BA7B-9758EF0F72D8}" presName="sibTrans" presStyleCnt="0"/>
      <dgm:spPr/>
    </dgm:pt>
    <dgm:pt modelId="{75F355D4-7C65-47F9-B48F-4348A00DA85D}" type="pres">
      <dgm:prSet presAssocID="{37AA3016-64D5-4D98-9B9D-2636F497CB3C}" presName="textNode" presStyleLbl="node1" presStyleIdx="4" presStyleCnt="5" custLinFactNeighborX="-77853">
        <dgm:presLayoutVars>
          <dgm:bulletEnabled val="1"/>
        </dgm:presLayoutVars>
      </dgm:prSet>
      <dgm:spPr/>
    </dgm:pt>
  </dgm:ptLst>
  <dgm:cxnLst>
    <dgm:cxn modelId="{58BAB334-68D2-4934-BFDE-45885C0F7E56}" type="presOf" srcId="{37AA3016-64D5-4D98-9B9D-2636F497CB3C}" destId="{75F355D4-7C65-47F9-B48F-4348A00DA85D}" srcOrd="0" destOrd="0" presId="urn:microsoft.com/office/officeart/2005/8/layout/hProcess9"/>
    <dgm:cxn modelId="{22892875-2E41-4BC8-A113-FBCCD4538ABC}" type="presOf" srcId="{E86CBF6C-6699-480D-B65A-BB6EAA6A6D27}" destId="{45AFE252-2303-4B6B-9246-9AEF268279E5}" srcOrd="0" destOrd="0" presId="urn:microsoft.com/office/officeart/2005/8/layout/hProcess9"/>
    <dgm:cxn modelId="{40269C80-ABFE-4BD3-8342-BCB4878F898C}" srcId="{CA4B4D78-162C-474F-AFC8-7F22595D355C}" destId="{33B1C680-7137-491D-A6E9-DD711F961A7B}" srcOrd="2" destOrd="0" parTransId="{64B70002-8375-4216-BD52-57E7B73FAAF8}" sibTransId="{C370C781-BB19-4AAA-BB9A-F0B004338E56}"/>
    <dgm:cxn modelId="{83F3B783-1B42-46A3-A2C4-4FEB2FA7D66F}" srcId="{CA4B4D78-162C-474F-AFC8-7F22595D355C}" destId="{37AA3016-64D5-4D98-9B9D-2636F497CB3C}" srcOrd="4" destOrd="0" parTransId="{FFBB0A74-0407-4CF3-879E-438E5617C2E6}" sibTransId="{FCC07D65-0CC6-4269-B614-9458434557D8}"/>
    <dgm:cxn modelId="{BF5DA39C-C03B-4818-B6D1-4454FDBC09FD}" type="presOf" srcId="{E2271F5E-31A1-468C-909E-6A36556C6B66}" destId="{9384696E-D585-48AA-BC94-80D032F8DAEE}" srcOrd="0" destOrd="0" presId="urn:microsoft.com/office/officeart/2005/8/layout/hProcess9"/>
    <dgm:cxn modelId="{46958EA2-CDE6-4836-96B2-D94DDDF89AB5}" type="presOf" srcId="{C490D2CC-A366-4422-B038-976CDBAAF8F2}" destId="{480BB8A9-9A0F-4D36-8AB6-761AD14B2104}" srcOrd="0" destOrd="0" presId="urn:microsoft.com/office/officeart/2005/8/layout/hProcess9"/>
    <dgm:cxn modelId="{F57B96A5-2285-44F7-9781-BCBBFCFC4677}" srcId="{CA4B4D78-162C-474F-AFC8-7F22595D355C}" destId="{C490D2CC-A366-4422-B038-976CDBAAF8F2}" srcOrd="1" destOrd="0" parTransId="{BD68110D-EBBB-42AB-8329-369A8B5D0250}" sibTransId="{E8A771BA-F819-4956-A754-8BB5029AF852}"/>
    <dgm:cxn modelId="{0261F5C8-1BD6-4557-9736-84F389260723}" srcId="{CA4B4D78-162C-474F-AFC8-7F22595D355C}" destId="{E2271F5E-31A1-468C-909E-6A36556C6B66}" srcOrd="3" destOrd="0" parTransId="{3DA4C6DD-0941-4A28-8A11-1F864C435D62}" sibTransId="{26BB53B6-0214-4BA5-BA7B-9758EF0F72D8}"/>
    <dgm:cxn modelId="{1B3A5FDA-D7E1-4D36-B715-B52651A1734F}" type="presOf" srcId="{33B1C680-7137-491D-A6E9-DD711F961A7B}" destId="{56830F1E-300B-4095-BFCC-857EA4847A63}" srcOrd="0" destOrd="0" presId="urn:microsoft.com/office/officeart/2005/8/layout/hProcess9"/>
    <dgm:cxn modelId="{C70FACE4-ADFC-425E-8B5A-3AB67A787E4D}" type="presOf" srcId="{CA4B4D78-162C-474F-AFC8-7F22595D355C}" destId="{DBA4175F-DFA1-4AAF-85FC-E8C22E19E96F}" srcOrd="0" destOrd="0" presId="urn:microsoft.com/office/officeart/2005/8/layout/hProcess9"/>
    <dgm:cxn modelId="{E16C02F9-D92B-4D10-9450-E8DC5BEE8474}" srcId="{CA4B4D78-162C-474F-AFC8-7F22595D355C}" destId="{E86CBF6C-6699-480D-B65A-BB6EAA6A6D27}" srcOrd="0" destOrd="0" parTransId="{1C2283E2-9586-46F3-BFA5-D9C5950D29D5}" sibTransId="{AD89C48E-40BF-48A1-977B-73CC22E1CE19}"/>
    <dgm:cxn modelId="{DA6D84EF-EF41-4C6A-900F-A983AD1900B3}" type="presParOf" srcId="{DBA4175F-DFA1-4AAF-85FC-E8C22E19E96F}" destId="{F031A619-D3B1-4A3A-B286-C152D4783EB4}" srcOrd="0" destOrd="0" presId="urn:microsoft.com/office/officeart/2005/8/layout/hProcess9"/>
    <dgm:cxn modelId="{F3A23E42-BC31-4620-9709-CC5FCA8D90A3}" type="presParOf" srcId="{DBA4175F-DFA1-4AAF-85FC-E8C22E19E96F}" destId="{4A52E338-8EE7-4101-9790-CEA9D9FA269A}" srcOrd="1" destOrd="0" presId="urn:microsoft.com/office/officeart/2005/8/layout/hProcess9"/>
    <dgm:cxn modelId="{1FA499B1-D7DE-402E-922B-E2EC956A6A60}" type="presParOf" srcId="{4A52E338-8EE7-4101-9790-CEA9D9FA269A}" destId="{45AFE252-2303-4B6B-9246-9AEF268279E5}" srcOrd="0" destOrd="0" presId="urn:microsoft.com/office/officeart/2005/8/layout/hProcess9"/>
    <dgm:cxn modelId="{DBA39C8F-F602-45A3-AE1E-52AFAF95AA67}" type="presParOf" srcId="{4A52E338-8EE7-4101-9790-CEA9D9FA269A}" destId="{91AAE78C-2864-4559-B776-1C0428A14CCB}" srcOrd="1" destOrd="0" presId="urn:microsoft.com/office/officeart/2005/8/layout/hProcess9"/>
    <dgm:cxn modelId="{0365724E-CDE0-441E-B531-A02D0A18F1DD}" type="presParOf" srcId="{4A52E338-8EE7-4101-9790-CEA9D9FA269A}" destId="{480BB8A9-9A0F-4D36-8AB6-761AD14B2104}" srcOrd="2" destOrd="0" presId="urn:microsoft.com/office/officeart/2005/8/layout/hProcess9"/>
    <dgm:cxn modelId="{A66D84B7-2FE9-4F96-ABC1-12DA1451A5EA}" type="presParOf" srcId="{4A52E338-8EE7-4101-9790-CEA9D9FA269A}" destId="{61D90654-BAAD-409D-BF0A-5E84F3015EAA}" srcOrd="3" destOrd="0" presId="urn:microsoft.com/office/officeart/2005/8/layout/hProcess9"/>
    <dgm:cxn modelId="{D1B3D053-2506-44C3-8422-AF8C35B246B9}" type="presParOf" srcId="{4A52E338-8EE7-4101-9790-CEA9D9FA269A}" destId="{56830F1E-300B-4095-BFCC-857EA4847A63}" srcOrd="4" destOrd="0" presId="urn:microsoft.com/office/officeart/2005/8/layout/hProcess9"/>
    <dgm:cxn modelId="{FE95DC2A-2AA2-42B9-8747-66A85E7DB1C1}" type="presParOf" srcId="{4A52E338-8EE7-4101-9790-CEA9D9FA269A}" destId="{855E4B39-516E-4950-AA3B-6142E7907BD9}" srcOrd="5" destOrd="0" presId="urn:microsoft.com/office/officeart/2005/8/layout/hProcess9"/>
    <dgm:cxn modelId="{59ACA975-C22D-4B76-BC5C-C7FE5A40674A}" type="presParOf" srcId="{4A52E338-8EE7-4101-9790-CEA9D9FA269A}" destId="{9384696E-D585-48AA-BC94-80D032F8DAEE}" srcOrd="6" destOrd="0" presId="urn:microsoft.com/office/officeart/2005/8/layout/hProcess9"/>
    <dgm:cxn modelId="{6C324719-C9A3-44A5-AF6A-35F6CA8ADB2C}" type="presParOf" srcId="{4A52E338-8EE7-4101-9790-CEA9D9FA269A}" destId="{0EA7B4EB-AFCA-4030-8CD7-BADB68953F29}" srcOrd="7" destOrd="0" presId="urn:microsoft.com/office/officeart/2005/8/layout/hProcess9"/>
    <dgm:cxn modelId="{C080BA74-E1AD-4965-A829-2A4855D097B9}" type="presParOf" srcId="{4A52E338-8EE7-4101-9790-CEA9D9FA269A}" destId="{75F355D4-7C65-47F9-B48F-4348A00DA85D}"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1A619-D3B1-4A3A-B286-C152D4783EB4}">
      <dsp:nvSpPr>
        <dsp:cNvPr id="0" name=""/>
        <dsp:cNvSpPr/>
      </dsp:nvSpPr>
      <dsp:spPr>
        <a:xfrm>
          <a:off x="5" y="0"/>
          <a:ext cx="10279705" cy="4993419"/>
        </a:xfrm>
        <a:prstGeom prst="rightArrow">
          <a:avLst/>
        </a:prstGeom>
        <a:solidFill>
          <a:srgbClr val="AAAEE8"/>
        </a:solidFill>
        <a:ln>
          <a:noFill/>
        </a:ln>
        <a:effectLst/>
      </dsp:spPr>
      <dsp:style>
        <a:lnRef idx="0">
          <a:scrgbClr r="0" g="0" b="0"/>
        </a:lnRef>
        <a:fillRef idx="1">
          <a:scrgbClr r="0" g="0" b="0"/>
        </a:fillRef>
        <a:effectRef idx="0">
          <a:scrgbClr r="0" g="0" b="0"/>
        </a:effectRef>
        <a:fontRef idx="minor"/>
      </dsp:style>
    </dsp:sp>
    <dsp:sp modelId="{45AFE252-2303-4B6B-9246-9AEF268279E5}">
      <dsp:nvSpPr>
        <dsp:cNvPr id="0" name=""/>
        <dsp:cNvSpPr/>
      </dsp:nvSpPr>
      <dsp:spPr>
        <a:xfrm>
          <a:off x="93788" y="1486700"/>
          <a:ext cx="1813003" cy="1997367"/>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Analysis of new statutory content</a:t>
          </a:r>
        </a:p>
      </dsp:txBody>
      <dsp:txXfrm>
        <a:off x="182292" y="1575204"/>
        <a:ext cx="1635995" cy="1820359"/>
      </dsp:txXfrm>
    </dsp:sp>
    <dsp:sp modelId="{480BB8A9-9A0F-4D36-8AB6-761AD14B2104}">
      <dsp:nvSpPr>
        <dsp:cNvPr id="0" name=""/>
        <dsp:cNvSpPr/>
      </dsp:nvSpPr>
      <dsp:spPr>
        <a:xfrm>
          <a:off x="2104361" y="1486700"/>
          <a:ext cx="1813003" cy="1997367"/>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Mapping against existing lessons</a:t>
          </a:r>
        </a:p>
      </dsp:txBody>
      <dsp:txXfrm>
        <a:off x="2192865" y="1575204"/>
        <a:ext cx="1635995" cy="1820359"/>
      </dsp:txXfrm>
    </dsp:sp>
    <dsp:sp modelId="{56830F1E-300B-4095-BFCC-857EA4847A63}">
      <dsp:nvSpPr>
        <dsp:cNvPr id="0" name=""/>
        <dsp:cNvSpPr/>
      </dsp:nvSpPr>
      <dsp:spPr>
        <a:xfrm>
          <a:off x="4143833" y="1486700"/>
          <a:ext cx="1813003" cy="1997367"/>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Identifying gaps and amendments</a:t>
          </a:r>
        </a:p>
      </dsp:txBody>
      <dsp:txXfrm>
        <a:off x="4232337" y="1575204"/>
        <a:ext cx="1635995" cy="1820359"/>
      </dsp:txXfrm>
    </dsp:sp>
    <dsp:sp modelId="{9384696E-D585-48AA-BC94-80D032F8DAEE}">
      <dsp:nvSpPr>
        <dsp:cNvPr id="0" name=""/>
        <dsp:cNvSpPr/>
      </dsp:nvSpPr>
      <dsp:spPr>
        <a:xfrm>
          <a:off x="6192763" y="1486700"/>
          <a:ext cx="1813003" cy="1997367"/>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Writing and amending new/existing lessons</a:t>
          </a:r>
        </a:p>
      </dsp:txBody>
      <dsp:txXfrm>
        <a:off x="6281267" y="1575204"/>
        <a:ext cx="1635995" cy="1820359"/>
      </dsp:txXfrm>
    </dsp:sp>
    <dsp:sp modelId="{75F355D4-7C65-47F9-B48F-4348A00DA85D}">
      <dsp:nvSpPr>
        <dsp:cNvPr id="0" name=""/>
        <dsp:cNvSpPr/>
      </dsp:nvSpPr>
      <dsp:spPr>
        <a:xfrm>
          <a:off x="8228449" y="1498025"/>
          <a:ext cx="1813003" cy="1997367"/>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Creating curriculum documentation</a:t>
          </a:r>
        </a:p>
      </dsp:txBody>
      <dsp:txXfrm>
        <a:off x="8316953" y="1586529"/>
        <a:ext cx="1635995" cy="18203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03T09:02:17.371"/>
    </inkml:context>
    <inkml:brush xml:id="br0">
      <inkml:brushProperty name="width" value="0.035" units="cm"/>
      <inkml:brushProperty name="height" value="0.035" units="cm"/>
    </inkml:brush>
  </inkml:definitions>
  <inkml:trace contextRef="#ctx0" brushRef="#br0">458 728 8751 0 0,'-96'-101'1136'0'0,"-46"-54"-506"0"0,132 143-534 0 0,-36-42 555 0 0,-43-68 1 0 0,78 107-535 0 0,2-1-1 0 0,0-1 1 0 0,1 1-1 0 0,0-2 1 0 0,2 1-1 0 0,0-1 0 0 0,0 0 1 0 0,2 0-1 0 0,-4-32 1 0 0,8 45-164 0 0,0 1 1 0 0,1-1 0 0 0,0 1-1 0 0,-1-1 1 0 0,1 1-1 0 0,1 0 1 0 0,-1-1 0 0 0,1 1-1 0 0,0 0 1 0 0,-1 0 0 0 0,2 0-1 0 0,-1 0 1 0 0,0 0-1 0 0,1 1 1 0 0,0-1 0 0 0,0 1-1 0 0,3-4 1 0 0,-2 4-4321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1728"/>
          </a:xfrm>
          <a:prstGeom prst="rect">
            <a:avLst/>
          </a:prstGeom>
        </p:spPr>
        <p:txBody>
          <a:bodyPr vert="horz" lIns="95562" tIns="47781" rIns="95562" bIns="47781" rtlCol="0"/>
          <a:lstStyle>
            <a:lvl1pPr algn="l">
              <a:defRPr sz="1300">
                <a:latin typeface="Calibri" panose="020F0502020204030204" pitchFamily="34" charset="0"/>
              </a:defRPr>
            </a:lvl1pPr>
          </a:lstStyle>
          <a:p>
            <a:endParaRPr lang="en-GB"/>
          </a:p>
        </p:txBody>
      </p:sp>
      <p:sp>
        <p:nvSpPr>
          <p:cNvPr id="3" name="Date Placeholder 2"/>
          <p:cNvSpPr>
            <a:spLocks noGrp="1"/>
          </p:cNvSpPr>
          <p:nvPr>
            <p:ph type="dt" idx="1"/>
          </p:nvPr>
        </p:nvSpPr>
        <p:spPr>
          <a:xfrm>
            <a:off x="4143587" y="0"/>
            <a:ext cx="3169921" cy="481728"/>
          </a:xfrm>
          <a:prstGeom prst="rect">
            <a:avLst/>
          </a:prstGeom>
        </p:spPr>
        <p:txBody>
          <a:bodyPr vert="horz" lIns="95562" tIns="47781" rIns="95562" bIns="47781" rtlCol="0"/>
          <a:lstStyle>
            <a:lvl1pPr algn="r">
              <a:defRPr sz="1300">
                <a:latin typeface="Calibri" panose="020F0502020204030204" pitchFamily="34" charset="0"/>
              </a:defRPr>
            </a:lvl1pPr>
          </a:lstStyle>
          <a:p>
            <a:fld id="{9BB8ACB4-B34E-49B5-89EC-D2DE8740B804}" type="datetimeFigureOut">
              <a:rPr lang="en-GB" smtClean="0"/>
              <a:pPr/>
              <a:t>16/04/2026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562" tIns="47781" rIns="95562" bIns="47781" rtlCol="0" anchor="ctr"/>
          <a:lstStyle/>
          <a:p>
            <a:endParaRPr lang="en-GB"/>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5562" tIns="47781" rIns="95562" bIns="4778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119475"/>
            <a:ext cx="3169921" cy="481727"/>
          </a:xfrm>
          <a:prstGeom prst="rect">
            <a:avLst/>
          </a:prstGeom>
        </p:spPr>
        <p:txBody>
          <a:bodyPr vert="horz" lIns="95562" tIns="47781" rIns="95562" bIns="47781" rtlCol="0" anchor="b"/>
          <a:lstStyle>
            <a:lvl1pPr algn="l">
              <a:defRPr sz="130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4143587" y="9119475"/>
            <a:ext cx="3169921" cy="481727"/>
          </a:xfrm>
          <a:prstGeom prst="rect">
            <a:avLst/>
          </a:prstGeom>
        </p:spPr>
        <p:txBody>
          <a:bodyPr vert="horz" lIns="95562" tIns="47781" rIns="95562" bIns="47781" rtlCol="0" anchor="b"/>
          <a:lstStyle>
            <a:lvl1pPr algn="r">
              <a:defRPr sz="1300">
                <a:latin typeface="Calibri" panose="020F0502020204030204" pitchFamily="34" charset="0"/>
              </a:defRPr>
            </a:lvl1pPr>
          </a:lstStyle>
          <a:p>
            <a:fld id="{2A957B5C-71F9-48AE-B75A-1D5167027490}" type="slidenum">
              <a:rPr lang="en-GB" smtClean="0"/>
              <a:pPr/>
              <a:t>‹#›</a:t>
            </a:fld>
            <a:endParaRPr lang="en-GB"/>
          </a:p>
        </p:txBody>
      </p:sp>
    </p:spTree>
    <p:extLst>
      <p:ext uri="{BB962C8B-B14F-4D97-AF65-F5344CB8AC3E}">
        <p14:creationId xmlns:p14="http://schemas.microsoft.com/office/powerpoint/2010/main" val="1652276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ctr">
              <a:lnSpc>
                <a:spcPct val="100000"/>
              </a:lnSpc>
              <a:defRPr/>
            </a:pPr>
            <a:r>
              <a:rPr lang="en-GB" sz="1200" b="1">
                <a:latin typeface="Calibri Light" panose="020F0302020204030204" pitchFamily="34" charset="0"/>
                <a:cs typeface="Calibri Light" panose="020F0302020204030204" pitchFamily="34" charset="0"/>
              </a:rPr>
              <a:t>Mentimenter.com</a:t>
            </a:r>
          </a:p>
          <a:p>
            <a:pPr lvl="0" algn="ctr">
              <a:lnSpc>
                <a:spcPct val="100000"/>
              </a:lnSpc>
              <a:defRPr/>
            </a:pPr>
            <a:r>
              <a:rPr lang="en-GB" sz="1200">
                <a:latin typeface="Calibri Light" panose="020F0302020204030204" pitchFamily="34" charset="0"/>
                <a:cs typeface="Calibri Light" panose="020F0302020204030204" pitchFamily="34" charset="0"/>
              </a:rPr>
              <a:t>Username: Pol.ed@westyorkshire.police.uk</a:t>
            </a:r>
          </a:p>
          <a:p>
            <a:pPr lvl="0" algn="ctr">
              <a:lnSpc>
                <a:spcPct val="100000"/>
              </a:lnSpc>
              <a:defRPr/>
            </a:pPr>
            <a:r>
              <a:rPr lang="en-GB" sz="1200">
                <a:latin typeface="Calibri Light" panose="020F0302020204030204" pitchFamily="34" charset="0"/>
                <a:cs typeface="Calibri Light" panose="020F0302020204030204" pitchFamily="34" charset="0"/>
              </a:rPr>
              <a:t>Password: Pol-Ed1234</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5132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C410A-30A7-401A-50BD-BCC251B90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29A10-10CD-FCBF-673D-052C82F19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A51D16-A84C-D6DC-0EF3-52647FF9A552}"/>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638ACE62-A716-C7F9-48F7-6BC967F12E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868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91BDD-7702-2FDF-1EE8-EB154F5E3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92A79-5E58-9A3C-79ED-736C61E3E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1B7DE-FEC8-526C-4B2D-96ABAA2E9FB8}"/>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F7881D1E-2874-771A-EB11-B15FEF5DAE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0061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85F7-9B5D-F735-BFAD-84AC432F7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1E771-14F5-5C2F-61F0-E918E783A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50F36-2F13-DA47-ED47-3FD6A9453E61}"/>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6402F1A9-5783-DF75-9589-30E2C00385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4433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4AE55-9DA9-E64E-13C6-15E8A5D7E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305CE-A607-6865-8811-3771B6B1A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DD70D-61B9-00C7-9E16-6FA5CD79565B}"/>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B5483671-458E-1AE3-A301-24BFCCE05A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90942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46B3C-20CB-D3DA-5D85-31A90827A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FEA22-3510-5F1A-8424-1592DB9E2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D930B-15BE-87D9-30EA-FF6864D02259}"/>
              </a:ext>
            </a:extLst>
          </p:cNvPr>
          <p:cNvSpPr>
            <a:spLocks noGrp="1"/>
          </p:cNvSpPr>
          <p:nvPr>
            <p:ph type="body" idx="1"/>
          </p:nvPr>
        </p:nvSpPr>
        <p:spPr/>
        <p:txBody>
          <a:bodyPr/>
          <a:lstStyle/>
          <a:p>
            <a:r>
              <a:rPr lang="en-GB"/>
              <a:t>Any suggestions for assemblies, again please do so via the ‘suggest a lesson’ on the website and we will always do our best to create content if we feel there is a wider need for this.</a:t>
            </a:r>
          </a:p>
        </p:txBody>
      </p:sp>
      <p:sp>
        <p:nvSpPr>
          <p:cNvPr id="4" name="Slide Number Placeholder 3">
            <a:extLst>
              <a:ext uri="{FF2B5EF4-FFF2-40B4-BE49-F238E27FC236}">
                <a16:creationId xmlns:a16="http://schemas.microsoft.com/office/drawing/2014/main" id="{46282E42-FD2E-5252-A718-DB553DCC956B}"/>
              </a:ext>
            </a:extLst>
          </p:cNvPr>
          <p:cNvSpPr>
            <a:spLocks noGrp="1"/>
          </p:cNvSpPr>
          <p:nvPr>
            <p:ph type="sldNum" sz="quarter" idx="5"/>
          </p:nvPr>
        </p:nvSpPr>
        <p:spPr/>
        <p:txBody>
          <a:bodyPr/>
          <a:lstStyle/>
          <a:p>
            <a:fld id="{2A957B5C-71F9-48AE-B75A-1D5167027490}" type="slidenum">
              <a:rPr lang="en-GB" smtClean="0"/>
              <a:pPr/>
              <a:t>14</a:t>
            </a:fld>
            <a:endParaRPr lang="en-GB"/>
          </a:p>
        </p:txBody>
      </p:sp>
    </p:spTree>
    <p:extLst>
      <p:ext uri="{BB962C8B-B14F-4D97-AF65-F5344CB8AC3E}">
        <p14:creationId xmlns:p14="http://schemas.microsoft.com/office/powerpoint/2010/main" val="248119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3805-C7F1-996C-9343-26ECEB4E5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CBBD4-E232-08C2-DF57-3080AC141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B2151-BB07-AEF8-5213-A2628D58CFE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FD85EF2-2781-2C2E-7D04-88FEA49E35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3331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A030B-F48A-C7AA-D50C-7D9724245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C52BA-848C-9209-9C5F-34D4382BC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0B7AC-4C48-946D-E245-FB0786C322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BC58A9-0E2E-4204-4360-0FDDB08570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0468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118F4-BE89-034D-656E-420858AD0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1AF36-7DCE-EED9-3E19-69A4C8AE6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F6831-C904-1F37-C091-D34CE5AF7F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0F5C08-D507-1822-2DC0-BD6374078E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917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D7E3-0CE6-A79E-163D-5F7CEB28B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D6876-A07A-09F7-C15E-64787743D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A74A2-02AC-F1B6-5DC6-C7A36D3530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A918DA-2535-569A-4D93-4EE48C16D3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50636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3E7D4-A123-E67A-1661-DD7FCC6C5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22A86-1CDB-ACB3-92BE-06FA54C10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F433E-38A6-3059-9A66-D010F89F2CA3}"/>
              </a:ext>
            </a:extLst>
          </p:cNvPr>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a:extLst>
              <a:ext uri="{FF2B5EF4-FFF2-40B4-BE49-F238E27FC236}">
                <a16:creationId xmlns:a16="http://schemas.microsoft.com/office/drawing/2014/main" id="{262A1803-6E03-08E3-CD62-5964171DF1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60041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2916F-85E2-206C-A7F6-319D70A1E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FF4FB-DA05-C0E3-AB99-DEE91ED57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629E8-FC70-5E90-C7C2-8763A0EA16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B1D6CF8-3274-C1D1-7CE2-4759EADD1A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8650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30407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535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63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289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1858-8CCA-8206-7151-8415D913A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84774-64C0-FDB0-4125-2F4E2AB65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D9CAD-B726-0C54-B18B-4D6AFD630DF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652813-01AE-E5FA-E2EC-7C1811BCC9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168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667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4E7B-7DFB-AA0D-B44A-2301D5DD1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B321E-F614-65B9-1614-21402B6EF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8E1BEF-19D4-CE22-9EBF-EAF2C8A84793}"/>
              </a:ext>
            </a:extLst>
          </p:cNvPr>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a:extLst>
              <a:ext uri="{FF2B5EF4-FFF2-40B4-BE49-F238E27FC236}">
                <a16:creationId xmlns:a16="http://schemas.microsoft.com/office/drawing/2014/main" id="{845EC74A-02DC-8CD9-C4AD-CDC4978632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02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456D9-5BF0-72D0-5066-5A59F7742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1BD1F-2E02-DABE-95A9-BFDED2359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DA4D3-F632-620A-3A8F-495406E68CBD}"/>
              </a:ext>
            </a:extLst>
          </p:cNvPr>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a:extLst>
              <a:ext uri="{FF2B5EF4-FFF2-40B4-BE49-F238E27FC236}">
                <a16:creationId xmlns:a16="http://schemas.microsoft.com/office/drawing/2014/main" id="{98179B89-EF17-DF6C-4DEA-4FCB16E3B6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597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43DE0-84BE-81AC-4D40-89449FE57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8351C-6E24-CF34-25E0-7F93B08BC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FA930-E5C0-1584-D948-1D4BB17A3DC3}"/>
              </a:ext>
            </a:extLst>
          </p:cNvPr>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a:extLst>
              <a:ext uri="{FF2B5EF4-FFF2-40B4-BE49-F238E27FC236}">
                <a16:creationId xmlns:a16="http://schemas.microsoft.com/office/drawing/2014/main" id="{CF112F56-B906-E695-0018-940542A36C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06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57F50-9339-D0BE-2EC2-D02E24AF1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454FC-A81C-DFD9-516C-BDCB81564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B5D37-462B-0B40-A1EC-99841F9E1208}"/>
              </a:ext>
            </a:extLst>
          </p:cNvPr>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a:extLst>
              <a:ext uri="{FF2B5EF4-FFF2-40B4-BE49-F238E27FC236}">
                <a16:creationId xmlns:a16="http://schemas.microsoft.com/office/drawing/2014/main" id="{5A14CA28-ACFA-CD4F-CCBA-7E24B37E10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217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5BBB-C993-7ED5-25F3-DCCCA5585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5FA22-5A89-8AC9-D53B-A2B7389B6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8A59B-C8FE-5F97-2DC3-7D14E19423DB}"/>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8C35F135-07F0-6BC3-C2E7-726EACDD2C9B}"/>
              </a:ext>
            </a:extLst>
          </p:cNvPr>
          <p:cNvSpPr>
            <a:spLocks noGrp="1"/>
          </p:cNvSpPr>
          <p:nvPr>
            <p:ph type="sldNum" sz="quarter" idx="5"/>
          </p:nvPr>
        </p:nvSpPr>
        <p:spPr/>
        <p:txBody>
          <a:bodyPr/>
          <a:lstStyle/>
          <a:p>
            <a:fld id="{2A957B5C-71F9-48AE-B75A-1D5167027490}" type="slidenum">
              <a:rPr lang="en-GB" smtClean="0"/>
              <a:pPr/>
              <a:t>3</a:t>
            </a:fld>
            <a:endParaRPr lang="en-GB"/>
          </a:p>
        </p:txBody>
      </p:sp>
    </p:spTree>
    <p:extLst>
      <p:ext uri="{BB962C8B-B14F-4D97-AF65-F5344CB8AC3E}">
        <p14:creationId xmlns:p14="http://schemas.microsoft.com/office/powerpoint/2010/main" val="1688285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999E4-A412-2A53-92D0-3BDFCB4E7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C452E-343D-BAAF-0E94-A492E3830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C5D70-5258-5192-A995-0D0CA88F2607}"/>
              </a:ext>
            </a:extLst>
          </p:cNvPr>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a:extLst>
              <a:ext uri="{FF2B5EF4-FFF2-40B4-BE49-F238E27FC236}">
                <a16:creationId xmlns:a16="http://schemas.microsoft.com/office/drawing/2014/main" id="{CE90F03B-05D1-868B-0CCA-159B3E63206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916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363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B5DCD-2045-E7B9-BFDE-8F6D42625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EE667-4EC9-A1A0-A9A2-A80B52F35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DBB0B-255F-268C-8073-E828E0B4782D}"/>
              </a:ext>
            </a:extLst>
          </p:cNvPr>
          <p:cNvSpPr>
            <a:spLocks noGrp="1"/>
          </p:cNvSpPr>
          <p:nvPr>
            <p:ph type="body" idx="1"/>
          </p:nvPr>
        </p:nvSpPr>
        <p:spPr/>
        <p:txBody>
          <a:bodyPr/>
          <a:lstStyle/>
          <a:p>
            <a:pPr algn="l" rtl="0">
              <a:spcBef>
                <a:spcPts val="0"/>
              </a:spcBef>
              <a:spcAft>
                <a:spcPts val="0"/>
              </a:spcAft>
            </a:pPr>
            <a:endParaRPr lang="en-GB" sz="2800" b="0" i="0" u="none" strike="noStrike">
              <a:solidFill>
                <a:srgbClr val="000000"/>
              </a:solidFill>
              <a:effectLst/>
            </a:endParaRPr>
          </a:p>
        </p:txBody>
      </p:sp>
      <p:sp>
        <p:nvSpPr>
          <p:cNvPr id="4" name="Slide Number Placeholder 3">
            <a:extLst>
              <a:ext uri="{FF2B5EF4-FFF2-40B4-BE49-F238E27FC236}">
                <a16:creationId xmlns:a16="http://schemas.microsoft.com/office/drawing/2014/main" id="{3333C8E1-A23C-744A-5F87-3DBF55C4586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FFEA-E37E-7B48-B402-CAF3BF83D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149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7DD3-33B8-A61B-E12F-EE8E6F173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B249A-3892-6A71-131C-B934C7906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5CA1F-DDEE-0E2D-CB2F-2DB2AF3A98E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7505089-3AB5-B2DA-2F11-FE6D86F3C3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14259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80314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0792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47585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D8740-0A02-B1C2-BDB2-25DA82D1E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3B9DB-AF59-EE70-24FD-2C2251CDB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332EB-96B6-DA32-9DD5-790F06BBC2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82A523-3780-5728-F455-A5734769C4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34967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CC6E-7B1E-4BB5-9062-F1AD7F687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5C886-5528-EC49-D58D-E080862F6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40F59-F848-0CE5-F3BA-5E1AC45ACD9C}"/>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B5557428-B607-C278-6B65-8E08FAA8BB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89924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7B158-CCB2-8F7A-811E-9FF5D95A9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64F80-DE37-0398-0D89-E356F1D3D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BE8BF-685D-339F-E92F-87A2281CC580}"/>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C07B7AA9-069D-B3C4-7128-81048CACCFF1}"/>
              </a:ext>
            </a:extLst>
          </p:cNvPr>
          <p:cNvSpPr>
            <a:spLocks noGrp="1"/>
          </p:cNvSpPr>
          <p:nvPr>
            <p:ph type="sldNum" sz="quarter" idx="5"/>
          </p:nvPr>
        </p:nvSpPr>
        <p:spPr/>
        <p:txBody>
          <a:bodyPr/>
          <a:lstStyle/>
          <a:p>
            <a:fld id="{2A957B5C-71F9-48AE-B75A-1D5167027490}" type="slidenum">
              <a:rPr lang="en-GB" smtClean="0"/>
              <a:pPr/>
              <a:t>4</a:t>
            </a:fld>
            <a:endParaRPr lang="en-GB"/>
          </a:p>
        </p:txBody>
      </p:sp>
    </p:spTree>
    <p:extLst>
      <p:ext uri="{BB962C8B-B14F-4D97-AF65-F5344CB8AC3E}">
        <p14:creationId xmlns:p14="http://schemas.microsoft.com/office/powerpoint/2010/main" val="41167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AFE59-2A12-DA72-58D5-A7E55BB4C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441FE-3F20-D201-44CB-A9399C9AF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39B37-7DA7-45D4-A055-315D5DF8C335}"/>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3C1FCCDA-A316-67ED-7B95-2183F852BE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228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B70D-0E40-6165-4E4D-8D95452B5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1883B-6869-55BB-7BF1-083979C26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899E9-BB0F-D28D-E10E-CB292736F3B3}"/>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70E2240F-A610-E134-1F38-AA1A5B8C74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356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53AAF-740C-92AB-6E50-98433189C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F8DD0-269F-F3F8-4753-774913891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839B2-DFB5-88FB-E0BB-46AFAAFF6AB3}"/>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D1FDBE42-161C-7D82-59FE-B1D01C8E6F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9990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6935-0832-CB57-08B5-D8FD12B1B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53818-A089-E6B5-685C-C8EEB009B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BD635-5323-25FB-A7A0-9FEB08681962}"/>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45FB5341-EE4C-153A-FEB4-8F759915E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4187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C039-6645-128E-D3A5-E74AFA3E8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82F14-BA81-4F7A-ACD2-12809DD51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712A7-5608-B606-4A82-0D98D31D634A}"/>
              </a:ext>
            </a:extLst>
          </p:cNvPr>
          <p:cNvSpPr>
            <a:spLocks noGrp="1"/>
          </p:cNvSpPr>
          <p:nvPr>
            <p:ph type="body" idx="1"/>
          </p:nvPr>
        </p:nvSpPr>
        <p:spPr/>
        <p:txBody>
          <a:bodyPr/>
          <a:lstStyle/>
          <a:p>
            <a:r>
              <a:rPr lang="en-GB"/>
              <a:t>Neighbourhood policing and Pol-Ed</a:t>
            </a:r>
          </a:p>
          <a:p>
            <a:endParaRPr lang="en-GB"/>
          </a:p>
          <a:p>
            <a:r>
              <a:rPr lang="en-GB" b="1"/>
              <a:t>Connection:</a:t>
            </a:r>
            <a:r>
              <a:rPr lang="en-GB"/>
              <a:t> Both rely on </a:t>
            </a:r>
            <a:r>
              <a:rPr lang="en-GB" b="1"/>
              <a:t>collaboration and leadership support</a:t>
            </a:r>
            <a:r>
              <a:rPr lang="en-GB"/>
              <a:t> for credibility and impact.</a:t>
            </a:r>
          </a:p>
        </p:txBody>
      </p:sp>
      <p:sp>
        <p:nvSpPr>
          <p:cNvPr id="4" name="Slide Number Placeholder 3">
            <a:extLst>
              <a:ext uri="{FF2B5EF4-FFF2-40B4-BE49-F238E27FC236}">
                <a16:creationId xmlns:a16="http://schemas.microsoft.com/office/drawing/2014/main" id="{6C25EE1F-1B98-7A4A-80A3-AF4B5E099C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57B5C-71F9-48AE-B75A-1D5167027490}" type="slidenum">
              <a:rPr kumimoji="0" lang="en-GB"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582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8C93-FFF8-A23F-ABFD-CCE8BBB4551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E5D30B-C81D-E569-173B-E81B92ADA6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0F66165-D333-0E5B-02C3-348904F3F658}"/>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D1FE2A86-21D7-A732-1770-6F965B4D77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040FFC-8DC1-D378-F28D-9B123C543BFA}"/>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231762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A100-C3E8-B490-1796-D79412D4651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E4FF5CB-BF9E-01C5-EFF4-D9A24430E3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F6ACA35-4EF4-89A0-BA58-28414D17A8DD}"/>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1003D910-DFA0-84E3-AC85-BA7914592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8565D-013A-6AF9-23D3-C50A10AFD4D9}"/>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193591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D3232-11D0-3DCA-DA3A-D378A308060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E14866B-797E-0989-363A-2D54F7478E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306FAB-2EFF-0F80-D11F-B2284DFE2D29}"/>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78B98A2F-3C92-9240-B462-EA2671AF1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9C3C73-B344-7347-A6BF-42D308FF8A44}"/>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079242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1517-E7EB-72F5-BE23-7DDD3095F60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0E6654D-22F1-8100-2C84-0DD721B3A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37C5C5-3649-D928-A0F4-0B5082C06F51}"/>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5" name="Footer Placeholder 4">
            <a:extLst>
              <a:ext uri="{FF2B5EF4-FFF2-40B4-BE49-F238E27FC236}">
                <a16:creationId xmlns:a16="http://schemas.microsoft.com/office/drawing/2014/main" id="{405F4A91-4C9B-7128-3E11-09CAEFDBC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A2763-18F3-A33E-7867-D924303143C6}"/>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3791298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4E0B-642F-0586-7C92-4265025C52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69E0F6-39CA-8270-6F5A-77A0E7E7C1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E8FE15-1E10-C7AA-FCFF-CCDA7AF40D28}"/>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5" name="Footer Placeholder 4">
            <a:extLst>
              <a:ext uri="{FF2B5EF4-FFF2-40B4-BE49-F238E27FC236}">
                <a16:creationId xmlns:a16="http://schemas.microsoft.com/office/drawing/2014/main" id="{F0CA3ED8-88FA-E234-B05B-DDE961B55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F8B52-1713-A157-F983-6932D78D7F67}"/>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626088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C1B1-6071-FC72-EAAF-02A1AE14BCA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B4C89C8-5B8B-B8CD-A161-6D5882FFAA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03E132-3241-787B-C35A-4FA93E113203}"/>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5" name="Footer Placeholder 4">
            <a:extLst>
              <a:ext uri="{FF2B5EF4-FFF2-40B4-BE49-F238E27FC236}">
                <a16:creationId xmlns:a16="http://schemas.microsoft.com/office/drawing/2014/main" id="{B85752EA-8E2F-73F4-A5C6-D4BACB76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5347C-20F2-7837-B82D-976A5954D5C1}"/>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206509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1AF1-29B8-2253-15DC-88663C1A8F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610E5F-0027-3E19-1B6B-9A3FF67D6FD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EBE46F-46C4-A5B8-7A56-E1969373C83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1F52E9-D15E-FD05-8D50-619C45478186}"/>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6" name="Footer Placeholder 5">
            <a:extLst>
              <a:ext uri="{FF2B5EF4-FFF2-40B4-BE49-F238E27FC236}">
                <a16:creationId xmlns:a16="http://schemas.microsoft.com/office/drawing/2014/main" id="{B80830B0-6B4B-28CB-0AED-B5F7FCA5B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A98B35-3EA8-5025-7E7C-233361110380}"/>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3137320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7F693-F573-A857-CCE6-E789F834A30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D37BBC-9C1F-2A30-315C-D27FEC115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5E75F3F-66C0-F694-9525-818B9C5C8D6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290B550-22F9-F425-7F81-2760EA4E2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606020-B466-5F33-B1A3-A1BC0514015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8B9FFE-B836-996C-5FD3-847C7E7EDE96}"/>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8" name="Footer Placeholder 7">
            <a:extLst>
              <a:ext uri="{FF2B5EF4-FFF2-40B4-BE49-F238E27FC236}">
                <a16:creationId xmlns:a16="http://schemas.microsoft.com/office/drawing/2014/main" id="{D2396EF2-65A8-DA6F-D2C8-2B151B9D5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43AF2-4B0D-4F5D-A5E2-711E882E70A8}"/>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2277108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0BFA-C8F8-C5EA-6A3A-855C210D84F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DC166B5-9585-8D5F-7A8E-B81B9E6EC0EE}"/>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4" name="Footer Placeholder 3">
            <a:extLst>
              <a:ext uri="{FF2B5EF4-FFF2-40B4-BE49-F238E27FC236}">
                <a16:creationId xmlns:a16="http://schemas.microsoft.com/office/drawing/2014/main" id="{85444E68-21E8-2F7F-C57B-4E3CA06BD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8EA852-91C7-EEA2-836C-C9B9CC2CFE92}"/>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1040302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47BC5-CA1F-B909-4AE4-632D171EECF2}"/>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3" name="Footer Placeholder 2">
            <a:extLst>
              <a:ext uri="{FF2B5EF4-FFF2-40B4-BE49-F238E27FC236}">
                <a16:creationId xmlns:a16="http://schemas.microsoft.com/office/drawing/2014/main" id="{797C4D3D-0076-734E-BAC0-5FAC1EB841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B2452C-F4E9-5C42-0C51-3087A50334D0}"/>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2043220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C6DE-A2B7-C868-E963-B01414ADF2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DDB6BA-E130-169A-642E-71CB4B0DC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FB8CECA-4BAC-E98C-9114-E0D6EB697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6F1D5D-C4FE-1CA5-1412-14D998DCEAF6}"/>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6" name="Footer Placeholder 5">
            <a:extLst>
              <a:ext uri="{FF2B5EF4-FFF2-40B4-BE49-F238E27FC236}">
                <a16:creationId xmlns:a16="http://schemas.microsoft.com/office/drawing/2014/main" id="{244C537C-896C-B6BC-C815-2643918E8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03FF6A-5F83-F3F4-0E00-2F9C59AAF30A}"/>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2125035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15A0-959A-D1FD-9B3B-07AC3B582AE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48D6942-B152-DD2D-0D8D-4021099CC4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CFF306E-19CF-B42D-9F15-67C302730F91}"/>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04B1B58A-8D1D-2ACD-C50B-B15784E793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5E8D11-3B39-BE36-4974-309A014A492A}"/>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81659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C19E-02A1-85F6-0B03-AEBEF665A0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7505FCB-E004-0835-14DC-4752F9C02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E37178-58EF-7E40-735E-7AD5D5F58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F70EF1-D714-9B4A-625A-76B885639C12}"/>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6" name="Footer Placeholder 5">
            <a:extLst>
              <a:ext uri="{FF2B5EF4-FFF2-40B4-BE49-F238E27FC236}">
                <a16:creationId xmlns:a16="http://schemas.microsoft.com/office/drawing/2014/main" id="{80A8CC8E-D8E1-7202-2AB0-9766B0D2B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0CDD8-E461-4BE0-91BE-C55272783DB2}"/>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3479989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B23A-7A3D-E6BE-F288-6658154A7C2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268B42-D2C4-9C8A-810E-1BEAC27675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FB5095-C08B-D23D-A2DF-42C3250FFAB6}"/>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5" name="Footer Placeholder 4">
            <a:extLst>
              <a:ext uri="{FF2B5EF4-FFF2-40B4-BE49-F238E27FC236}">
                <a16:creationId xmlns:a16="http://schemas.microsoft.com/office/drawing/2014/main" id="{6AF20CFE-4F3B-3126-8439-FB10A9E74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B66D7-D0DE-178A-6DFA-DF6624C376FB}"/>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1724034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BB1E73-81DE-46B5-6CBD-55A2C2DA50C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A888A7-E1BA-EC1E-002C-CA33F8DAE0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1C44AD-B39D-6904-EAD1-CDEA0B73ECCB}"/>
              </a:ext>
            </a:extLst>
          </p:cNvPr>
          <p:cNvSpPr>
            <a:spLocks noGrp="1"/>
          </p:cNvSpPr>
          <p:nvPr>
            <p:ph type="dt" sz="half" idx="10"/>
          </p:nvPr>
        </p:nvSpPr>
        <p:spPr/>
        <p:txBody>
          <a:bodyPr/>
          <a:lstStyle/>
          <a:p>
            <a:fld id="{F5DC95A6-E7DA-0549-9C17-30BAD9313AEC}" type="datetimeFigureOut">
              <a:rPr lang="en-US" smtClean="0"/>
              <a:t>4/16/2026</a:t>
            </a:fld>
            <a:endParaRPr lang="en-US"/>
          </a:p>
        </p:txBody>
      </p:sp>
      <p:sp>
        <p:nvSpPr>
          <p:cNvPr id="5" name="Footer Placeholder 4">
            <a:extLst>
              <a:ext uri="{FF2B5EF4-FFF2-40B4-BE49-F238E27FC236}">
                <a16:creationId xmlns:a16="http://schemas.microsoft.com/office/drawing/2014/main" id="{EB51653D-E482-D271-1284-5099CBB62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B2BED-7920-EDA6-D5E0-2797CA13252D}"/>
              </a:ext>
            </a:extLst>
          </p:cNvPr>
          <p:cNvSpPr>
            <a:spLocks noGrp="1"/>
          </p:cNvSpPr>
          <p:nvPr>
            <p:ph type="sldNum" sz="quarter" idx="12"/>
          </p:nvPr>
        </p:nvSpPr>
        <p:spPr/>
        <p:txBody>
          <a:bodyPr/>
          <a:lstStyle/>
          <a:p>
            <a:fld id="{1A857599-1F8F-B645-8652-0230C488A4B3}" type="slidenum">
              <a:rPr lang="en-US" smtClean="0"/>
              <a:t>‹#›</a:t>
            </a:fld>
            <a:endParaRPr lang="en-US"/>
          </a:p>
        </p:txBody>
      </p:sp>
    </p:spTree>
    <p:extLst>
      <p:ext uri="{BB962C8B-B14F-4D97-AF65-F5344CB8AC3E}">
        <p14:creationId xmlns:p14="http://schemas.microsoft.com/office/powerpoint/2010/main" val="4094048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8C93-FFF8-A23F-ABFD-CCE8BBB4551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E5D30B-C81D-E569-173B-E81B92ADA6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0F66165-D333-0E5B-02C3-348904F3F658}"/>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D1FE2A86-21D7-A732-1770-6F965B4D77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040FFC-8DC1-D378-F28D-9B123C543BFA}"/>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418875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15A0-959A-D1FD-9B3B-07AC3B582AE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48D6942-B152-DD2D-0D8D-4021099CC4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CFF306E-19CF-B42D-9F15-67C302730F91}"/>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04B1B58A-8D1D-2ACD-C50B-B15784E793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5E8D11-3B39-BE36-4974-309A014A492A}"/>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2501881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2BDD-B912-AE85-4B89-562FEC8499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9A90FD5-B607-35B3-DA30-DD4FEE3AAA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87EB23-D74E-369F-6FF3-97869801F6C9}"/>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F20066A8-A12F-6909-B3EB-ED30A1F5F9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945D7C-E37A-6B0A-E2B0-5B345994D773}"/>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1418534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3B08-9986-D831-1AB9-A7F58605CBB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13786E-9859-AF96-DA25-3C52F19D2A7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F90660C-645C-6233-45EE-7186CE1FF3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3CF5997-438C-B22D-E0C8-42EDBAE022CD}"/>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6" name="Footer Placeholder 5">
            <a:extLst>
              <a:ext uri="{FF2B5EF4-FFF2-40B4-BE49-F238E27FC236}">
                <a16:creationId xmlns:a16="http://schemas.microsoft.com/office/drawing/2014/main" id="{C0948590-4076-4F29-5D34-2805FD3C49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A4F8E6-5760-9CD3-B9F7-FBBD7122CB3B}"/>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4073384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38A-EABC-14BF-3207-39ADCC7A7C6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7D0D923-A25F-19B8-6F47-625C06E892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14A564-6181-EA3B-8B97-DC3695603B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18D4598-9582-2CF0-B5AB-B8737D11A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3190B4-2E8E-3C02-5786-E00EC20B3B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FA157-E463-6FD3-8B42-C8FA0E52A0AE}"/>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8" name="Footer Placeholder 7">
            <a:extLst>
              <a:ext uri="{FF2B5EF4-FFF2-40B4-BE49-F238E27FC236}">
                <a16:creationId xmlns:a16="http://schemas.microsoft.com/office/drawing/2014/main" id="{4DAB033B-143B-25F5-08CC-FD3FC54CBE7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2B31F4-2442-F8F8-9F0B-977B119A847F}"/>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2911361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1A08-EFA2-F0F0-01EC-3459E54E473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68E71AB-5DE4-F83E-EA9E-DCD00853113A}"/>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4" name="Footer Placeholder 3">
            <a:extLst>
              <a:ext uri="{FF2B5EF4-FFF2-40B4-BE49-F238E27FC236}">
                <a16:creationId xmlns:a16="http://schemas.microsoft.com/office/drawing/2014/main" id="{1DB51AFD-4422-AF2B-03B7-DBF70BB5BC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6FD78A-F0FF-3129-1F2A-524AEF9ABB55}"/>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2920324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44A9B-3F67-3777-26CA-C11D746209D8}"/>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3" name="Footer Placeholder 2">
            <a:extLst>
              <a:ext uri="{FF2B5EF4-FFF2-40B4-BE49-F238E27FC236}">
                <a16:creationId xmlns:a16="http://schemas.microsoft.com/office/drawing/2014/main" id="{40263F25-E69F-1F10-C2BF-283492C376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453381E-2954-0599-8B31-1B2E06794639}"/>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4250779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2BDD-B912-AE85-4B89-562FEC8499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9A90FD5-B607-35B3-DA30-DD4FEE3AAA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87EB23-D74E-369F-6FF3-97869801F6C9}"/>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F20066A8-A12F-6909-B3EB-ED30A1F5F9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945D7C-E37A-6B0A-E2B0-5B345994D773}"/>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180353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002A-F56B-8A18-BAE7-9CE060DED2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9E4B803-5D50-5D43-1567-69D3EAACD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F5D0FD9-5C80-34BD-6C73-3B8CEA378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1269D8-6947-0D20-35F1-8CE8199A39BA}"/>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6" name="Footer Placeholder 5">
            <a:extLst>
              <a:ext uri="{FF2B5EF4-FFF2-40B4-BE49-F238E27FC236}">
                <a16:creationId xmlns:a16="http://schemas.microsoft.com/office/drawing/2014/main" id="{0717BF5D-AAFE-EFB1-3EA0-0A9297CD93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C678A8-2DA6-26B1-7F68-1E8BB3E4DA84}"/>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4998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A23A-5B5D-54DD-B95B-101496FCF6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1C3A5D6-1C24-C2E3-B8AA-48C5AB223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25E299-29A3-536C-116F-BC92DD302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85D91D-0ED9-46C1-4C60-FE31CDDE2D8B}"/>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6" name="Footer Placeholder 5">
            <a:extLst>
              <a:ext uri="{FF2B5EF4-FFF2-40B4-BE49-F238E27FC236}">
                <a16:creationId xmlns:a16="http://schemas.microsoft.com/office/drawing/2014/main" id="{DF20F385-3F1F-2314-5247-5C1BA22047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1FF941-E22D-67C7-1C58-B9712291305F}"/>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132001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A100-C3E8-B490-1796-D79412D4651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E4FF5CB-BF9E-01C5-EFF4-D9A24430E3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F6ACA35-4EF4-89A0-BA58-28414D17A8DD}"/>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1003D910-DFA0-84E3-AC85-BA7914592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8565D-013A-6AF9-23D3-C50A10AFD4D9}"/>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59056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D3232-11D0-3DCA-DA3A-D378A308060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E14866B-797E-0989-363A-2D54F7478E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306FAB-2EFF-0F80-D11F-B2284DFE2D29}"/>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5" name="Footer Placeholder 4">
            <a:extLst>
              <a:ext uri="{FF2B5EF4-FFF2-40B4-BE49-F238E27FC236}">
                <a16:creationId xmlns:a16="http://schemas.microsoft.com/office/drawing/2014/main" id="{78B98A2F-3C92-9240-B462-EA2671AF1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9C3C73-B344-7347-A6BF-42D308FF8A44}"/>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4241721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6605BE-7C28-9E45-8A08-42037956AF2A}" type="datetime1">
              <a:rPr lang="en-GB" smtClean="0"/>
              <a:t>16/04/2026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713879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B8783A6-8691-9141-A13B-1BC75313375B}" type="datetime1">
              <a:rPr lang="en-GB" smtClean="0"/>
              <a:t>16/04/2026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4173393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1F58B35-1003-6A45-AAF4-639F6FA50939}" type="datetime1">
              <a:rPr lang="en-GB" smtClean="0"/>
              <a:t>16/04/2026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3939849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545D8EA-B04B-6A45-8D37-E59DC9B1D822}" type="datetime1">
              <a:rPr lang="en-GB" smtClean="0"/>
              <a:t>16/04/2026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81576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60D5A21-0942-534C-ACF3-9FEF61526872}" type="datetime1">
              <a:rPr lang="en-GB" smtClean="0"/>
              <a:t>16/04/2026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2428288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F7DF8C8-3618-0945-8504-0F83EBB88490}" type="datetime1">
              <a:rPr lang="en-GB" smtClean="0"/>
              <a:t>16/04/2026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2793247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3B08-9986-D831-1AB9-A7F58605CBB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13786E-9859-AF96-DA25-3C52F19D2A7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F90660C-645C-6233-45EE-7186CE1FF3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3CF5997-438C-B22D-E0C8-42EDBAE022CD}"/>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6" name="Footer Placeholder 5">
            <a:extLst>
              <a:ext uri="{FF2B5EF4-FFF2-40B4-BE49-F238E27FC236}">
                <a16:creationId xmlns:a16="http://schemas.microsoft.com/office/drawing/2014/main" id="{C0948590-4076-4F29-5D34-2805FD3C49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A4F8E6-5760-9CD3-B9F7-FBBD7122CB3B}"/>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17287574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2AC4-BF96-E44B-BAFF-02734051329B}" type="datetime1">
              <a:rPr lang="en-GB" smtClean="0"/>
              <a:t>16/04/2026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2508946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8FB74B1-C310-F445-9718-FB08150B8EB0}" type="datetime1">
              <a:rPr lang="en-GB" smtClean="0"/>
              <a:t>16/04/2026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433438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EDD247C-FDC7-5644-B3DD-DC21BE53BF3A}" type="datetime1">
              <a:rPr lang="en-GB" smtClean="0"/>
              <a:t>16/04/2026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6667939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3F98E36-B8FF-FE46-898C-47B35F97C0F0}" type="datetime1">
              <a:rPr lang="en-GB" smtClean="0"/>
              <a:t>16/04/2026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315190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ADFDFAC-2651-6A48-AF69-71516F41F163}" type="datetime1">
              <a:rPr lang="en-GB" smtClean="0"/>
              <a:t>16/04/2026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BB93-1B18-8F4A-983D-A6C261B1AFE6}" type="slidenum">
              <a:rPr lang="en-US" smtClean="0"/>
              <a:t>‹#›</a:t>
            </a:fld>
            <a:endParaRPr lang="en-US"/>
          </a:p>
        </p:txBody>
      </p:sp>
    </p:spTree>
    <p:extLst>
      <p:ext uri="{BB962C8B-B14F-4D97-AF65-F5344CB8AC3E}">
        <p14:creationId xmlns:p14="http://schemas.microsoft.com/office/powerpoint/2010/main" val="20114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38A-EABC-14BF-3207-39ADCC7A7C6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7D0D923-A25F-19B8-6F47-625C06E892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14A564-6181-EA3B-8B97-DC3695603B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18D4598-9582-2CF0-B5AB-B8737D11A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3190B4-2E8E-3C02-5786-E00EC20B3B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FA157-E463-6FD3-8B42-C8FA0E52A0AE}"/>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8" name="Footer Placeholder 7">
            <a:extLst>
              <a:ext uri="{FF2B5EF4-FFF2-40B4-BE49-F238E27FC236}">
                <a16:creationId xmlns:a16="http://schemas.microsoft.com/office/drawing/2014/main" id="{4DAB033B-143B-25F5-08CC-FD3FC54CBE7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2B31F4-2442-F8F8-9F0B-977B119A847F}"/>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17097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1A08-EFA2-F0F0-01EC-3459E54E473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68E71AB-5DE4-F83E-EA9E-DCD00853113A}"/>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4" name="Footer Placeholder 3">
            <a:extLst>
              <a:ext uri="{FF2B5EF4-FFF2-40B4-BE49-F238E27FC236}">
                <a16:creationId xmlns:a16="http://schemas.microsoft.com/office/drawing/2014/main" id="{1DB51AFD-4422-AF2B-03B7-DBF70BB5BC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6FD78A-F0FF-3129-1F2A-524AEF9ABB55}"/>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174162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44A9B-3F67-3777-26CA-C11D746209D8}"/>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3" name="Footer Placeholder 2">
            <a:extLst>
              <a:ext uri="{FF2B5EF4-FFF2-40B4-BE49-F238E27FC236}">
                <a16:creationId xmlns:a16="http://schemas.microsoft.com/office/drawing/2014/main" id="{40263F25-E69F-1F10-C2BF-283492C376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453381E-2954-0599-8B31-1B2E06794639}"/>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1836286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002A-F56B-8A18-BAE7-9CE060DED2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9E4B803-5D50-5D43-1567-69D3EAACD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F5D0FD9-5C80-34BD-6C73-3B8CEA378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1269D8-6947-0D20-35F1-8CE8199A39BA}"/>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6" name="Footer Placeholder 5">
            <a:extLst>
              <a:ext uri="{FF2B5EF4-FFF2-40B4-BE49-F238E27FC236}">
                <a16:creationId xmlns:a16="http://schemas.microsoft.com/office/drawing/2014/main" id="{0717BF5D-AAFE-EFB1-3EA0-0A9297CD93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C678A8-2DA6-26B1-7F68-1E8BB3E4DA84}"/>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260317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A23A-5B5D-54DD-B95B-101496FCF6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1C3A5D6-1C24-C2E3-B8AA-48C5AB223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25E299-29A3-536C-116F-BC92DD302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85D91D-0ED9-46C1-4C60-FE31CDDE2D8B}"/>
              </a:ext>
            </a:extLst>
          </p:cNvPr>
          <p:cNvSpPr>
            <a:spLocks noGrp="1"/>
          </p:cNvSpPr>
          <p:nvPr>
            <p:ph type="dt" sz="half" idx="10"/>
          </p:nvPr>
        </p:nvSpPr>
        <p:spPr/>
        <p:txBody>
          <a:bodyPr/>
          <a:lstStyle/>
          <a:p>
            <a:fld id="{D3956FCA-6EC9-40AD-A829-705BA0667276}" type="datetimeFigureOut">
              <a:rPr lang="en-GB" smtClean="0"/>
              <a:t>16/04/2026</a:t>
            </a:fld>
            <a:endParaRPr lang="en-GB"/>
          </a:p>
        </p:txBody>
      </p:sp>
      <p:sp>
        <p:nvSpPr>
          <p:cNvPr id="6" name="Footer Placeholder 5">
            <a:extLst>
              <a:ext uri="{FF2B5EF4-FFF2-40B4-BE49-F238E27FC236}">
                <a16:creationId xmlns:a16="http://schemas.microsoft.com/office/drawing/2014/main" id="{DF20F385-3F1F-2314-5247-5C1BA22047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1FF941-E22D-67C7-1C58-B9712291305F}"/>
              </a:ext>
            </a:extLst>
          </p:cNvPr>
          <p:cNvSpPr>
            <a:spLocks noGrp="1"/>
          </p:cNvSpPr>
          <p:nvPr>
            <p:ph type="sldNum" sz="quarter" idx="12"/>
          </p:nvPr>
        </p:nvSpPr>
        <p:spPr/>
        <p:txBody>
          <a:bodyPr/>
          <a:lstStyle/>
          <a:p>
            <a:fld id="{1F7F7E15-1213-4C41-8B3E-38C1A872D5CA}" type="slidenum">
              <a:rPr lang="en-GB" smtClean="0"/>
              <a:t>‹#›</a:t>
            </a:fld>
            <a:endParaRPr lang="en-GB"/>
          </a:p>
        </p:txBody>
      </p:sp>
    </p:spTree>
    <p:extLst>
      <p:ext uri="{BB962C8B-B14F-4D97-AF65-F5344CB8AC3E}">
        <p14:creationId xmlns:p14="http://schemas.microsoft.com/office/powerpoint/2010/main" val="329761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03AB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79BD3-987E-E0E8-E5C6-55A3AFA8B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CE59EAF-C728-CB04-0841-0A0DE8FDB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58FD61-4240-4587-3927-B8D2E4D77A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D3956FCA-6EC9-40AD-A829-705BA0667276}" type="datetimeFigureOut">
              <a:rPr lang="en-GB" smtClean="0"/>
              <a:pPr/>
              <a:t>16/04/2026</a:t>
            </a:fld>
            <a:endParaRPr lang="en-GB"/>
          </a:p>
        </p:txBody>
      </p:sp>
      <p:sp>
        <p:nvSpPr>
          <p:cNvPr id="5" name="Footer Placeholder 4">
            <a:extLst>
              <a:ext uri="{FF2B5EF4-FFF2-40B4-BE49-F238E27FC236}">
                <a16:creationId xmlns:a16="http://schemas.microsoft.com/office/drawing/2014/main" id="{7B578252-45FA-C549-C789-4F36069F25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n-GB"/>
          </a:p>
        </p:txBody>
      </p:sp>
      <p:sp>
        <p:nvSpPr>
          <p:cNvPr id="6" name="Slide Number Placeholder 5">
            <a:extLst>
              <a:ext uri="{FF2B5EF4-FFF2-40B4-BE49-F238E27FC236}">
                <a16:creationId xmlns:a16="http://schemas.microsoft.com/office/drawing/2014/main" id="{17F3CEE9-438D-ED38-923F-2582826A0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1F7F7E15-1213-4C41-8B3E-38C1A872D5CA}" type="slidenum">
              <a:rPr lang="en-GB" smtClean="0"/>
              <a:pPr/>
              <a:t>‹#›</a:t>
            </a:fld>
            <a:endParaRPr lang="en-GB"/>
          </a:p>
        </p:txBody>
      </p:sp>
    </p:spTree>
    <p:extLst>
      <p:ext uri="{BB962C8B-B14F-4D97-AF65-F5344CB8AC3E}">
        <p14:creationId xmlns:p14="http://schemas.microsoft.com/office/powerpoint/2010/main" val="2432889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03AB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6981D-AD16-75FE-B285-1D3DEF7E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DAA662-B3D9-7933-3EBE-ED804AF03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6695CE-DE1E-8FB9-7A75-4B87402FB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C95A6-E7DA-0549-9C17-30BAD9313AEC}" type="datetimeFigureOut">
              <a:rPr lang="en-US" smtClean="0"/>
              <a:t>4/16/2026</a:t>
            </a:fld>
            <a:endParaRPr lang="en-US"/>
          </a:p>
        </p:txBody>
      </p:sp>
      <p:sp>
        <p:nvSpPr>
          <p:cNvPr id="5" name="Footer Placeholder 4">
            <a:extLst>
              <a:ext uri="{FF2B5EF4-FFF2-40B4-BE49-F238E27FC236}">
                <a16:creationId xmlns:a16="http://schemas.microsoft.com/office/drawing/2014/main" id="{8EBFF5BF-55CB-698D-6511-8EAB7722B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1674C7-938A-32E9-AC4D-AB1D14FB8F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57599-1F8F-B645-8652-0230C488A4B3}" type="slidenum">
              <a:rPr lang="en-US" smtClean="0"/>
              <a:t>‹#›</a:t>
            </a:fld>
            <a:endParaRPr lang="en-US"/>
          </a:p>
        </p:txBody>
      </p:sp>
    </p:spTree>
    <p:extLst>
      <p:ext uri="{BB962C8B-B14F-4D97-AF65-F5344CB8AC3E}">
        <p14:creationId xmlns:p14="http://schemas.microsoft.com/office/powerpoint/2010/main" val="35111286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79BD3-987E-E0E8-E5C6-55A3AFA8B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CE59EAF-C728-CB04-0841-0A0DE8FDB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58FD61-4240-4587-3927-B8D2E4D77A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D3956FCA-6EC9-40AD-A829-705BA0667276}" type="datetimeFigureOut">
              <a:rPr lang="en-GB" smtClean="0"/>
              <a:pPr/>
              <a:t>16/04/2026</a:t>
            </a:fld>
            <a:endParaRPr lang="en-GB"/>
          </a:p>
        </p:txBody>
      </p:sp>
      <p:sp>
        <p:nvSpPr>
          <p:cNvPr id="5" name="Footer Placeholder 4">
            <a:extLst>
              <a:ext uri="{FF2B5EF4-FFF2-40B4-BE49-F238E27FC236}">
                <a16:creationId xmlns:a16="http://schemas.microsoft.com/office/drawing/2014/main" id="{7B578252-45FA-C549-C789-4F36069F25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n-GB"/>
          </a:p>
        </p:txBody>
      </p:sp>
      <p:sp>
        <p:nvSpPr>
          <p:cNvPr id="6" name="Slide Number Placeholder 5">
            <a:extLst>
              <a:ext uri="{FF2B5EF4-FFF2-40B4-BE49-F238E27FC236}">
                <a16:creationId xmlns:a16="http://schemas.microsoft.com/office/drawing/2014/main" id="{17F3CEE9-438D-ED38-923F-2582826A0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1F7F7E15-1213-4C41-8B3E-38C1A872D5CA}" type="slidenum">
              <a:rPr lang="en-GB" smtClean="0"/>
              <a:pPr/>
              <a:t>‹#›</a:t>
            </a:fld>
            <a:endParaRPr lang="en-GB"/>
          </a:p>
        </p:txBody>
      </p:sp>
    </p:spTree>
    <p:extLst>
      <p:ext uri="{BB962C8B-B14F-4D97-AF65-F5344CB8AC3E}">
        <p14:creationId xmlns:p14="http://schemas.microsoft.com/office/powerpoint/2010/main" val="261414565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5DBFF-1089-FC40-B5D6-9AB35264A261}" type="datetime1">
              <a:rPr lang="en-GB" smtClean="0"/>
              <a:t>16/04/2026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2BB93-1B18-8F4A-983D-A6C261B1AFE6}" type="slidenum">
              <a:rPr lang="en-US" smtClean="0"/>
              <a:t>‹#›</a:t>
            </a:fld>
            <a:endParaRPr lang="en-US"/>
          </a:p>
        </p:txBody>
      </p:sp>
    </p:spTree>
    <p:extLst>
      <p:ext uri="{BB962C8B-B14F-4D97-AF65-F5344CB8AC3E}">
        <p14:creationId xmlns:p14="http://schemas.microsoft.com/office/powerpoint/2010/main" val="420677171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sv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39.jpeg"/><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1.svg"/><Relationship Id="rId7" Type="http://schemas.openxmlformats.org/officeDocument/2006/relationships/image" Target="../media/image15.png"/><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43.png"/><Relationship Id="rId5" Type="http://schemas.openxmlformats.org/officeDocument/2006/relationships/image" Target="../media/image27.png"/><Relationship Id="rId10" Type="http://schemas.openxmlformats.org/officeDocument/2006/relationships/image" Target="../media/image42.png"/><Relationship Id="rId4" Type="http://schemas.openxmlformats.org/officeDocument/2006/relationships/image" Target="../media/image18.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jpeg"/><Relationship Id="rId3" Type="http://schemas.openxmlformats.org/officeDocument/2006/relationships/image" Target="../media/image1.svg"/><Relationship Id="rId7" Type="http://schemas.openxmlformats.org/officeDocument/2006/relationships/image" Target="../media/image15.png"/><Relationship Id="rId12"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49.jpeg"/><Relationship Id="rId5" Type="http://schemas.openxmlformats.org/officeDocument/2006/relationships/image" Target="../media/image27.png"/><Relationship Id="rId10" Type="http://schemas.openxmlformats.org/officeDocument/2006/relationships/image" Target="../media/image48.jpeg"/><Relationship Id="rId4" Type="http://schemas.openxmlformats.org/officeDocument/2006/relationships/image" Target="../media/image18.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png"/><Relationship Id="rId3" Type="http://schemas.openxmlformats.org/officeDocument/2006/relationships/image" Target="../media/image1.svg"/><Relationship Id="rId7" Type="http://schemas.openxmlformats.org/officeDocument/2006/relationships/image" Target="../media/image17.pn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52.png"/><Relationship Id="rId5" Type="http://schemas.openxmlformats.org/officeDocument/2006/relationships/image" Target="../media/image26.png"/><Relationship Id="rId10" Type="http://schemas.openxmlformats.org/officeDocument/2006/relationships/image" Target="../media/image51.png"/><Relationship Id="rId4" Type="http://schemas.openxmlformats.org/officeDocument/2006/relationships/image" Target="../media/image18.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svg"/><Relationship Id="rId7" Type="http://schemas.openxmlformats.org/officeDocument/2006/relationships/image" Target="../media/image10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ustomXml" Target="../ink/ink1.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1.svg"/></Relationships>
</file>

<file path=ppt/slides/_rels/slide1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1.svg"/><Relationship Id="rId4"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1.sv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sv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svg"/><Relationship Id="rId5" Type="http://schemas.openxmlformats.org/officeDocument/2006/relationships/image" Target="../media/image71.png"/><Relationship Id="rId4" Type="http://schemas.openxmlformats.org/officeDocument/2006/relationships/image" Target="../media/image70.svg"/></Relationships>
</file>

<file path=ppt/slides/_rels/slide2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sv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svg"/></Relationships>
</file>

<file path=ppt/slides/_rels/slide25.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image" Target="../media/image79.sv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81.svg"/><Relationship Id="rId4" Type="http://schemas.openxmlformats.org/officeDocument/2006/relationships/image" Target="../media/image80.svg"/></Relationships>
</file>

<file path=ppt/slides/_rels/slide2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7FFFF04F_453DC386.xml"/><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35.xml"/><Relationship Id="rId5" Type="http://schemas.openxmlformats.org/officeDocument/2006/relationships/image" Target="../media/image88.sv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sv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1.svg"/></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svg"/></Relationships>
</file>

<file path=ppt/slides/_rels/slide36.xml.rels><?xml version="1.0" encoding="UTF-8" standalone="yes"?>
<Relationships xmlns="http://schemas.openxmlformats.org/package/2006/relationships"><Relationship Id="rId3" Type="http://schemas.microsoft.com/office/2018/10/relationships/comments" Target="../comments/modernComment_7FFFEEB1_8E4097F2.xml"/><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1.sv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1.sv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1.png"/><Relationship Id="rId5" Type="http://schemas.openxmlformats.org/officeDocument/2006/relationships/image" Target="../media/image109.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png"/><Relationship Id="rId3" Type="http://schemas.openxmlformats.org/officeDocument/2006/relationships/image" Target="../media/image1.svg"/><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sv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78F4ADD-95C1-4117-F585-DE78F4CF5B40}"/>
              </a:ext>
            </a:extLst>
          </p:cNvPr>
          <p:cNvGrpSpPr/>
          <p:nvPr/>
        </p:nvGrpSpPr>
        <p:grpSpPr>
          <a:xfrm>
            <a:off x="4938966" y="1093111"/>
            <a:ext cx="2833434" cy="2335889"/>
            <a:chOff x="3898218" y="821366"/>
            <a:chExt cx="4723367" cy="3862070"/>
          </a:xfrm>
        </p:grpSpPr>
        <p:pic>
          <p:nvPicPr>
            <p:cNvPr id="6" name="Graphic 5">
              <a:extLst>
                <a:ext uri="{FF2B5EF4-FFF2-40B4-BE49-F238E27FC236}">
                  <a16:creationId xmlns:a16="http://schemas.microsoft.com/office/drawing/2014/main" id="{15746F9B-7699-083D-523D-36382306B334}"/>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3898218" y="821366"/>
              <a:ext cx="4723367" cy="3420000"/>
            </a:xfrm>
            <a:prstGeom prst="rect">
              <a:avLst/>
            </a:prstGeom>
          </p:spPr>
        </p:pic>
        <p:pic>
          <p:nvPicPr>
            <p:cNvPr id="14" name="Picture 13">
              <a:extLst>
                <a:ext uri="{FF2B5EF4-FFF2-40B4-BE49-F238E27FC236}">
                  <a16:creationId xmlns:a16="http://schemas.microsoft.com/office/drawing/2014/main" id="{BA1FE653-47D3-BA0B-D043-FAC1E4DB22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8385" y="4326634"/>
              <a:ext cx="4723200" cy="356802"/>
            </a:xfrm>
            <a:prstGeom prst="rect">
              <a:avLst/>
            </a:prstGeom>
          </p:spPr>
        </p:pic>
      </p:grpSp>
      <p:sp>
        <p:nvSpPr>
          <p:cNvPr id="2" name="Title 1">
            <a:extLst>
              <a:ext uri="{FF2B5EF4-FFF2-40B4-BE49-F238E27FC236}">
                <a16:creationId xmlns:a16="http://schemas.microsoft.com/office/drawing/2014/main" id="{EF2417A8-A852-057B-E018-4BCDE16110E3}"/>
              </a:ext>
            </a:extLst>
          </p:cNvPr>
          <p:cNvSpPr txBox="1">
            <a:spLocks/>
          </p:cNvSpPr>
          <p:nvPr/>
        </p:nvSpPr>
        <p:spPr>
          <a:xfrm>
            <a:off x="1353122" y="3753633"/>
            <a:ext cx="9790555" cy="1223644"/>
          </a:xfrm>
          <a:prstGeom prst="rect">
            <a:avLst/>
          </a:prstGeom>
        </p:spPr>
        <p:txBody>
          <a:bodyPr vert="horz" lIns="0" tIns="45720" rIns="91440" bIns="45720" numCol="1"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Calibri"/>
                <a:cs typeface="Calibri"/>
              </a:rPr>
              <a:t>Merseyside Launch Conference</a:t>
            </a:r>
            <a:endParaRPr kumimoji="0" lang="en-US" sz="9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endParaRPr>
          </a:p>
        </p:txBody>
      </p:sp>
      <p:sp>
        <p:nvSpPr>
          <p:cNvPr id="3" name="Title 1">
            <a:extLst>
              <a:ext uri="{FF2B5EF4-FFF2-40B4-BE49-F238E27FC236}">
                <a16:creationId xmlns:a16="http://schemas.microsoft.com/office/drawing/2014/main" id="{7E62BEA0-1CE9-6E5D-BDF2-A860E76ACCFD}"/>
              </a:ext>
            </a:extLst>
          </p:cNvPr>
          <p:cNvSpPr txBox="1">
            <a:spLocks/>
          </p:cNvSpPr>
          <p:nvPr/>
        </p:nvSpPr>
        <p:spPr>
          <a:xfrm>
            <a:off x="1490663" y="4787691"/>
            <a:ext cx="9210673" cy="379172"/>
          </a:xfrm>
          <a:prstGeom prst="rect">
            <a:avLst/>
          </a:prstGeom>
        </p:spPr>
        <p:txBody>
          <a:bodyPr vert="horz" lIns="0" tIns="45720" rIns="91440" bIns="45720" numCol="1"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Wednesday 15</a:t>
            </a:r>
            <a:r>
              <a:rPr kumimoji="0" lang="en-GB" sz="2400" b="0" i="0" u="none" strike="noStrike" kern="1200" cap="none" spc="0" normalizeH="0" baseline="3000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th</a:t>
            </a:r>
            <a:r>
              <a:rPr kumimoji="0" lang="en-GB" sz="2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 April 2026</a:t>
            </a:r>
          </a:p>
        </p:txBody>
      </p:sp>
      <p:sp>
        <p:nvSpPr>
          <p:cNvPr id="8" name="Title 1">
            <a:extLst>
              <a:ext uri="{FF2B5EF4-FFF2-40B4-BE49-F238E27FC236}">
                <a16:creationId xmlns:a16="http://schemas.microsoft.com/office/drawing/2014/main" id="{A3450EDD-EE3A-AABA-A27F-A385793CB01A}"/>
              </a:ext>
            </a:extLst>
          </p:cNvPr>
          <p:cNvSpPr txBox="1">
            <a:spLocks/>
          </p:cNvSpPr>
          <p:nvPr/>
        </p:nvSpPr>
        <p:spPr>
          <a:xfrm>
            <a:off x="-3355892" y="114338"/>
            <a:ext cx="3136818" cy="1485862"/>
          </a:xfrm>
          <a:prstGeom prst="rect">
            <a:avLst/>
          </a:prstGeom>
        </p:spPr>
        <p:txBody>
          <a:bodyPr vert="horz" lIns="0" tIns="45720" rIns="91440" bIns="45720" numCol="1"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Mentimenter.com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Username: Pol.ed@westyorkshire.police.uk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Password: Pol-Ed1234</a:t>
            </a:r>
          </a:p>
        </p:txBody>
      </p:sp>
      <p:pic>
        <p:nvPicPr>
          <p:cNvPr id="10" name="Picture 9">
            <a:extLst>
              <a:ext uri="{FF2B5EF4-FFF2-40B4-BE49-F238E27FC236}">
                <a16:creationId xmlns:a16="http://schemas.microsoft.com/office/drawing/2014/main" id="{D0308773-C90C-6F12-69DE-4D3A04017C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4041" y="1600200"/>
            <a:ext cx="3861824" cy="2139700"/>
          </a:xfrm>
          <a:prstGeom prst="rect">
            <a:avLst/>
          </a:prstGeom>
        </p:spPr>
      </p:pic>
      <p:pic>
        <p:nvPicPr>
          <p:cNvPr id="13" name="Picture 12">
            <a:extLst>
              <a:ext uri="{FF2B5EF4-FFF2-40B4-BE49-F238E27FC236}">
                <a16:creationId xmlns:a16="http://schemas.microsoft.com/office/drawing/2014/main" id="{916041EB-ADFD-B042-9511-C76EBD8DFD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3317" y="1749552"/>
            <a:ext cx="3564643" cy="1840995"/>
          </a:xfrm>
          <a:prstGeom prst="rect">
            <a:avLst/>
          </a:prstGeom>
        </p:spPr>
      </p:pic>
    </p:spTree>
    <p:extLst>
      <p:ext uri="{BB962C8B-B14F-4D97-AF65-F5344CB8AC3E}">
        <p14:creationId xmlns:p14="http://schemas.microsoft.com/office/powerpoint/2010/main" val="525456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FE0848-70B4-F998-A8F6-4549F5C0BBC1}"/>
            </a:ext>
          </a:extLst>
        </p:cNvPr>
        <p:cNvGrpSpPr/>
        <p:nvPr/>
      </p:nvGrpSpPr>
      <p:grpSpPr>
        <a:xfrm>
          <a:off x="0" y="0"/>
          <a:ext cx="0" cy="0"/>
          <a:chOff x="0" y="0"/>
          <a:chExt cx="0" cy="0"/>
        </a:xfrm>
      </p:grpSpPr>
      <p:sp>
        <p:nvSpPr>
          <p:cNvPr id="65" name="Flowchart: Terminator 64">
            <a:extLst>
              <a:ext uri="{FF2B5EF4-FFF2-40B4-BE49-F238E27FC236}">
                <a16:creationId xmlns:a16="http://schemas.microsoft.com/office/drawing/2014/main" id="{3469B6F8-C04D-B8C6-A9E2-1493EF3009C1}"/>
              </a:ext>
            </a:extLst>
          </p:cNvPr>
          <p:cNvSpPr/>
          <p:nvPr/>
        </p:nvSpPr>
        <p:spPr>
          <a:xfrm>
            <a:off x="365475" y="5749281"/>
            <a:ext cx="2459300" cy="785433"/>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Assemblies</a:t>
            </a:r>
          </a:p>
        </p:txBody>
      </p:sp>
      <p:sp>
        <p:nvSpPr>
          <p:cNvPr id="4" name="Rectangle 3">
            <a:extLst>
              <a:ext uri="{FF2B5EF4-FFF2-40B4-BE49-F238E27FC236}">
                <a16:creationId xmlns:a16="http://schemas.microsoft.com/office/drawing/2014/main" id="{6D5E7168-4E22-C01B-CF84-1B6C556469F7}"/>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D48E5D45-C265-09D7-C0CB-D8713B959831}"/>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290AF801-2F66-3CFB-9372-9A5BE6F6067B}"/>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05B1354E-8325-8ACD-D701-286946F645B4}"/>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ptos" panose="02110004020202020204"/>
                <a:ea typeface="+mj-ea"/>
                <a:cs typeface="+mj-cs"/>
              </a:rPr>
              <a:t>School Contents</a:t>
            </a:r>
            <a:endParaRPr kumimoji="0" lang="en-GB" sz="3200" b="1" i="0" u="none" strike="noStrike" kern="1200" cap="none" spc="0" normalizeH="0" baseline="0" noProof="0">
              <a:ln>
                <a:noFill/>
              </a:ln>
              <a:solidFill>
                <a:prstClr val="white"/>
              </a:solidFill>
              <a:effectLst/>
              <a:uLnTx/>
              <a:uFillTx/>
              <a:latin typeface="Aptos" panose="02110004020202020204"/>
              <a:ea typeface="Calibri"/>
              <a:cs typeface="Calibri"/>
            </a:endParaRPr>
          </a:p>
        </p:txBody>
      </p:sp>
      <p:grpSp>
        <p:nvGrpSpPr>
          <p:cNvPr id="18" name="Group 17">
            <a:extLst>
              <a:ext uri="{FF2B5EF4-FFF2-40B4-BE49-F238E27FC236}">
                <a16:creationId xmlns:a16="http://schemas.microsoft.com/office/drawing/2014/main" id="{E6D5EE3F-468C-4BE5-5203-5F5405373A83}"/>
              </a:ext>
            </a:extLst>
          </p:cNvPr>
          <p:cNvGrpSpPr/>
          <p:nvPr/>
        </p:nvGrpSpPr>
        <p:grpSpPr>
          <a:xfrm>
            <a:off x="9331" y="1606587"/>
            <a:ext cx="3152969" cy="3733271"/>
            <a:chOff x="9331" y="1606587"/>
            <a:chExt cx="3152969" cy="3733271"/>
          </a:xfrm>
        </p:grpSpPr>
        <p:sp>
          <p:nvSpPr>
            <p:cNvPr id="25" name="Rectangle 24">
              <a:extLst>
                <a:ext uri="{FF2B5EF4-FFF2-40B4-BE49-F238E27FC236}">
                  <a16:creationId xmlns:a16="http://schemas.microsoft.com/office/drawing/2014/main" id="{FF121E89-16DE-F0C8-2784-B156673316A3}"/>
                </a:ext>
              </a:extLst>
            </p:cNvPr>
            <p:cNvSpPr/>
            <p:nvPr/>
          </p:nvSpPr>
          <p:spPr>
            <a:xfrm>
              <a:off x="365474" y="3802315"/>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4F76D62D-F53E-C944-DD68-138B709C3383}"/>
                </a:ext>
              </a:extLst>
            </p:cNvPr>
            <p:cNvSpPr/>
            <p:nvPr/>
          </p:nvSpPr>
          <p:spPr>
            <a:xfrm>
              <a:off x="365474" y="485859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DD5CBE8C-A517-BE1C-8F80-C886BC182CFD}"/>
                </a:ext>
              </a:extLst>
            </p:cNvPr>
            <p:cNvSpPr/>
            <p:nvPr/>
          </p:nvSpPr>
          <p:spPr>
            <a:xfrm>
              <a:off x="365474" y="160658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1E1E775C-70CC-C33C-EAC2-7A30478D47F1}"/>
                </a:ext>
              </a:extLst>
            </p:cNvPr>
            <p:cNvSpPr/>
            <p:nvPr/>
          </p:nvSpPr>
          <p:spPr>
            <a:xfrm>
              <a:off x="365474" y="160658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67D2E9B6-3967-62D0-8405-FABF20EE98A0}"/>
                </a:ext>
              </a:extLst>
            </p:cNvPr>
            <p:cNvGrpSpPr/>
            <p:nvPr/>
          </p:nvGrpSpPr>
          <p:grpSpPr>
            <a:xfrm>
              <a:off x="9331" y="2026260"/>
              <a:ext cx="3152969" cy="2770677"/>
              <a:chOff x="9331" y="1805878"/>
              <a:chExt cx="3152969" cy="2770677"/>
            </a:xfrm>
          </p:grpSpPr>
          <p:sp>
            <p:nvSpPr>
              <p:cNvPr id="27" name="Rectangle 26">
                <a:extLst>
                  <a:ext uri="{FF2B5EF4-FFF2-40B4-BE49-F238E27FC236}">
                    <a16:creationId xmlns:a16="http://schemas.microsoft.com/office/drawing/2014/main" id="{B661C616-5386-0765-E66A-2A5CEBAF630C}"/>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CEB7A246-BB6B-B54B-7468-D62F7B4C304C}"/>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C12AD45C-2567-8940-6E92-3172ABF3B650}"/>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451D55BC-DD85-09D8-54C8-7B30258418A8}"/>
                  </a:ext>
                </a:extLst>
              </p:cNvPr>
              <p:cNvPicPr>
                <a:picLocks noChangeAspect="1"/>
              </p:cNvPicPr>
              <p:nvPr/>
            </p:nvPicPr>
            <p:blipFill>
              <a:blip r:embed="rId4"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74" name="Rectangle 73">
            <a:extLst>
              <a:ext uri="{FF2B5EF4-FFF2-40B4-BE49-F238E27FC236}">
                <a16:creationId xmlns:a16="http://schemas.microsoft.com/office/drawing/2014/main" id="{91123DB0-9F7F-207D-F8C8-763756F34FAE}"/>
              </a:ext>
            </a:extLst>
          </p:cNvPr>
          <p:cNvSpPr/>
          <p:nvPr/>
        </p:nvSpPr>
        <p:spPr>
          <a:xfrm>
            <a:off x="356143" y="925922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5" name="Rectangle: Rounded Corners 74">
            <a:extLst>
              <a:ext uri="{FF2B5EF4-FFF2-40B4-BE49-F238E27FC236}">
                <a16:creationId xmlns:a16="http://schemas.microsoft.com/office/drawing/2014/main" id="{CF7F367A-97D2-1E41-F93A-348DA5C8A6BB}"/>
              </a:ext>
            </a:extLst>
          </p:cNvPr>
          <p:cNvSpPr/>
          <p:nvPr/>
        </p:nvSpPr>
        <p:spPr>
          <a:xfrm>
            <a:off x="356143" y="1031550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 and LAs</a:t>
            </a:r>
          </a:p>
        </p:txBody>
      </p:sp>
      <p:sp>
        <p:nvSpPr>
          <p:cNvPr id="76" name="Rectangle 75">
            <a:extLst>
              <a:ext uri="{FF2B5EF4-FFF2-40B4-BE49-F238E27FC236}">
                <a16:creationId xmlns:a16="http://schemas.microsoft.com/office/drawing/2014/main" id="{37DE8BE1-4E4F-B8AE-27F0-8EFDE804B92C}"/>
              </a:ext>
            </a:extLst>
          </p:cNvPr>
          <p:cNvSpPr/>
          <p:nvPr/>
        </p:nvSpPr>
        <p:spPr>
          <a:xfrm>
            <a:off x="356143" y="7063501"/>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Rectangle: Rounded Corners 76">
            <a:extLst>
              <a:ext uri="{FF2B5EF4-FFF2-40B4-BE49-F238E27FC236}">
                <a16:creationId xmlns:a16="http://schemas.microsoft.com/office/drawing/2014/main" id="{0D19A6F2-E4ED-6033-C3C6-8A4412750D25}"/>
              </a:ext>
            </a:extLst>
          </p:cNvPr>
          <p:cNvSpPr/>
          <p:nvPr/>
        </p:nvSpPr>
        <p:spPr>
          <a:xfrm>
            <a:off x="356143" y="7063501"/>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2</a:t>
            </a:r>
          </a:p>
        </p:txBody>
      </p:sp>
      <p:grpSp>
        <p:nvGrpSpPr>
          <p:cNvPr id="78" name="Group 77">
            <a:extLst>
              <a:ext uri="{FF2B5EF4-FFF2-40B4-BE49-F238E27FC236}">
                <a16:creationId xmlns:a16="http://schemas.microsoft.com/office/drawing/2014/main" id="{00495CA6-1CC3-1E00-54E7-264E6FE354BD}"/>
              </a:ext>
            </a:extLst>
          </p:cNvPr>
          <p:cNvGrpSpPr/>
          <p:nvPr/>
        </p:nvGrpSpPr>
        <p:grpSpPr>
          <a:xfrm>
            <a:off x="0" y="7483174"/>
            <a:ext cx="3152969" cy="2770677"/>
            <a:chOff x="9331" y="1805878"/>
            <a:chExt cx="3152969" cy="2770677"/>
          </a:xfrm>
        </p:grpSpPr>
        <p:sp>
          <p:nvSpPr>
            <p:cNvPr id="79" name="Rectangle 78">
              <a:extLst>
                <a:ext uri="{FF2B5EF4-FFF2-40B4-BE49-F238E27FC236}">
                  <a16:creationId xmlns:a16="http://schemas.microsoft.com/office/drawing/2014/main" id="{07D8C936-C49B-3537-5E27-9650AA353FF8}"/>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1969BED0-4C37-A23D-CEC9-6C4C5D5454CA}"/>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Oval 80">
              <a:extLst>
                <a:ext uri="{FF2B5EF4-FFF2-40B4-BE49-F238E27FC236}">
                  <a16:creationId xmlns:a16="http://schemas.microsoft.com/office/drawing/2014/main" id="{7951BE19-C59A-54D0-BAC5-D9E1C63D4EA3}"/>
                </a:ext>
              </a:extLst>
            </p:cNvPr>
            <p:cNvSpPr>
              <a:spLocks/>
            </p:cNvSpPr>
            <p:nvPr/>
          </p:nvSpPr>
          <p:spPr>
            <a:xfrm>
              <a:off x="276013" y="1805878"/>
              <a:ext cx="2689747" cy="2689747"/>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3" name="Partial Circle 82">
            <a:extLst>
              <a:ext uri="{FF2B5EF4-FFF2-40B4-BE49-F238E27FC236}">
                <a16:creationId xmlns:a16="http://schemas.microsoft.com/office/drawing/2014/main" id="{CF784ABB-7B15-337C-8192-99CBD1DD897D}"/>
              </a:ext>
            </a:extLst>
          </p:cNvPr>
          <p:cNvSpPr/>
          <p:nvPr/>
        </p:nvSpPr>
        <p:spPr>
          <a:xfrm>
            <a:off x="264260" y="7563619"/>
            <a:ext cx="2689489" cy="2605482"/>
          </a:xfrm>
          <a:prstGeom prst="pie">
            <a:avLst>
              <a:gd name="adj1" fmla="val 0"/>
              <a:gd name="adj2" fmla="val 10778244"/>
            </a:avLst>
          </a:prstGeom>
          <a:solidFill>
            <a:srgbClr val="4808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3" name="Picture 52">
            <a:extLst>
              <a:ext uri="{FF2B5EF4-FFF2-40B4-BE49-F238E27FC236}">
                <a16:creationId xmlns:a16="http://schemas.microsoft.com/office/drawing/2014/main" id="{3750DBB3-2AC5-D5D7-2EF5-51DFB2DFADB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1549" y="7654355"/>
            <a:ext cx="1243806" cy="1112057"/>
          </a:xfrm>
          <a:prstGeom prst="rect">
            <a:avLst/>
          </a:prstGeom>
        </p:spPr>
      </p:pic>
      <p:pic>
        <p:nvPicPr>
          <p:cNvPr id="54" name="Picture 53">
            <a:extLst>
              <a:ext uri="{FF2B5EF4-FFF2-40B4-BE49-F238E27FC236}">
                <a16:creationId xmlns:a16="http://schemas.microsoft.com/office/drawing/2014/main" id="{58FE1FFE-83F8-BB53-F90E-EC1462D0628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08114" y="9085401"/>
            <a:ext cx="1790677" cy="699580"/>
          </a:xfrm>
          <a:prstGeom prst="rect">
            <a:avLst/>
          </a:prstGeom>
        </p:spPr>
      </p:pic>
      <p:sp>
        <p:nvSpPr>
          <p:cNvPr id="84" name="Rectangle 83">
            <a:extLst>
              <a:ext uri="{FF2B5EF4-FFF2-40B4-BE49-F238E27FC236}">
                <a16:creationId xmlns:a16="http://schemas.microsoft.com/office/drawing/2014/main" id="{0E6D3732-428B-73C7-5EF2-258B85F34488}"/>
              </a:ext>
            </a:extLst>
          </p:cNvPr>
          <p:cNvSpPr/>
          <p:nvPr/>
        </p:nvSpPr>
        <p:spPr>
          <a:xfrm>
            <a:off x="356143" y="1320184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Rectangle: Rounded Corners 84">
            <a:extLst>
              <a:ext uri="{FF2B5EF4-FFF2-40B4-BE49-F238E27FC236}">
                <a16:creationId xmlns:a16="http://schemas.microsoft.com/office/drawing/2014/main" id="{D686D34B-8C78-2D0D-5805-0E0BF624DF42}"/>
              </a:ext>
            </a:extLst>
          </p:cNvPr>
          <p:cNvSpPr/>
          <p:nvPr/>
        </p:nvSpPr>
        <p:spPr>
          <a:xfrm>
            <a:off x="356143" y="1425812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a:t>
            </a:r>
          </a:p>
        </p:txBody>
      </p:sp>
      <p:sp>
        <p:nvSpPr>
          <p:cNvPr id="86" name="Rectangle 85">
            <a:extLst>
              <a:ext uri="{FF2B5EF4-FFF2-40B4-BE49-F238E27FC236}">
                <a16:creationId xmlns:a16="http://schemas.microsoft.com/office/drawing/2014/main" id="{A17845A9-2E14-9A01-F931-4249E041D3D1}"/>
              </a:ext>
            </a:extLst>
          </p:cNvPr>
          <p:cNvSpPr/>
          <p:nvPr/>
        </p:nvSpPr>
        <p:spPr>
          <a:xfrm>
            <a:off x="356143" y="1100611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Rectangle: Rounded Corners 86">
            <a:extLst>
              <a:ext uri="{FF2B5EF4-FFF2-40B4-BE49-F238E27FC236}">
                <a16:creationId xmlns:a16="http://schemas.microsoft.com/office/drawing/2014/main" id="{B92E1289-EEBF-A633-9F80-7C0069DB4E31}"/>
              </a:ext>
            </a:extLst>
          </p:cNvPr>
          <p:cNvSpPr/>
          <p:nvPr/>
        </p:nvSpPr>
        <p:spPr>
          <a:xfrm>
            <a:off x="356143" y="1100611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3</a:t>
            </a:r>
          </a:p>
        </p:txBody>
      </p:sp>
      <p:grpSp>
        <p:nvGrpSpPr>
          <p:cNvPr id="88" name="Group 87">
            <a:extLst>
              <a:ext uri="{FF2B5EF4-FFF2-40B4-BE49-F238E27FC236}">
                <a16:creationId xmlns:a16="http://schemas.microsoft.com/office/drawing/2014/main" id="{B510EC02-C423-B48A-486A-12034FAE47A9}"/>
              </a:ext>
            </a:extLst>
          </p:cNvPr>
          <p:cNvGrpSpPr/>
          <p:nvPr/>
        </p:nvGrpSpPr>
        <p:grpSpPr>
          <a:xfrm>
            <a:off x="0" y="11425792"/>
            <a:ext cx="3152969" cy="2770677"/>
            <a:chOff x="9331" y="1805878"/>
            <a:chExt cx="3152969" cy="2770677"/>
          </a:xfrm>
        </p:grpSpPr>
        <p:sp>
          <p:nvSpPr>
            <p:cNvPr id="89" name="Rectangle 88">
              <a:extLst>
                <a:ext uri="{FF2B5EF4-FFF2-40B4-BE49-F238E27FC236}">
                  <a16:creationId xmlns:a16="http://schemas.microsoft.com/office/drawing/2014/main" id="{4C9361C0-A672-797C-40CF-D02C37F2234F}"/>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29540D81-3378-4D07-E7E9-BF6EFF750124}"/>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Oval 90">
              <a:extLst>
                <a:ext uri="{FF2B5EF4-FFF2-40B4-BE49-F238E27FC236}">
                  <a16:creationId xmlns:a16="http://schemas.microsoft.com/office/drawing/2014/main" id="{3A10A97E-080B-94E2-6397-B2CA21643D41}"/>
                </a:ext>
              </a:extLst>
            </p:cNvPr>
            <p:cNvSpPr>
              <a:spLocks/>
            </p:cNvSpPr>
            <p:nvPr/>
          </p:nvSpPr>
          <p:spPr>
            <a:xfrm>
              <a:off x="276013" y="1805878"/>
              <a:ext cx="2689747" cy="2689747"/>
            </a:xfrm>
            <a:prstGeom prst="ellipse">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7" name="Picture 46">
            <a:extLst>
              <a:ext uri="{FF2B5EF4-FFF2-40B4-BE49-F238E27FC236}">
                <a16:creationId xmlns:a16="http://schemas.microsoft.com/office/drawing/2014/main" id="{6CD04021-B280-99D7-AFE5-1D6C7AE088E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72521" y="12520187"/>
            <a:ext cx="2069086" cy="481263"/>
          </a:xfrm>
          <a:prstGeom prst="rect">
            <a:avLst/>
          </a:prstGeom>
        </p:spPr>
      </p:pic>
      <p:sp>
        <p:nvSpPr>
          <p:cNvPr id="19" name="Rectangle: Rounded Corners 18">
            <a:extLst>
              <a:ext uri="{FF2B5EF4-FFF2-40B4-BE49-F238E27FC236}">
                <a16:creationId xmlns:a16="http://schemas.microsoft.com/office/drawing/2014/main" id="{1240AF35-CAE4-B31A-9D55-1709F640353F}"/>
              </a:ext>
            </a:extLst>
          </p:cNvPr>
          <p:cNvSpPr/>
          <p:nvPr/>
        </p:nvSpPr>
        <p:spPr>
          <a:xfrm>
            <a:off x="2824774" y="5839493"/>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Linked to academic calendar events and Police weeks of action</a:t>
            </a:r>
          </a:p>
        </p:txBody>
      </p:sp>
      <p:sp>
        <p:nvSpPr>
          <p:cNvPr id="20" name="Rectangle: Rounded Corners 19">
            <a:extLst>
              <a:ext uri="{FF2B5EF4-FFF2-40B4-BE49-F238E27FC236}">
                <a16:creationId xmlns:a16="http://schemas.microsoft.com/office/drawing/2014/main" id="{7DB199D2-982C-E125-0FDB-87ABBDE669A7}"/>
              </a:ext>
            </a:extLst>
          </p:cNvPr>
          <p:cNvSpPr/>
          <p:nvPr/>
        </p:nvSpPr>
        <p:spPr>
          <a:xfrm>
            <a:off x="2815737" y="7884169"/>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Holistic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Focus on key values and attributes</a:t>
            </a:r>
          </a:p>
        </p:txBody>
      </p:sp>
      <p:sp>
        <p:nvSpPr>
          <p:cNvPr id="21" name="Rectangle: Rounded Corners 20">
            <a:extLst>
              <a:ext uri="{FF2B5EF4-FFF2-40B4-BE49-F238E27FC236}">
                <a16:creationId xmlns:a16="http://schemas.microsoft.com/office/drawing/2014/main" id="{E03F56C1-176A-EF41-A6BC-2661307857CC}"/>
              </a:ext>
            </a:extLst>
          </p:cNvPr>
          <p:cNvSpPr/>
          <p:nvPr/>
        </p:nvSpPr>
        <p:spPr>
          <a:xfrm>
            <a:off x="2824774" y="8703935"/>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Regular webinars around a range of themes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Improve teachers’ knowledge and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Empower teachers to deliver Pol-Ed sessions with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87AC492-86C0-E8E0-3EC4-AE8C47B32B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41273" y="2482269"/>
            <a:ext cx="5269701" cy="2084253"/>
          </a:xfrm>
          <a:prstGeom prst="rect">
            <a:avLst/>
          </a:prstGeom>
        </p:spPr>
      </p:pic>
      <p:pic>
        <p:nvPicPr>
          <p:cNvPr id="6" name="Picture 5">
            <a:extLst>
              <a:ext uri="{FF2B5EF4-FFF2-40B4-BE49-F238E27FC236}">
                <a16:creationId xmlns:a16="http://schemas.microsoft.com/office/drawing/2014/main" id="{5DFC1FD1-F9C0-701C-4025-5AA92C3B594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41273" y="1612862"/>
            <a:ext cx="5269701" cy="4003406"/>
          </a:xfrm>
          <a:prstGeom prst="rect">
            <a:avLst/>
          </a:prstGeom>
        </p:spPr>
      </p:pic>
      <p:pic>
        <p:nvPicPr>
          <p:cNvPr id="7" name="Picture 6">
            <a:extLst>
              <a:ext uri="{FF2B5EF4-FFF2-40B4-BE49-F238E27FC236}">
                <a16:creationId xmlns:a16="http://schemas.microsoft.com/office/drawing/2014/main" id="{20207CBD-FF30-6028-38C5-97369BD43BF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78957" y="1576335"/>
            <a:ext cx="5432386" cy="4049458"/>
          </a:xfrm>
          <a:prstGeom prst="rect">
            <a:avLst/>
          </a:prstGeom>
        </p:spPr>
      </p:pic>
      <p:pic>
        <p:nvPicPr>
          <p:cNvPr id="8" name="Picture 7">
            <a:extLst>
              <a:ext uri="{FF2B5EF4-FFF2-40B4-BE49-F238E27FC236}">
                <a16:creationId xmlns:a16="http://schemas.microsoft.com/office/drawing/2014/main" id="{E3049362-D105-A123-C0BB-CCD5F2134C7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69432" y="1508669"/>
            <a:ext cx="5517568" cy="4126649"/>
          </a:xfrm>
          <a:prstGeom prst="rect">
            <a:avLst/>
          </a:prstGeom>
        </p:spPr>
      </p:pic>
      <p:sp>
        <p:nvSpPr>
          <p:cNvPr id="9" name="Flowchart: Terminator 8">
            <a:extLst>
              <a:ext uri="{FF2B5EF4-FFF2-40B4-BE49-F238E27FC236}">
                <a16:creationId xmlns:a16="http://schemas.microsoft.com/office/drawing/2014/main" id="{A9FFF75F-F4C7-FC1C-FB9E-34BAC2D11B5D}"/>
              </a:ext>
            </a:extLst>
          </p:cNvPr>
          <p:cNvSpPr/>
          <p:nvPr/>
        </p:nvSpPr>
        <p:spPr>
          <a:xfrm>
            <a:off x="8869522"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Passports</a:t>
            </a:r>
          </a:p>
        </p:txBody>
      </p:sp>
      <p:sp>
        <p:nvSpPr>
          <p:cNvPr id="10" name="Flowchart: Terminator 9">
            <a:extLst>
              <a:ext uri="{FF2B5EF4-FFF2-40B4-BE49-F238E27FC236}">
                <a16:creationId xmlns:a16="http://schemas.microsoft.com/office/drawing/2014/main" id="{47211390-0D06-C22F-96AB-4C7CCF002B8C}"/>
              </a:ext>
            </a:extLst>
          </p:cNvPr>
          <p:cNvSpPr/>
          <p:nvPr/>
        </p:nvSpPr>
        <p:spPr>
          <a:xfrm>
            <a:off x="9915019" y="6195502"/>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CPD</a:t>
            </a:r>
          </a:p>
        </p:txBody>
      </p:sp>
      <p:sp>
        <p:nvSpPr>
          <p:cNvPr id="11" name="Flowchart: Terminator 10">
            <a:extLst>
              <a:ext uri="{FF2B5EF4-FFF2-40B4-BE49-F238E27FC236}">
                <a16:creationId xmlns:a16="http://schemas.microsoft.com/office/drawing/2014/main" id="{176ADEBD-F09C-1B20-0DED-76CAA293144F}"/>
              </a:ext>
            </a:extLst>
          </p:cNvPr>
          <p:cNvSpPr/>
          <p:nvPr/>
        </p:nvSpPr>
        <p:spPr>
          <a:xfrm>
            <a:off x="10960516"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Documents</a:t>
            </a:r>
          </a:p>
        </p:txBody>
      </p:sp>
    </p:spTree>
    <p:extLst>
      <p:ext uri="{BB962C8B-B14F-4D97-AF65-F5344CB8AC3E}">
        <p14:creationId xmlns:p14="http://schemas.microsoft.com/office/powerpoint/2010/main" val="2323395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2" presetClass="entr" presetSubtype="4"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4500"/>
                            </p:stCondLst>
                            <p:childTnLst>
                              <p:par>
                                <p:cTn id="24" presetID="2" presetClass="entr" presetSubtype="4" fill="hold" nodeType="afterEffect">
                                  <p:stCondLst>
                                    <p:cond delay="10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117B2A-632D-DE29-5EDA-D99514DEC722}"/>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5526C2E8-B903-0DA9-DF71-471A7882D358}"/>
              </a:ext>
            </a:extLst>
          </p:cNvPr>
          <p:cNvSpPr/>
          <p:nvPr/>
        </p:nvSpPr>
        <p:spPr>
          <a:xfrm>
            <a:off x="2825262" y="5835078"/>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Holistic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Focus on key values and attributes</a:t>
            </a:r>
          </a:p>
        </p:txBody>
      </p:sp>
      <p:sp>
        <p:nvSpPr>
          <p:cNvPr id="66" name="Flowchart: Terminator 65">
            <a:extLst>
              <a:ext uri="{FF2B5EF4-FFF2-40B4-BE49-F238E27FC236}">
                <a16:creationId xmlns:a16="http://schemas.microsoft.com/office/drawing/2014/main" id="{AC99E302-8758-A684-E50D-19C5620A4067}"/>
              </a:ext>
            </a:extLst>
          </p:cNvPr>
          <p:cNvSpPr/>
          <p:nvPr/>
        </p:nvSpPr>
        <p:spPr>
          <a:xfrm>
            <a:off x="365474" y="5755485"/>
            <a:ext cx="2459299" cy="779229"/>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Passports</a:t>
            </a:r>
          </a:p>
        </p:txBody>
      </p:sp>
      <p:sp>
        <p:nvSpPr>
          <p:cNvPr id="4" name="Rectangle 3">
            <a:extLst>
              <a:ext uri="{FF2B5EF4-FFF2-40B4-BE49-F238E27FC236}">
                <a16:creationId xmlns:a16="http://schemas.microsoft.com/office/drawing/2014/main" id="{C9FAC1CC-DE97-3BE4-2F39-7A07B1C3A3B0}"/>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136F75A3-D06F-9B71-477C-167B2D36A8CE}"/>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A936904B-B763-6D20-2D90-5B660434E153}"/>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9FB09221-CF57-7094-1D9F-DBB881AF72E9}"/>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ptos" panose="02110004020202020204"/>
                <a:ea typeface="+mj-ea"/>
                <a:cs typeface="+mj-cs"/>
              </a:rPr>
              <a:t>School Contents</a:t>
            </a:r>
            <a:endParaRPr kumimoji="0" lang="en-GB" sz="3200" b="1" i="0" u="none" strike="noStrike" kern="1200" cap="none" spc="0" normalizeH="0" baseline="0" noProof="0">
              <a:ln>
                <a:noFill/>
              </a:ln>
              <a:solidFill>
                <a:prstClr val="white"/>
              </a:solidFill>
              <a:effectLst/>
              <a:uLnTx/>
              <a:uFillTx/>
              <a:latin typeface="Aptos" panose="02110004020202020204"/>
              <a:ea typeface="Calibri"/>
              <a:cs typeface="Calibri"/>
            </a:endParaRPr>
          </a:p>
        </p:txBody>
      </p:sp>
      <p:grpSp>
        <p:nvGrpSpPr>
          <p:cNvPr id="18" name="Group 17">
            <a:extLst>
              <a:ext uri="{FF2B5EF4-FFF2-40B4-BE49-F238E27FC236}">
                <a16:creationId xmlns:a16="http://schemas.microsoft.com/office/drawing/2014/main" id="{DCCB81B4-6072-0294-7A0A-53455BF10977}"/>
              </a:ext>
            </a:extLst>
          </p:cNvPr>
          <p:cNvGrpSpPr/>
          <p:nvPr/>
        </p:nvGrpSpPr>
        <p:grpSpPr>
          <a:xfrm>
            <a:off x="9331" y="1606587"/>
            <a:ext cx="3152969" cy="3733271"/>
            <a:chOff x="9331" y="1606587"/>
            <a:chExt cx="3152969" cy="3733271"/>
          </a:xfrm>
        </p:grpSpPr>
        <p:sp>
          <p:nvSpPr>
            <p:cNvPr id="25" name="Rectangle 24">
              <a:extLst>
                <a:ext uri="{FF2B5EF4-FFF2-40B4-BE49-F238E27FC236}">
                  <a16:creationId xmlns:a16="http://schemas.microsoft.com/office/drawing/2014/main" id="{F2B12336-2C49-DF30-2D59-5F5E86ABFC62}"/>
                </a:ext>
              </a:extLst>
            </p:cNvPr>
            <p:cNvSpPr/>
            <p:nvPr/>
          </p:nvSpPr>
          <p:spPr>
            <a:xfrm>
              <a:off x="365474" y="3802315"/>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6BCEB0D7-CC65-74EC-4FC6-DF492F5AC119}"/>
                </a:ext>
              </a:extLst>
            </p:cNvPr>
            <p:cNvSpPr/>
            <p:nvPr/>
          </p:nvSpPr>
          <p:spPr>
            <a:xfrm>
              <a:off x="365474" y="485859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03F0F912-C818-4B63-4B83-A499D77B1F6B}"/>
                </a:ext>
              </a:extLst>
            </p:cNvPr>
            <p:cNvSpPr/>
            <p:nvPr/>
          </p:nvSpPr>
          <p:spPr>
            <a:xfrm>
              <a:off x="365474" y="160658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62F75156-B4B8-12A4-0766-BDB8173514D8}"/>
                </a:ext>
              </a:extLst>
            </p:cNvPr>
            <p:cNvSpPr/>
            <p:nvPr/>
          </p:nvSpPr>
          <p:spPr>
            <a:xfrm>
              <a:off x="365474" y="160658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A9E0CB48-7463-6891-9E33-E841C6F33B95}"/>
                </a:ext>
              </a:extLst>
            </p:cNvPr>
            <p:cNvGrpSpPr/>
            <p:nvPr/>
          </p:nvGrpSpPr>
          <p:grpSpPr>
            <a:xfrm>
              <a:off x="9331" y="2026260"/>
              <a:ext cx="3152969" cy="2770677"/>
              <a:chOff x="9331" y="1805878"/>
              <a:chExt cx="3152969" cy="2770677"/>
            </a:xfrm>
          </p:grpSpPr>
          <p:sp>
            <p:nvSpPr>
              <p:cNvPr id="27" name="Rectangle 26">
                <a:extLst>
                  <a:ext uri="{FF2B5EF4-FFF2-40B4-BE49-F238E27FC236}">
                    <a16:creationId xmlns:a16="http://schemas.microsoft.com/office/drawing/2014/main" id="{ECFA052F-943C-C12C-D6BB-61015CF28BF8}"/>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517E96E4-927A-AF09-EBB1-B1B4ACAE07FF}"/>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CE93B778-D044-C0B0-07BF-6B914DC3F9FD}"/>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EC9D5A95-13A2-83F4-8B4A-7BCD5CAFA4BE}"/>
                  </a:ext>
                </a:extLst>
              </p:cNvPr>
              <p:cNvPicPr>
                <a:picLocks noChangeAspect="1"/>
              </p:cNvPicPr>
              <p:nvPr/>
            </p:nvPicPr>
            <p:blipFill>
              <a:blip r:embed="rId4"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74" name="Rectangle 73">
            <a:extLst>
              <a:ext uri="{FF2B5EF4-FFF2-40B4-BE49-F238E27FC236}">
                <a16:creationId xmlns:a16="http://schemas.microsoft.com/office/drawing/2014/main" id="{45425337-97C0-8DF5-CBDE-2BB4CCA4F00E}"/>
              </a:ext>
            </a:extLst>
          </p:cNvPr>
          <p:cNvSpPr/>
          <p:nvPr/>
        </p:nvSpPr>
        <p:spPr>
          <a:xfrm>
            <a:off x="356143" y="925922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5" name="Rectangle: Rounded Corners 74">
            <a:extLst>
              <a:ext uri="{FF2B5EF4-FFF2-40B4-BE49-F238E27FC236}">
                <a16:creationId xmlns:a16="http://schemas.microsoft.com/office/drawing/2014/main" id="{85BD2937-ADBC-818E-002B-4DA5F94C56BB}"/>
              </a:ext>
            </a:extLst>
          </p:cNvPr>
          <p:cNvSpPr/>
          <p:nvPr/>
        </p:nvSpPr>
        <p:spPr>
          <a:xfrm>
            <a:off x="356143" y="1031550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 and LAs</a:t>
            </a:r>
          </a:p>
        </p:txBody>
      </p:sp>
      <p:sp>
        <p:nvSpPr>
          <p:cNvPr id="76" name="Rectangle 75">
            <a:extLst>
              <a:ext uri="{FF2B5EF4-FFF2-40B4-BE49-F238E27FC236}">
                <a16:creationId xmlns:a16="http://schemas.microsoft.com/office/drawing/2014/main" id="{4D2EF38C-9D8C-FE1A-3AD0-00D3013390EB}"/>
              </a:ext>
            </a:extLst>
          </p:cNvPr>
          <p:cNvSpPr/>
          <p:nvPr/>
        </p:nvSpPr>
        <p:spPr>
          <a:xfrm>
            <a:off x="356143" y="7063501"/>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Rectangle: Rounded Corners 76">
            <a:extLst>
              <a:ext uri="{FF2B5EF4-FFF2-40B4-BE49-F238E27FC236}">
                <a16:creationId xmlns:a16="http://schemas.microsoft.com/office/drawing/2014/main" id="{ECF5E9F8-1876-4592-7DB4-1FF7EE9BE14D}"/>
              </a:ext>
            </a:extLst>
          </p:cNvPr>
          <p:cNvSpPr/>
          <p:nvPr/>
        </p:nvSpPr>
        <p:spPr>
          <a:xfrm>
            <a:off x="356143" y="7063501"/>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2</a:t>
            </a:r>
          </a:p>
        </p:txBody>
      </p:sp>
      <p:grpSp>
        <p:nvGrpSpPr>
          <p:cNvPr id="78" name="Group 77">
            <a:extLst>
              <a:ext uri="{FF2B5EF4-FFF2-40B4-BE49-F238E27FC236}">
                <a16:creationId xmlns:a16="http://schemas.microsoft.com/office/drawing/2014/main" id="{C9AD621B-D970-31A6-E913-E4F31542B2D5}"/>
              </a:ext>
            </a:extLst>
          </p:cNvPr>
          <p:cNvGrpSpPr/>
          <p:nvPr/>
        </p:nvGrpSpPr>
        <p:grpSpPr>
          <a:xfrm>
            <a:off x="0" y="7483174"/>
            <a:ext cx="3152969" cy="2770677"/>
            <a:chOff x="9331" y="1805878"/>
            <a:chExt cx="3152969" cy="2770677"/>
          </a:xfrm>
        </p:grpSpPr>
        <p:sp>
          <p:nvSpPr>
            <p:cNvPr id="79" name="Rectangle 78">
              <a:extLst>
                <a:ext uri="{FF2B5EF4-FFF2-40B4-BE49-F238E27FC236}">
                  <a16:creationId xmlns:a16="http://schemas.microsoft.com/office/drawing/2014/main" id="{CC732379-4F9B-C306-B362-F0F3833FFAFC}"/>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815A8232-B5F8-CE63-194B-3B3CD691DA7C}"/>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Oval 80">
              <a:extLst>
                <a:ext uri="{FF2B5EF4-FFF2-40B4-BE49-F238E27FC236}">
                  <a16:creationId xmlns:a16="http://schemas.microsoft.com/office/drawing/2014/main" id="{5A198D0A-92A5-8A08-9046-0B904CE59823}"/>
                </a:ext>
              </a:extLst>
            </p:cNvPr>
            <p:cNvSpPr>
              <a:spLocks/>
            </p:cNvSpPr>
            <p:nvPr/>
          </p:nvSpPr>
          <p:spPr>
            <a:xfrm>
              <a:off x="276013" y="1805878"/>
              <a:ext cx="2689747" cy="2689747"/>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3" name="Partial Circle 82">
            <a:extLst>
              <a:ext uri="{FF2B5EF4-FFF2-40B4-BE49-F238E27FC236}">
                <a16:creationId xmlns:a16="http://schemas.microsoft.com/office/drawing/2014/main" id="{7AE7A6B7-31F0-481C-F05A-C3B6016A7B4C}"/>
              </a:ext>
            </a:extLst>
          </p:cNvPr>
          <p:cNvSpPr/>
          <p:nvPr/>
        </p:nvSpPr>
        <p:spPr>
          <a:xfrm>
            <a:off x="264260" y="7563619"/>
            <a:ext cx="2689489" cy="2605482"/>
          </a:xfrm>
          <a:prstGeom prst="pie">
            <a:avLst>
              <a:gd name="adj1" fmla="val 0"/>
              <a:gd name="adj2" fmla="val 10778244"/>
            </a:avLst>
          </a:prstGeom>
          <a:solidFill>
            <a:srgbClr val="4808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3" name="Picture 52">
            <a:extLst>
              <a:ext uri="{FF2B5EF4-FFF2-40B4-BE49-F238E27FC236}">
                <a16:creationId xmlns:a16="http://schemas.microsoft.com/office/drawing/2014/main" id="{3169D193-59D8-0DA0-A9E5-88E8BAC71F8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1549" y="7654355"/>
            <a:ext cx="1243806" cy="1112057"/>
          </a:xfrm>
          <a:prstGeom prst="rect">
            <a:avLst/>
          </a:prstGeom>
        </p:spPr>
      </p:pic>
      <p:pic>
        <p:nvPicPr>
          <p:cNvPr id="54" name="Picture 53">
            <a:extLst>
              <a:ext uri="{FF2B5EF4-FFF2-40B4-BE49-F238E27FC236}">
                <a16:creationId xmlns:a16="http://schemas.microsoft.com/office/drawing/2014/main" id="{22CA109D-03A1-27C4-03E0-4F6B3CC2742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08114" y="9085401"/>
            <a:ext cx="1790677" cy="699580"/>
          </a:xfrm>
          <a:prstGeom prst="rect">
            <a:avLst/>
          </a:prstGeom>
        </p:spPr>
      </p:pic>
      <p:sp>
        <p:nvSpPr>
          <p:cNvPr id="84" name="Rectangle 83">
            <a:extLst>
              <a:ext uri="{FF2B5EF4-FFF2-40B4-BE49-F238E27FC236}">
                <a16:creationId xmlns:a16="http://schemas.microsoft.com/office/drawing/2014/main" id="{D725CFCC-51F0-E5DE-614D-CE4A441D13E4}"/>
              </a:ext>
            </a:extLst>
          </p:cNvPr>
          <p:cNvSpPr/>
          <p:nvPr/>
        </p:nvSpPr>
        <p:spPr>
          <a:xfrm>
            <a:off x="356143" y="1320184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Rectangle: Rounded Corners 84">
            <a:extLst>
              <a:ext uri="{FF2B5EF4-FFF2-40B4-BE49-F238E27FC236}">
                <a16:creationId xmlns:a16="http://schemas.microsoft.com/office/drawing/2014/main" id="{89C78C3A-CF6A-1F01-16CB-5C26C248AEAA}"/>
              </a:ext>
            </a:extLst>
          </p:cNvPr>
          <p:cNvSpPr/>
          <p:nvPr/>
        </p:nvSpPr>
        <p:spPr>
          <a:xfrm>
            <a:off x="356143" y="1425812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a:t>
            </a:r>
          </a:p>
        </p:txBody>
      </p:sp>
      <p:sp>
        <p:nvSpPr>
          <p:cNvPr id="86" name="Rectangle 85">
            <a:extLst>
              <a:ext uri="{FF2B5EF4-FFF2-40B4-BE49-F238E27FC236}">
                <a16:creationId xmlns:a16="http://schemas.microsoft.com/office/drawing/2014/main" id="{9C088D6A-3D40-F5AD-C61C-5FF2552439BE}"/>
              </a:ext>
            </a:extLst>
          </p:cNvPr>
          <p:cNvSpPr/>
          <p:nvPr/>
        </p:nvSpPr>
        <p:spPr>
          <a:xfrm>
            <a:off x="356143" y="1100611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Rectangle: Rounded Corners 86">
            <a:extLst>
              <a:ext uri="{FF2B5EF4-FFF2-40B4-BE49-F238E27FC236}">
                <a16:creationId xmlns:a16="http://schemas.microsoft.com/office/drawing/2014/main" id="{B794EE0C-7076-32C4-FBA3-219896AAD9C5}"/>
              </a:ext>
            </a:extLst>
          </p:cNvPr>
          <p:cNvSpPr/>
          <p:nvPr/>
        </p:nvSpPr>
        <p:spPr>
          <a:xfrm>
            <a:off x="356143" y="1100611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3</a:t>
            </a:r>
          </a:p>
        </p:txBody>
      </p:sp>
      <p:grpSp>
        <p:nvGrpSpPr>
          <p:cNvPr id="88" name="Group 87">
            <a:extLst>
              <a:ext uri="{FF2B5EF4-FFF2-40B4-BE49-F238E27FC236}">
                <a16:creationId xmlns:a16="http://schemas.microsoft.com/office/drawing/2014/main" id="{D50C4A0D-897F-C04F-06C2-0F4FE020C663}"/>
              </a:ext>
            </a:extLst>
          </p:cNvPr>
          <p:cNvGrpSpPr/>
          <p:nvPr/>
        </p:nvGrpSpPr>
        <p:grpSpPr>
          <a:xfrm>
            <a:off x="0" y="11425792"/>
            <a:ext cx="3152969" cy="2770677"/>
            <a:chOff x="9331" y="1805878"/>
            <a:chExt cx="3152969" cy="2770677"/>
          </a:xfrm>
        </p:grpSpPr>
        <p:sp>
          <p:nvSpPr>
            <p:cNvPr id="89" name="Rectangle 88">
              <a:extLst>
                <a:ext uri="{FF2B5EF4-FFF2-40B4-BE49-F238E27FC236}">
                  <a16:creationId xmlns:a16="http://schemas.microsoft.com/office/drawing/2014/main" id="{53E7D8E3-A12F-2BC7-2219-E6E2497C2AB8}"/>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9EB35ADE-2A63-F604-ADA5-6A4770AA0BA0}"/>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Oval 90">
              <a:extLst>
                <a:ext uri="{FF2B5EF4-FFF2-40B4-BE49-F238E27FC236}">
                  <a16:creationId xmlns:a16="http://schemas.microsoft.com/office/drawing/2014/main" id="{A428DC1B-5C7C-4B96-1C58-05EA489AA103}"/>
                </a:ext>
              </a:extLst>
            </p:cNvPr>
            <p:cNvSpPr>
              <a:spLocks/>
            </p:cNvSpPr>
            <p:nvPr/>
          </p:nvSpPr>
          <p:spPr>
            <a:xfrm>
              <a:off x="276013" y="1805878"/>
              <a:ext cx="2689747" cy="2689747"/>
            </a:xfrm>
            <a:prstGeom prst="ellipse">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7" name="Picture 46">
            <a:extLst>
              <a:ext uri="{FF2B5EF4-FFF2-40B4-BE49-F238E27FC236}">
                <a16:creationId xmlns:a16="http://schemas.microsoft.com/office/drawing/2014/main" id="{5B39FE39-9B90-878F-48F7-9D78A523964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72521" y="12520187"/>
            <a:ext cx="2069086" cy="481263"/>
          </a:xfrm>
          <a:prstGeom prst="rect">
            <a:avLst/>
          </a:prstGeom>
        </p:spPr>
      </p:pic>
      <p:sp>
        <p:nvSpPr>
          <p:cNvPr id="21" name="Rectangle: Rounded Corners 20">
            <a:extLst>
              <a:ext uri="{FF2B5EF4-FFF2-40B4-BE49-F238E27FC236}">
                <a16:creationId xmlns:a16="http://schemas.microsoft.com/office/drawing/2014/main" id="{199A1716-06E1-CB14-29DA-F9B2FC74BB21}"/>
              </a:ext>
            </a:extLst>
          </p:cNvPr>
          <p:cNvSpPr/>
          <p:nvPr/>
        </p:nvSpPr>
        <p:spPr>
          <a:xfrm>
            <a:off x="2824774" y="8703935"/>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Regular webinars around a range of themes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Improve teachers’ knowledge and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Empower teachers to deliver Pol-Ed sessions with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DB4763CF-E0BE-18DC-BB05-E5180DEFE3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98415" y="2980252"/>
            <a:ext cx="4714007" cy="1059886"/>
          </a:xfrm>
          <a:prstGeom prst="rect">
            <a:avLst/>
          </a:prstGeom>
        </p:spPr>
      </p:pic>
      <p:pic>
        <p:nvPicPr>
          <p:cNvPr id="13" name="Picture 12">
            <a:extLst>
              <a:ext uri="{FF2B5EF4-FFF2-40B4-BE49-F238E27FC236}">
                <a16:creationId xmlns:a16="http://schemas.microsoft.com/office/drawing/2014/main" id="{5AE809B7-225E-FEA6-F1F0-4306DBF2977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76657" y="1766828"/>
            <a:ext cx="4818519" cy="3684053"/>
          </a:xfrm>
          <a:prstGeom prst="rect">
            <a:avLst/>
          </a:prstGeom>
        </p:spPr>
      </p:pic>
      <p:pic>
        <p:nvPicPr>
          <p:cNvPr id="2" name="Picture 1">
            <a:extLst>
              <a:ext uri="{FF2B5EF4-FFF2-40B4-BE49-F238E27FC236}">
                <a16:creationId xmlns:a16="http://schemas.microsoft.com/office/drawing/2014/main" id="{7D681957-294E-1896-5328-F217E87AA10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33115" y="1748070"/>
            <a:ext cx="4927955" cy="3702811"/>
          </a:xfrm>
          <a:prstGeom prst="rect">
            <a:avLst/>
          </a:prstGeom>
        </p:spPr>
      </p:pic>
      <p:pic>
        <p:nvPicPr>
          <p:cNvPr id="9" name="Picture 8">
            <a:extLst>
              <a:ext uri="{FF2B5EF4-FFF2-40B4-BE49-F238E27FC236}">
                <a16:creationId xmlns:a16="http://schemas.microsoft.com/office/drawing/2014/main" id="{CAE60329-F81F-4E40-C6C5-B9F68AFB91E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54662" y="1625411"/>
            <a:ext cx="5168094" cy="3919379"/>
          </a:xfrm>
          <a:prstGeom prst="rect">
            <a:avLst/>
          </a:prstGeom>
        </p:spPr>
      </p:pic>
      <p:grpSp>
        <p:nvGrpSpPr>
          <p:cNvPr id="23" name="Group 22">
            <a:extLst>
              <a:ext uri="{FF2B5EF4-FFF2-40B4-BE49-F238E27FC236}">
                <a16:creationId xmlns:a16="http://schemas.microsoft.com/office/drawing/2014/main" id="{0C991BF2-5110-6830-F673-D32F60BCEE1B}"/>
              </a:ext>
            </a:extLst>
          </p:cNvPr>
          <p:cNvGrpSpPr/>
          <p:nvPr/>
        </p:nvGrpSpPr>
        <p:grpSpPr>
          <a:xfrm>
            <a:off x="4629151" y="1593525"/>
            <a:ext cx="5707684" cy="3951266"/>
            <a:chOff x="4572000" y="2051107"/>
            <a:chExt cx="5843337" cy="4045175"/>
          </a:xfrm>
        </p:grpSpPr>
        <p:sp>
          <p:nvSpPr>
            <p:cNvPr id="22" name="Rectangle 21">
              <a:extLst>
                <a:ext uri="{FF2B5EF4-FFF2-40B4-BE49-F238E27FC236}">
                  <a16:creationId xmlns:a16="http://schemas.microsoft.com/office/drawing/2014/main" id="{BCADF889-718D-8851-8446-59D3E20621E4}"/>
                </a:ext>
              </a:extLst>
            </p:cNvPr>
            <p:cNvSpPr/>
            <p:nvPr/>
          </p:nvSpPr>
          <p:spPr>
            <a:xfrm>
              <a:off x="4572000" y="2051107"/>
              <a:ext cx="5843337" cy="404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2959B197-65F0-8634-7F58-C345F8B39A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11422" y="2051107"/>
              <a:ext cx="3077364" cy="4011902"/>
            </a:xfrm>
            <a:prstGeom prst="rect">
              <a:avLst/>
            </a:prstGeom>
            <a:ln>
              <a:solidFill>
                <a:srgbClr val="303AB2"/>
              </a:solidFill>
            </a:ln>
          </p:spPr>
        </p:pic>
      </p:grpSp>
      <p:pic>
        <p:nvPicPr>
          <p:cNvPr id="11" name="Picture 10">
            <a:extLst>
              <a:ext uri="{FF2B5EF4-FFF2-40B4-BE49-F238E27FC236}">
                <a16:creationId xmlns:a16="http://schemas.microsoft.com/office/drawing/2014/main" id="{C86E3111-5CB8-C4DA-A334-7C57BC4DBF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15573" y="1494528"/>
            <a:ext cx="5866264" cy="4042965"/>
          </a:xfrm>
          <a:prstGeom prst="rect">
            <a:avLst/>
          </a:prstGeom>
        </p:spPr>
      </p:pic>
      <p:sp>
        <p:nvSpPr>
          <p:cNvPr id="7" name="Flowchart: Terminator 6">
            <a:extLst>
              <a:ext uri="{FF2B5EF4-FFF2-40B4-BE49-F238E27FC236}">
                <a16:creationId xmlns:a16="http://schemas.microsoft.com/office/drawing/2014/main" id="{89BE96FF-4641-F434-FD29-31A6D8CF4D8F}"/>
              </a:ext>
            </a:extLst>
          </p:cNvPr>
          <p:cNvSpPr/>
          <p:nvPr/>
        </p:nvSpPr>
        <p:spPr>
          <a:xfrm>
            <a:off x="9915019" y="6195502"/>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CPD</a:t>
            </a:r>
          </a:p>
        </p:txBody>
      </p:sp>
      <p:sp>
        <p:nvSpPr>
          <p:cNvPr id="8" name="Flowchart: Terminator 7">
            <a:extLst>
              <a:ext uri="{FF2B5EF4-FFF2-40B4-BE49-F238E27FC236}">
                <a16:creationId xmlns:a16="http://schemas.microsoft.com/office/drawing/2014/main" id="{ECDFADA1-7268-ABB4-E22F-4DB20130DA24}"/>
              </a:ext>
            </a:extLst>
          </p:cNvPr>
          <p:cNvSpPr/>
          <p:nvPr/>
        </p:nvSpPr>
        <p:spPr>
          <a:xfrm>
            <a:off x="10960516"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Documents</a:t>
            </a:r>
          </a:p>
        </p:txBody>
      </p:sp>
      <p:sp>
        <p:nvSpPr>
          <p:cNvPr id="3" name="Rectangle: Rounded Corners 2">
            <a:extLst>
              <a:ext uri="{FF2B5EF4-FFF2-40B4-BE49-F238E27FC236}">
                <a16:creationId xmlns:a16="http://schemas.microsoft.com/office/drawing/2014/main" id="{B06217C9-AF0F-5149-3D63-00C57A926628}"/>
              </a:ext>
            </a:extLst>
          </p:cNvPr>
          <p:cNvSpPr/>
          <p:nvPr/>
        </p:nvSpPr>
        <p:spPr>
          <a:xfrm>
            <a:off x="9289139" y="1904061"/>
            <a:ext cx="3129073" cy="343974"/>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Empathy</a:t>
            </a:r>
          </a:p>
        </p:txBody>
      </p:sp>
      <p:sp>
        <p:nvSpPr>
          <p:cNvPr id="6" name="Rectangle: Rounded Corners 5">
            <a:extLst>
              <a:ext uri="{FF2B5EF4-FFF2-40B4-BE49-F238E27FC236}">
                <a16:creationId xmlns:a16="http://schemas.microsoft.com/office/drawing/2014/main" id="{315B24AE-2768-B8D3-D59D-3675D6694357}"/>
              </a:ext>
            </a:extLst>
          </p:cNvPr>
          <p:cNvSpPr/>
          <p:nvPr/>
        </p:nvSpPr>
        <p:spPr>
          <a:xfrm>
            <a:off x="9294850" y="2336226"/>
            <a:ext cx="3117649" cy="343974"/>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white"/>
                </a:solidFill>
                <a:latin typeface="Aptos" panose="02110004020202020204"/>
              </a:rPr>
              <a:t>Resilience</a:t>
            </a:r>
            <a:endParaRPr kumimoji="0" lang="en-GB"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3">
            <a:extLst>
              <a:ext uri="{FF2B5EF4-FFF2-40B4-BE49-F238E27FC236}">
                <a16:creationId xmlns:a16="http://schemas.microsoft.com/office/drawing/2014/main" id="{D1D5440A-2702-AB89-F467-3E90918EB0ED}"/>
              </a:ext>
            </a:extLst>
          </p:cNvPr>
          <p:cNvSpPr/>
          <p:nvPr/>
        </p:nvSpPr>
        <p:spPr>
          <a:xfrm>
            <a:off x="9289139" y="2768392"/>
            <a:ext cx="3129073" cy="343974"/>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white"/>
                </a:solidFill>
                <a:latin typeface="Aptos" panose="02110004020202020204"/>
              </a:rPr>
              <a:t>Understanding Risk</a:t>
            </a:r>
            <a:endParaRPr kumimoji="0" lang="en-GB"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Rounded Corners 15">
            <a:extLst>
              <a:ext uri="{FF2B5EF4-FFF2-40B4-BE49-F238E27FC236}">
                <a16:creationId xmlns:a16="http://schemas.microsoft.com/office/drawing/2014/main" id="{3BAAC64B-C081-22E8-6D21-20D3C2479AF1}"/>
              </a:ext>
            </a:extLst>
          </p:cNvPr>
          <p:cNvSpPr/>
          <p:nvPr/>
        </p:nvSpPr>
        <p:spPr>
          <a:xfrm>
            <a:off x="9300563" y="3204992"/>
            <a:ext cx="3129073" cy="343974"/>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white"/>
                </a:solidFill>
                <a:latin typeface="Aptos" panose="02110004020202020204"/>
              </a:rPr>
              <a:t>Fact Finding</a:t>
            </a:r>
            <a:endParaRPr kumimoji="0" lang="en-GB"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Rounded Corners 18">
            <a:extLst>
              <a:ext uri="{FF2B5EF4-FFF2-40B4-BE49-F238E27FC236}">
                <a16:creationId xmlns:a16="http://schemas.microsoft.com/office/drawing/2014/main" id="{E1DA787C-9F74-4B20-2CAC-91381CAE5041}"/>
              </a:ext>
            </a:extLst>
          </p:cNvPr>
          <p:cNvSpPr/>
          <p:nvPr/>
        </p:nvSpPr>
        <p:spPr>
          <a:xfrm>
            <a:off x="9292333" y="3640827"/>
            <a:ext cx="3158432" cy="343974"/>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white"/>
                </a:solidFill>
                <a:latin typeface="Aptos" panose="02110004020202020204"/>
              </a:rPr>
              <a:t>Future Planning</a:t>
            </a:r>
            <a:endParaRPr kumimoji="0" lang="en-GB"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Rounded Corners 23">
            <a:extLst>
              <a:ext uri="{FF2B5EF4-FFF2-40B4-BE49-F238E27FC236}">
                <a16:creationId xmlns:a16="http://schemas.microsoft.com/office/drawing/2014/main" id="{756C1FF4-AB39-E256-2A09-6BFCB8B38D0F}"/>
              </a:ext>
            </a:extLst>
          </p:cNvPr>
          <p:cNvSpPr/>
          <p:nvPr/>
        </p:nvSpPr>
        <p:spPr>
          <a:xfrm>
            <a:off x="9284204" y="4063954"/>
            <a:ext cx="3174689" cy="343974"/>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white"/>
                </a:solidFill>
                <a:latin typeface="Aptos" panose="02110004020202020204"/>
              </a:rPr>
              <a:t>Informed Decision-Making</a:t>
            </a:r>
            <a:endParaRPr kumimoji="0" lang="en-GB"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Rounded Corners 27">
            <a:extLst>
              <a:ext uri="{FF2B5EF4-FFF2-40B4-BE49-F238E27FC236}">
                <a16:creationId xmlns:a16="http://schemas.microsoft.com/office/drawing/2014/main" id="{18F7825F-B9F0-6E5D-B9A4-D471EF74BDA1}"/>
              </a:ext>
            </a:extLst>
          </p:cNvPr>
          <p:cNvSpPr/>
          <p:nvPr/>
        </p:nvSpPr>
        <p:spPr>
          <a:xfrm>
            <a:off x="9284204" y="4494459"/>
            <a:ext cx="3174689" cy="343974"/>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Respect</a:t>
            </a:r>
          </a:p>
        </p:txBody>
      </p:sp>
      <p:sp>
        <p:nvSpPr>
          <p:cNvPr id="29" name="Rectangle: Rounded Corners 28">
            <a:extLst>
              <a:ext uri="{FF2B5EF4-FFF2-40B4-BE49-F238E27FC236}">
                <a16:creationId xmlns:a16="http://schemas.microsoft.com/office/drawing/2014/main" id="{21547E19-39ED-2CFD-1BAE-8C99B0F32776}"/>
              </a:ext>
            </a:extLst>
          </p:cNvPr>
          <p:cNvSpPr/>
          <p:nvPr/>
        </p:nvSpPr>
        <p:spPr>
          <a:xfrm>
            <a:off x="9287145" y="4924884"/>
            <a:ext cx="3174689" cy="343974"/>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Self-Worth</a:t>
            </a:r>
          </a:p>
        </p:txBody>
      </p:sp>
    </p:spTree>
    <p:extLst>
      <p:ext uri="{BB962C8B-B14F-4D97-AF65-F5344CB8AC3E}">
        <p14:creationId xmlns:p14="http://schemas.microsoft.com/office/powerpoint/2010/main" val="283917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15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25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500"/>
                            </p:stCondLst>
                            <p:childTnLst>
                              <p:par>
                                <p:cTn id="24" presetID="2" presetClass="entr" presetSubtype="4" fill="hold" nodeType="afterEffect">
                                  <p:stCondLst>
                                    <p:cond delay="2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8500"/>
                            </p:stCondLst>
                            <p:childTnLst>
                              <p:par>
                                <p:cTn id="29" presetID="2" presetClass="entr" presetSubtype="4" fill="hold" nodeType="afterEffect">
                                  <p:stCondLst>
                                    <p:cond delay="250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par>
                          <p:cTn id="33" fill="hold">
                            <p:stCondLst>
                              <p:cond delay="11500"/>
                            </p:stCondLst>
                            <p:childTnLst>
                              <p:par>
                                <p:cTn id="34" presetID="2" presetClass="entr" presetSubtype="4" fill="hold" nodeType="afterEffect">
                                  <p:stCondLst>
                                    <p:cond delay="25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14500"/>
                            </p:stCondLst>
                            <p:childTnLst>
                              <p:par>
                                <p:cTn id="39" presetID="2" presetClass="entr" presetSubtype="2"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1+#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par>
                          <p:cTn id="43" fill="hold">
                            <p:stCondLst>
                              <p:cond delay="15000"/>
                            </p:stCondLst>
                            <p:childTnLst>
                              <p:par>
                                <p:cTn id="44" presetID="2" presetClass="entr" presetSubtype="2"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1+#ppt_w/2"/>
                                          </p:val>
                                        </p:tav>
                                        <p:tav tm="100000">
                                          <p:val>
                                            <p:strVal val="#ppt_x"/>
                                          </p:val>
                                        </p:tav>
                                      </p:tavLst>
                                    </p:anim>
                                    <p:anim calcmode="lin" valueType="num">
                                      <p:cBhvr additive="base">
                                        <p:cTn id="47" dur="500" fill="hold"/>
                                        <p:tgtEl>
                                          <p:spTgt spid="6"/>
                                        </p:tgtEl>
                                        <p:attrNameLst>
                                          <p:attrName>ppt_y</p:attrName>
                                        </p:attrNameLst>
                                      </p:cBhvr>
                                      <p:tavLst>
                                        <p:tav tm="0">
                                          <p:val>
                                            <p:strVal val="#ppt_y"/>
                                          </p:val>
                                        </p:tav>
                                        <p:tav tm="100000">
                                          <p:val>
                                            <p:strVal val="#ppt_y"/>
                                          </p:val>
                                        </p:tav>
                                      </p:tavLst>
                                    </p:anim>
                                  </p:childTnLst>
                                </p:cTn>
                              </p:par>
                            </p:childTnLst>
                          </p:cTn>
                        </p:par>
                        <p:par>
                          <p:cTn id="48" fill="hold">
                            <p:stCondLst>
                              <p:cond delay="15500"/>
                            </p:stCondLst>
                            <p:childTnLst>
                              <p:par>
                                <p:cTn id="49" presetID="2" presetClass="entr" presetSubtype="2"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1+#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childTnLst>
                          </p:cTn>
                        </p:par>
                        <p:par>
                          <p:cTn id="53" fill="hold">
                            <p:stCondLst>
                              <p:cond delay="16000"/>
                            </p:stCondLst>
                            <p:childTnLst>
                              <p:par>
                                <p:cTn id="54" presetID="2" presetClass="entr" presetSubtype="2"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1+#ppt_w/2"/>
                                          </p:val>
                                        </p:tav>
                                        <p:tav tm="100000">
                                          <p:val>
                                            <p:strVal val="#ppt_x"/>
                                          </p:val>
                                        </p:tav>
                                      </p:tavLst>
                                    </p:anim>
                                    <p:anim calcmode="lin" valueType="num">
                                      <p:cBhvr additive="base">
                                        <p:cTn id="57" dur="500" fill="hold"/>
                                        <p:tgtEl>
                                          <p:spTgt spid="16"/>
                                        </p:tgtEl>
                                        <p:attrNameLst>
                                          <p:attrName>ppt_y</p:attrName>
                                        </p:attrNameLst>
                                      </p:cBhvr>
                                      <p:tavLst>
                                        <p:tav tm="0">
                                          <p:val>
                                            <p:strVal val="#ppt_y"/>
                                          </p:val>
                                        </p:tav>
                                        <p:tav tm="100000">
                                          <p:val>
                                            <p:strVal val="#ppt_y"/>
                                          </p:val>
                                        </p:tav>
                                      </p:tavLst>
                                    </p:anim>
                                  </p:childTnLst>
                                </p:cTn>
                              </p:par>
                            </p:childTnLst>
                          </p:cTn>
                        </p:par>
                        <p:par>
                          <p:cTn id="58" fill="hold">
                            <p:stCondLst>
                              <p:cond delay="16500"/>
                            </p:stCondLst>
                            <p:childTnLst>
                              <p:par>
                                <p:cTn id="59" presetID="2" presetClass="entr" presetSubtype="2"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1+#ppt_w/2"/>
                                          </p:val>
                                        </p:tav>
                                        <p:tav tm="100000">
                                          <p:val>
                                            <p:strVal val="#ppt_x"/>
                                          </p:val>
                                        </p:tav>
                                      </p:tavLst>
                                    </p:anim>
                                    <p:anim calcmode="lin" valueType="num">
                                      <p:cBhvr additive="base">
                                        <p:cTn id="62" dur="500" fill="hold"/>
                                        <p:tgtEl>
                                          <p:spTgt spid="19"/>
                                        </p:tgtEl>
                                        <p:attrNameLst>
                                          <p:attrName>ppt_y</p:attrName>
                                        </p:attrNameLst>
                                      </p:cBhvr>
                                      <p:tavLst>
                                        <p:tav tm="0">
                                          <p:val>
                                            <p:strVal val="#ppt_y"/>
                                          </p:val>
                                        </p:tav>
                                        <p:tav tm="100000">
                                          <p:val>
                                            <p:strVal val="#ppt_y"/>
                                          </p:val>
                                        </p:tav>
                                      </p:tavLst>
                                    </p:anim>
                                  </p:childTnLst>
                                </p:cTn>
                              </p:par>
                            </p:childTnLst>
                          </p:cTn>
                        </p:par>
                        <p:par>
                          <p:cTn id="63" fill="hold">
                            <p:stCondLst>
                              <p:cond delay="17000"/>
                            </p:stCondLst>
                            <p:childTnLst>
                              <p:par>
                                <p:cTn id="64" presetID="2" presetClass="entr" presetSubtype="2"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1+#ppt_w/2"/>
                                          </p:val>
                                        </p:tav>
                                        <p:tav tm="100000">
                                          <p:val>
                                            <p:strVal val="#ppt_x"/>
                                          </p:val>
                                        </p:tav>
                                      </p:tavLst>
                                    </p:anim>
                                    <p:anim calcmode="lin" valueType="num">
                                      <p:cBhvr additive="base">
                                        <p:cTn id="67" dur="500" fill="hold"/>
                                        <p:tgtEl>
                                          <p:spTgt spid="24"/>
                                        </p:tgtEl>
                                        <p:attrNameLst>
                                          <p:attrName>ppt_y</p:attrName>
                                        </p:attrNameLst>
                                      </p:cBhvr>
                                      <p:tavLst>
                                        <p:tav tm="0">
                                          <p:val>
                                            <p:strVal val="#ppt_y"/>
                                          </p:val>
                                        </p:tav>
                                        <p:tav tm="100000">
                                          <p:val>
                                            <p:strVal val="#ppt_y"/>
                                          </p:val>
                                        </p:tav>
                                      </p:tavLst>
                                    </p:anim>
                                  </p:childTnLst>
                                </p:cTn>
                              </p:par>
                            </p:childTnLst>
                          </p:cTn>
                        </p:par>
                        <p:par>
                          <p:cTn id="68" fill="hold">
                            <p:stCondLst>
                              <p:cond delay="17500"/>
                            </p:stCondLst>
                            <p:childTnLst>
                              <p:par>
                                <p:cTn id="69" presetID="2" presetClass="entr" presetSubtype="2"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1+#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childTnLst>
                          </p:cTn>
                        </p:par>
                        <p:par>
                          <p:cTn id="73" fill="hold">
                            <p:stCondLst>
                              <p:cond delay="18000"/>
                            </p:stCondLst>
                            <p:childTnLst>
                              <p:par>
                                <p:cTn id="74" presetID="2" presetClass="entr" presetSubtype="2"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1+#ppt_w/2"/>
                                          </p:val>
                                        </p:tav>
                                        <p:tav tm="100000">
                                          <p:val>
                                            <p:strVal val="#ppt_x"/>
                                          </p:val>
                                        </p:tav>
                                      </p:tavLst>
                                    </p:anim>
                                    <p:anim calcmode="lin" valueType="num">
                                      <p:cBhvr additive="base">
                                        <p:cTn id="77"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6" grpId="0" animBg="1"/>
      <p:bldP spid="14" grpId="0" animBg="1"/>
      <p:bldP spid="16" grpId="0" animBg="1"/>
      <p:bldP spid="19" grpId="0" animBg="1"/>
      <p:bldP spid="24"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8D9333-BC8E-BECA-CB8B-E61B5AD22C21}"/>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3BFC6C2-1175-E4FC-7AC2-B53D894C973B}"/>
              </a:ext>
            </a:extLst>
          </p:cNvPr>
          <p:cNvSpPr/>
          <p:nvPr/>
        </p:nvSpPr>
        <p:spPr>
          <a:xfrm>
            <a:off x="2824774" y="5595436"/>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Regular webinars around a range of themes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Improve teachers’ knowledge and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Empower teachers to deliver Pol-Ed sessions with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p:txBody>
      </p:sp>
      <p:sp>
        <p:nvSpPr>
          <p:cNvPr id="67" name="Flowchart: Terminator 66">
            <a:extLst>
              <a:ext uri="{FF2B5EF4-FFF2-40B4-BE49-F238E27FC236}">
                <a16:creationId xmlns:a16="http://schemas.microsoft.com/office/drawing/2014/main" id="{BE8B3869-60AD-56F1-7C2B-D20D5AA08BF4}"/>
              </a:ext>
            </a:extLst>
          </p:cNvPr>
          <p:cNvSpPr/>
          <p:nvPr/>
        </p:nvSpPr>
        <p:spPr>
          <a:xfrm>
            <a:off x="374510" y="5751665"/>
            <a:ext cx="2454959" cy="779229"/>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CPD</a:t>
            </a:r>
          </a:p>
        </p:txBody>
      </p:sp>
      <p:sp>
        <p:nvSpPr>
          <p:cNvPr id="4" name="Rectangle 3">
            <a:extLst>
              <a:ext uri="{FF2B5EF4-FFF2-40B4-BE49-F238E27FC236}">
                <a16:creationId xmlns:a16="http://schemas.microsoft.com/office/drawing/2014/main" id="{8419D20B-C2AF-60C0-8137-935047648625}"/>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2C3B5A88-D701-E91C-5A2D-05B6071BDE01}"/>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EDCA4D76-19D4-6EA9-257D-6DF6D2992179}"/>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9E5B88EB-C213-E4BC-DAAA-F5DD3ED55204}"/>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ptos" panose="02110004020202020204"/>
                <a:ea typeface="+mj-ea"/>
                <a:cs typeface="+mj-cs"/>
              </a:rPr>
              <a:t>School Contents</a:t>
            </a:r>
            <a:endParaRPr kumimoji="0" lang="en-GB" sz="3200" b="1" i="0" u="none" strike="noStrike" kern="1200" cap="none" spc="0" normalizeH="0" baseline="0" noProof="0">
              <a:ln>
                <a:noFill/>
              </a:ln>
              <a:solidFill>
                <a:prstClr val="white"/>
              </a:solidFill>
              <a:effectLst/>
              <a:uLnTx/>
              <a:uFillTx/>
              <a:latin typeface="Aptos" panose="02110004020202020204"/>
              <a:ea typeface="Calibri"/>
              <a:cs typeface="Calibri"/>
            </a:endParaRPr>
          </a:p>
        </p:txBody>
      </p:sp>
      <p:grpSp>
        <p:nvGrpSpPr>
          <p:cNvPr id="18" name="Group 17">
            <a:extLst>
              <a:ext uri="{FF2B5EF4-FFF2-40B4-BE49-F238E27FC236}">
                <a16:creationId xmlns:a16="http://schemas.microsoft.com/office/drawing/2014/main" id="{D165A697-F47B-9817-59C2-98EBE7C646C2}"/>
              </a:ext>
            </a:extLst>
          </p:cNvPr>
          <p:cNvGrpSpPr/>
          <p:nvPr/>
        </p:nvGrpSpPr>
        <p:grpSpPr>
          <a:xfrm>
            <a:off x="9331" y="1606587"/>
            <a:ext cx="3152969" cy="3733271"/>
            <a:chOff x="9331" y="1606587"/>
            <a:chExt cx="3152969" cy="3733271"/>
          </a:xfrm>
        </p:grpSpPr>
        <p:sp>
          <p:nvSpPr>
            <p:cNvPr id="25" name="Rectangle 24">
              <a:extLst>
                <a:ext uri="{FF2B5EF4-FFF2-40B4-BE49-F238E27FC236}">
                  <a16:creationId xmlns:a16="http://schemas.microsoft.com/office/drawing/2014/main" id="{06E8884D-7114-02E2-0D0C-FD798684EA8C}"/>
                </a:ext>
              </a:extLst>
            </p:cNvPr>
            <p:cNvSpPr/>
            <p:nvPr/>
          </p:nvSpPr>
          <p:spPr>
            <a:xfrm>
              <a:off x="365474" y="3802315"/>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7E5430C1-F58C-47D6-E18B-2CAAB5711725}"/>
                </a:ext>
              </a:extLst>
            </p:cNvPr>
            <p:cNvSpPr/>
            <p:nvPr/>
          </p:nvSpPr>
          <p:spPr>
            <a:xfrm>
              <a:off x="365474" y="485859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37880F57-D83B-B6F2-0167-F3FE00A75397}"/>
                </a:ext>
              </a:extLst>
            </p:cNvPr>
            <p:cNvSpPr/>
            <p:nvPr/>
          </p:nvSpPr>
          <p:spPr>
            <a:xfrm>
              <a:off x="365474" y="160658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F6150208-D48D-65ED-C9E0-4C813386AAE5}"/>
                </a:ext>
              </a:extLst>
            </p:cNvPr>
            <p:cNvSpPr/>
            <p:nvPr/>
          </p:nvSpPr>
          <p:spPr>
            <a:xfrm>
              <a:off x="365474" y="160658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D9A4E2F1-B591-2585-DDD5-CAE071418A5B}"/>
                </a:ext>
              </a:extLst>
            </p:cNvPr>
            <p:cNvGrpSpPr/>
            <p:nvPr/>
          </p:nvGrpSpPr>
          <p:grpSpPr>
            <a:xfrm>
              <a:off x="9331" y="2026260"/>
              <a:ext cx="3152969" cy="2770677"/>
              <a:chOff x="9331" y="1805878"/>
              <a:chExt cx="3152969" cy="2770677"/>
            </a:xfrm>
          </p:grpSpPr>
          <p:sp>
            <p:nvSpPr>
              <p:cNvPr id="27" name="Rectangle 26">
                <a:extLst>
                  <a:ext uri="{FF2B5EF4-FFF2-40B4-BE49-F238E27FC236}">
                    <a16:creationId xmlns:a16="http://schemas.microsoft.com/office/drawing/2014/main" id="{EDCAAD3B-A171-6EDF-F6A9-9F37043C1200}"/>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58E91ACE-E760-F624-102E-1E054E6515C9}"/>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F913A979-B0C4-8C13-C916-286889C2272E}"/>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EF76312A-CB48-997B-25A5-04D8B58DC84B}"/>
                  </a:ext>
                </a:extLst>
              </p:cNvPr>
              <p:cNvPicPr>
                <a:picLocks noChangeAspect="1"/>
              </p:cNvPicPr>
              <p:nvPr/>
            </p:nvPicPr>
            <p:blipFill>
              <a:blip r:embed="rId4"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74" name="Rectangle 73">
            <a:extLst>
              <a:ext uri="{FF2B5EF4-FFF2-40B4-BE49-F238E27FC236}">
                <a16:creationId xmlns:a16="http://schemas.microsoft.com/office/drawing/2014/main" id="{9BC73EB5-7EBA-A3DB-FC99-14411E8D0D25}"/>
              </a:ext>
            </a:extLst>
          </p:cNvPr>
          <p:cNvSpPr/>
          <p:nvPr/>
        </p:nvSpPr>
        <p:spPr>
          <a:xfrm>
            <a:off x="356143" y="925922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5" name="Rectangle: Rounded Corners 74">
            <a:extLst>
              <a:ext uri="{FF2B5EF4-FFF2-40B4-BE49-F238E27FC236}">
                <a16:creationId xmlns:a16="http://schemas.microsoft.com/office/drawing/2014/main" id="{6AAAFD08-B5EA-FEDE-2DE7-7934843121DF}"/>
              </a:ext>
            </a:extLst>
          </p:cNvPr>
          <p:cNvSpPr/>
          <p:nvPr/>
        </p:nvSpPr>
        <p:spPr>
          <a:xfrm>
            <a:off x="356143" y="1031550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 and LAs</a:t>
            </a:r>
          </a:p>
        </p:txBody>
      </p:sp>
      <p:sp>
        <p:nvSpPr>
          <p:cNvPr id="76" name="Rectangle 75">
            <a:extLst>
              <a:ext uri="{FF2B5EF4-FFF2-40B4-BE49-F238E27FC236}">
                <a16:creationId xmlns:a16="http://schemas.microsoft.com/office/drawing/2014/main" id="{7EC55FD5-A2BF-6069-60D2-D6A88AE40846}"/>
              </a:ext>
            </a:extLst>
          </p:cNvPr>
          <p:cNvSpPr/>
          <p:nvPr/>
        </p:nvSpPr>
        <p:spPr>
          <a:xfrm>
            <a:off x="356143" y="7063501"/>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Rectangle: Rounded Corners 76">
            <a:extLst>
              <a:ext uri="{FF2B5EF4-FFF2-40B4-BE49-F238E27FC236}">
                <a16:creationId xmlns:a16="http://schemas.microsoft.com/office/drawing/2014/main" id="{901FD5A3-79EB-D9BA-CE78-9F988246C236}"/>
              </a:ext>
            </a:extLst>
          </p:cNvPr>
          <p:cNvSpPr/>
          <p:nvPr/>
        </p:nvSpPr>
        <p:spPr>
          <a:xfrm>
            <a:off x="356143" y="7063501"/>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2</a:t>
            </a:r>
          </a:p>
        </p:txBody>
      </p:sp>
      <p:grpSp>
        <p:nvGrpSpPr>
          <p:cNvPr id="78" name="Group 77">
            <a:extLst>
              <a:ext uri="{FF2B5EF4-FFF2-40B4-BE49-F238E27FC236}">
                <a16:creationId xmlns:a16="http://schemas.microsoft.com/office/drawing/2014/main" id="{F0EB2516-8FA5-9F4F-B844-94440516CA57}"/>
              </a:ext>
            </a:extLst>
          </p:cNvPr>
          <p:cNvGrpSpPr/>
          <p:nvPr/>
        </p:nvGrpSpPr>
        <p:grpSpPr>
          <a:xfrm>
            <a:off x="0" y="7483174"/>
            <a:ext cx="3152969" cy="2770677"/>
            <a:chOff x="9331" y="1805878"/>
            <a:chExt cx="3152969" cy="2770677"/>
          </a:xfrm>
        </p:grpSpPr>
        <p:sp>
          <p:nvSpPr>
            <p:cNvPr id="79" name="Rectangle 78">
              <a:extLst>
                <a:ext uri="{FF2B5EF4-FFF2-40B4-BE49-F238E27FC236}">
                  <a16:creationId xmlns:a16="http://schemas.microsoft.com/office/drawing/2014/main" id="{A6077331-2BCA-3E2B-3B7C-7C7FCF1FACCA}"/>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B2055B73-9F22-0674-A362-7A5A3EB38E3F}"/>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Oval 80">
              <a:extLst>
                <a:ext uri="{FF2B5EF4-FFF2-40B4-BE49-F238E27FC236}">
                  <a16:creationId xmlns:a16="http://schemas.microsoft.com/office/drawing/2014/main" id="{A900C2B6-3E90-E751-7E01-0869BBE136D6}"/>
                </a:ext>
              </a:extLst>
            </p:cNvPr>
            <p:cNvSpPr>
              <a:spLocks/>
            </p:cNvSpPr>
            <p:nvPr/>
          </p:nvSpPr>
          <p:spPr>
            <a:xfrm>
              <a:off x="276013" y="1805878"/>
              <a:ext cx="2689747" cy="2689747"/>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3" name="Partial Circle 82">
            <a:extLst>
              <a:ext uri="{FF2B5EF4-FFF2-40B4-BE49-F238E27FC236}">
                <a16:creationId xmlns:a16="http://schemas.microsoft.com/office/drawing/2014/main" id="{9F4822EA-7EFC-1F49-7CD2-9B27E37261EC}"/>
              </a:ext>
            </a:extLst>
          </p:cNvPr>
          <p:cNvSpPr/>
          <p:nvPr/>
        </p:nvSpPr>
        <p:spPr>
          <a:xfrm>
            <a:off x="264260" y="7563619"/>
            <a:ext cx="2689489" cy="2605482"/>
          </a:xfrm>
          <a:prstGeom prst="pie">
            <a:avLst>
              <a:gd name="adj1" fmla="val 0"/>
              <a:gd name="adj2" fmla="val 10778244"/>
            </a:avLst>
          </a:prstGeom>
          <a:solidFill>
            <a:srgbClr val="4808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3" name="Picture 52">
            <a:extLst>
              <a:ext uri="{FF2B5EF4-FFF2-40B4-BE49-F238E27FC236}">
                <a16:creationId xmlns:a16="http://schemas.microsoft.com/office/drawing/2014/main" id="{DEC6782A-E72C-143D-3398-9D459530EBF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1549" y="7654355"/>
            <a:ext cx="1243806" cy="1112057"/>
          </a:xfrm>
          <a:prstGeom prst="rect">
            <a:avLst/>
          </a:prstGeom>
        </p:spPr>
      </p:pic>
      <p:pic>
        <p:nvPicPr>
          <p:cNvPr id="54" name="Picture 53">
            <a:extLst>
              <a:ext uri="{FF2B5EF4-FFF2-40B4-BE49-F238E27FC236}">
                <a16:creationId xmlns:a16="http://schemas.microsoft.com/office/drawing/2014/main" id="{21C5CB09-256F-7108-5965-0FF7AFA815B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08114" y="9085401"/>
            <a:ext cx="1790677" cy="699580"/>
          </a:xfrm>
          <a:prstGeom prst="rect">
            <a:avLst/>
          </a:prstGeom>
        </p:spPr>
      </p:pic>
      <p:sp>
        <p:nvSpPr>
          <p:cNvPr id="84" name="Rectangle 83">
            <a:extLst>
              <a:ext uri="{FF2B5EF4-FFF2-40B4-BE49-F238E27FC236}">
                <a16:creationId xmlns:a16="http://schemas.microsoft.com/office/drawing/2014/main" id="{200D23C5-9309-65EC-4648-A6265FFD7234}"/>
              </a:ext>
            </a:extLst>
          </p:cNvPr>
          <p:cNvSpPr/>
          <p:nvPr/>
        </p:nvSpPr>
        <p:spPr>
          <a:xfrm>
            <a:off x="356143" y="1320184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Rectangle: Rounded Corners 84">
            <a:extLst>
              <a:ext uri="{FF2B5EF4-FFF2-40B4-BE49-F238E27FC236}">
                <a16:creationId xmlns:a16="http://schemas.microsoft.com/office/drawing/2014/main" id="{5963CE9A-7DC3-E7C9-E1D9-D01ECA4BAE49}"/>
              </a:ext>
            </a:extLst>
          </p:cNvPr>
          <p:cNvSpPr/>
          <p:nvPr/>
        </p:nvSpPr>
        <p:spPr>
          <a:xfrm>
            <a:off x="356143" y="1425812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a:t>
            </a:r>
          </a:p>
        </p:txBody>
      </p:sp>
      <p:sp>
        <p:nvSpPr>
          <p:cNvPr id="86" name="Rectangle 85">
            <a:extLst>
              <a:ext uri="{FF2B5EF4-FFF2-40B4-BE49-F238E27FC236}">
                <a16:creationId xmlns:a16="http://schemas.microsoft.com/office/drawing/2014/main" id="{9A70A32F-940D-F914-BA3B-613972592686}"/>
              </a:ext>
            </a:extLst>
          </p:cNvPr>
          <p:cNvSpPr/>
          <p:nvPr/>
        </p:nvSpPr>
        <p:spPr>
          <a:xfrm>
            <a:off x="356143" y="1100611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Rectangle: Rounded Corners 86">
            <a:extLst>
              <a:ext uri="{FF2B5EF4-FFF2-40B4-BE49-F238E27FC236}">
                <a16:creationId xmlns:a16="http://schemas.microsoft.com/office/drawing/2014/main" id="{FAC49FCA-7A44-0481-33F1-831FE7D22AC0}"/>
              </a:ext>
            </a:extLst>
          </p:cNvPr>
          <p:cNvSpPr/>
          <p:nvPr/>
        </p:nvSpPr>
        <p:spPr>
          <a:xfrm>
            <a:off x="356143" y="1100611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3</a:t>
            </a:r>
          </a:p>
        </p:txBody>
      </p:sp>
      <p:grpSp>
        <p:nvGrpSpPr>
          <p:cNvPr id="88" name="Group 87">
            <a:extLst>
              <a:ext uri="{FF2B5EF4-FFF2-40B4-BE49-F238E27FC236}">
                <a16:creationId xmlns:a16="http://schemas.microsoft.com/office/drawing/2014/main" id="{F2706F5A-9AFF-C360-D341-1C4D2B8DBA5D}"/>
              </a:ext>
            </a:extLst>
          </p:cNvPr>
          <p:cNvGrpSpPr/>
          <p:nvPr/>
        </p:nvGrpSpPr>
        <p:grpSpPr>
          <a:xfrm>
            <a:off x="0" y="11425792"/>
            <a:ext cx="3152969" cy="2770677"/>
            <a:chOff x="9331" y="1805878"/>
            <a:chExt cx="3152969" cy="2770677"/>
          </a:xfrm>
        </p:grpSpPr>
        <p:sp>
          <p:nvSpPr>
            <p:cNvPr id="89" name="Rectangle 88">
              <a:extLst>
                <a:ext uri="{FF2B5EF4-FFF2-40B4-BE49-F238E27FC236}">
                  <a16:creationId xmlns:a16="http://schemas.microsoft.com/office/drawing/2014/main" id="{F84AFB57-9315-3B57-46E2-544A926A9F5A}"/>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182AA80E-BA1E-4D23-3755-6EEB431D9818}"/>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Oval 90">
              <a:extLst>
                <a:ext uri="{FF2B5EF4-FFF2-40B4-BE49-F238E27FC236}">
                  <a16:creationId xmlns:a16="http://schemas.microsoft.com/office/drawing/2014/main" id="{F6B6BA6F-888A-CD5E-B0ED-F74213D59923}"/>
                </a:ext>
              </a:extLst>
            </p:cNvPr>
            <p:cNvSpPr>
              <a:spLocks/>
            </p:cNvSpPr>
            <p:nvPr/>
          </p:nvSpPr>
          <p:spPr>
            <a:xfrm>
              <a:off x="276013" y="1805878"/>
              <a:ext cx="2689747" cy="2689747"/>
            </a:xfrm>
            <a:prstGeom prst="ellipse">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7" name="Picture 46">
            <a:extLst>
              <a:ext uri="{FF2B5EF4-FFF2-40B4-BE49-F238E27FC236}">
                <a16:creationId xmlns:a16="http://schemas.microsoft.com/office/drawing/2014/main" id="{0FEC7C6C-6BDA-3F40-7476-7701BF66F7B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72521" y="12520187"/>
            <a:ext cx="2069086" cy="481263"/>
          </a:xfrm>
          <a:prstGeom prst="rect">
            <a:avLst/>
          </a:prstGeom>
        </p:spPr>
      </p:pic>
      <p:grpSp>
        <p:nvGrpSpPr>
          <p:cNvPr id="30" name="Group 29">
            <a:extLst>
              <a:ext uri="{FF2B5EF4-FFF2-40B4-BE49-F238E27FC236}">
                <a16:creationId xmlns:a16="http://schemas.microsoft.com/office/drawing/2014/main" id="{9EDDF4A1-7D6E-65A3-CD60-C2A81A69E560}"/>
              </a:ext>
            </a:extLst>
          </p:cNvPr>
          <p:cNvGrpSpPr/>
          <p:nvPr/>
        </p:nvGrpSpPr>
        <p:grpSpPr>
          <a:xfrm>
            <a:off x="4395510" y="1713215"/>
            <a:ext cx="6477248" cy="3505450"/>
            <a:chOff x="4952018" y="1976188"/>
            <a:chExt cx="6477248" cy="3505450"/>
          </a:xfrm>
        </p:grpSpPr>
        <p:pic>
          <p:nvPicPr>
            <p:cNvPr id="3" name="Picture 2">
              <a:extLst>
                <a:ext uri="{FF2B5EF4-FFF2-40B4-BE49-F238E27FC236}">
                  <a16:creationId xmlns:a16="http://schemas.microsoft.com/office/drawing/2014/main" id="{2B2D7BD1-311A-4181-9627-4C7A51A64D9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952018" y="1976188"/>
              <a:ext cx="6477248" cy="3505450"/>
            </a:xfrm>
            <a:prstGeom prst="rect">
              <a:avLst/>
            </a:prstGeom>
            <a:ln w="38100">
              <a:solidFill>
                <a:srgbClr val="000000"/>
              </a:solidFill>
            </a:ln>
          </p:spPr>
        </p:pic>
        <p:sp>
          <p:nvSpPr>
            <p:cNvPr id="24" name="Rectangle 23">
              <a:extLst>
                <a:ext uri="{FF2B5EF4-FFF2-40B4-BE49-F238E27FC236}">
                  <a16:creationId xmlns:a16="http://schemas.microsoft.com/office/drawing/2014/main" id="{E715DBEA-11AC-ADD1-6CDA-DE8477C0174A}"/>
                </a:ext>
              </a:extLst>
            </p:cNvPr>
            <p:cNvSpPr/>
            <p:nvPr/>
          </p:nvSpPr>
          <p:spPr>
            <a:xfrm>
              <a:off x="10498931" y="2495550"/>
              <a:ext cx="930335" cy="298608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2343E1DD-AF34-8CC0-136E-BA2DB389E796}"/>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392591" y="1941499"/>
            <a:ext cx="4756876" cy="3277166"/>
          </a:xfrm>
          <a:prstGeom prst="rect">
            <a:avLst/>
          </a:prstGeom>
        </p:spPr>
      </p:pic>
      <p:pic>
        <p:nvPicPr>
          <p:cNvPr id="7" name="Picture 6">
            <a:extLst>
              <a:ext uri="{FF2B5EF4-FFF2-40B4-BE49-F238E27FC236}">
                <a16:creationId xmlns:a16="http://schemas.microsoft.com/office/drawing/2014/main" id="{8E7C496C-8239-9E67-6C9D-E48E9FC1525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61877" y="5629559"/>
            <a:ext cx="925207" cy="925207"/>
          </a:xfrm>
          <a:prstGeom prst="ellipse">
            <a:avLst/>
          </a:prstGeom>
          <a:ln w="63500" cap="rnd">
            <a:solidFill>
              <a:schemeClr val="bg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FD8A5F4A-3A44-EB8F-20EC-9A3C2D1968A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9715277" y="5626244"/>
            <a:ext cx="931835" cy="931835"/>
          </a:xfrm>
          <a:prstGeom prst="ellipse">
            <a:avLst/>
          </a:prstGeom>
          <a:ln w="63500" cap="rnd">
            <a:solidFill>
              <a:schemeClr val="bg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 name="Oval 1">
            <a:extLst>
              <a:ext uri="{FF2B5EF4-FFF2-40B4-BE49-F238E27FC236}">
                <a16:creationId xmlns:a16="http://schemas.microsoft.com/office/drawing/2014/main" id="{E28187D6-C01B-5125-309B-9AFA62585BB3}"/>
              </a:ext>
            </a:extLst>
          </p:cNvPr>
          <p:cNvSpPr/>
          <p:nvPr/>
        </p:nvSpPr>
        <p:spPr>
          <a:xfrm>
            <a:off x="13981619" y="6621575"/>
            <a:ext cx="821362" cy="821362"/>
          </a:xfrm>
          <a:prstGeom prst="ellipse">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B293CC7C-B56B-0A54-74AB-E0DAEDB202A5}"/>
              </a:ext>
            </a:extLst>
          </p:cNvPr>
          <p:cNvPicPr>
            <a:picLocks noChangeAspect="1"/>
          </p:cNvPicPr>
          <p:nvPr/>
        </p:nvPicPr>
        <p:blipFill>
          <a:blip r:embed="rId12" cstate="email">
            <a:extLst>
              <a:ext uri="{28A0092B-C50C-407E-A947-70E740481C1C}">
                <a14:useLocalDpi xmlns:a14="http://schemas.microsoft.com/office/drawing/2010/main"/>
              </a:ext>
            </a:extLst>
          </a:blip>
          <a:srcRect t="-83"/>
          <a:stretch>
            <a:fillRect/>
          </a:stretch>
        </p:blipFill>
        <p:spPr>
          <a:xfrm>
            <a:off x="12949093" y="2005648"/>
            <a:ext cx="1958094" cy="1915625"/>
          </a:xfrm>
          <a:prstGeom prst="ellipse">
            <a:avLst/>
          </a:prstGeom>
        </p:spPr>
      </p:pic>
      <p:pic>
        <p:nvPicPr>
          <p:cNvPr id="9" name="Picture 8">
            <a:extLst>
              <a:ext uri="{FF2B5EF4-FFF2-40B4-BE49-F238E27FC236}">
                <a16:creationId xmlns:a16="http://schemas.microsoft.com/office/drawing/2014/main" id="{6323FBE7-ED3E-67D3-47EE-8FC759C662DD}"/>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6967110" y="2963460"/>
            <a:ext cx="3064426" cy="3020989"/>
          </a:xfrm>
          <a:prstGeom prst="ellipse">
            <a:avLst/>
          </a:prstGeom>
        </p:spPr>
      </p:pic>
      <p:sp>
        <p:nvSpPr>
          <p:cNvPr id="10" name="Oval 9">
            <a:extLst>
              <a:ext uri="{FF2B5EF4-FFF2-40B4-BE49-F238E27FC236}">
                <a16:creationId xmlns:a16="http://schemas.microsoft.com/office/drawing/2014/main" id="{77534748-4292-6E34-7AD2-6040097A7B91}"/>
              </a:ext>
            </a:extLst>
          </p:cNvPr>
          <p:cNvSpPr/>
          <p:nvPr/>
        </p:nvSpPr>
        <p:spPr>
          <a:xfrm>
            <a:off x="12949093" y="631539"/>
            <a:ext cx="571026" cy="571026"/>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1AC048A4-C9E5-1928-DC5D-E27CCEA7341C}"/>
              </a:ext>
            </a:extLst>
          </p:cNvPr>
          <p:cNvSpPr/>
          <p:nvPr/>
        </p:nvSpPr>
        <p:spPr>
          <a:xfrm>
            <a:off x="12864718" y="5566721"/>
            <a:ext cx="369888" cy="369888"/>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lowchart: Terminator 18">
            <a:extLst>
              <a:ext uri="{FF2B5EF4-FFF2-40B4-BE49-F238E27FC236}">
                <a16:creationId xmlns:a16="http://schemas.microsoft.com/office/drawing/2014/main" id="{AA4225A8-C3A4-0AA3-320C-F59C4EF2C595}"/>
              </a:ext>
            </a:extLst>
          </p:cNvPr>
          <p:cNvSpPr/>
          <p:nvPr/>
        </p:nvSpPr>
        <p:spPr>
          <a:xfrm>
            <a:off x="10960516"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Documents</a:t>
            </a:r>
          </a:p>
        </p:txBody>
      </p:sp>
    </p:spTree>
    <p:extLst>
      <p:ext uri="{BB962C8B-B14F-4D97-AF65-F5344CB8AC3E}">
        <p14:creationId xmlns:p14="http://schemas.microsoft.com/office/powerpoint/2010/main" val="3359459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DEE6B3-86EF-930E-5C65-8A9AFEC5FA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EA7E86-F2B3-7107-9D41-F22B793FE3BA}"/>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5489159B-0994-197A-92F9-86D51CA7D29F}"/>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69487052-F010-63E4-BF38-9F9C9234A549}"/>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1E38634A-05D0-B233-0908-DFB51C8C95F4}"/>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ptos" panose="02110004020202020204"/>
                <a:ea typeface="+mj-ea"/>
                <a:cs typeface="+mj-cs"/>
              </a:rPr>
              <a:t>School Supporting Documents</a:t>
            </a:r>
            <a:endParaRPr kumimoji="0" lang="en-GB" sz="3200" b="1" i="0" u="none" strike="noStrike" kern="1200" cap="none" spc="0" normalizeH="0" baseline="0" noProof="0">
              <a:ln>
                <a:noFill/>
              </a:ln>
              <a:solidFill>
                <a:prstClr val="white"/>
              </a:solidFill>
              <a:effectLst/>
              <a:uLnTx/>
              <a:uFillTx/>
              <a:latin typeface="Aptos" panose="02110004020202020204"/>
              <a:ea typeface="Calibri"/>
              <a:cs typeface="Calibri"/>
            </a:endParaRPr>
          </a:p>
        </p:txBody>
      </p:sp>
      <p:grpSp>
        <p:nvGrpSpPr>
          <p:cNvPr id="18" name="Group 17">
            <a:extLst>
              <a:ext uri="{FF2B5EF4-FFF2-40B4-BE49-F238E27FC236}">
                <a16:creationId xmlns:a16="http://schemas.microsoft.com/office/drawing/2014/main" id="{82935EFE-8FBF-1BD3-259F-C0D92C0E4BFA}"/>
              </a:ext>
            </a:extLst>
          </p:cNvPr>
          <p:cNvGrpSpPr/>
          <p:nvPr/>
        </p:nvGrpSpPr>
        <p:grpSpPr>
          <a:xfrm>
            <a:off x="9331" y="1606587"/>
            <a:ext cx="3152969" cy="3733271"/>
            <a:chOff x="9331" y="1606587"/>
            <a:chExt cx="3152969" cy="3733271"/>
          </a:xfrm>
        </p:grpSpPr>
        <p:sp>
          <p:nvSpPr>
            <p:cNvPr id="25" name="Rectangle 24">
              <a:extLst>
                <a:ext uri="{FF2B5EF4-FFF2-40B4-BE49-F238E27FC236}">
                  <a16:creationId xmlns:a16="http://schemas.microsoft.com/office/drawing/2014/main" id="{D5B8F3DD-6A5E-A896-00C6-8E0D62AFF682}"/>
                </a:ext>
              </a:extLst>
            </p:cNvPr>
            <p:cNvSpPr/>
            <p:nvPr/>
          </p:nvSpPr>
          <p:spPr>
            <a:xfrm>
              <a:off x="365474" y="3802315"/>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D1E4FCE4-0684-6B6C-740A-BAA6C0D5AD36}"/>
                </a:ext>
              </a:extLst>
            </p:cNvPr>
            <p:cNvSpPr/>
            <p:nvPr/>
          </p:nvSpPr>
          <p:spPr>
            <a:xfrm>
              <a:off x="365474" y="485859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78CD7FD9-747F-7EA6-2DEB-7EB123911F7A}"/>
                </a:ext>
              </a:extLst>
            </p:cNvPr>
            <p:cNvSpPr/>
            <p:nvPr/>
          </p:nvSpPr>
          <p:spPr>
            <a:xfrm>
              <a:off x="365474" y="160658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D478373E-4492-DFB7-1F3C-C9DB440E9325}"/>
                </a:ext>
              </a:extLst>
            </p:cNvPr>
            <p:cNvSpPr/>
            <p:nvPr/>
          </p:nvSpPr>
          <p:spPr>
            <a:xfrm>
              <a:off x="365474" y="160658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5221BEB6-1087-7B5A-C052-92661D5E74B7}"/>
                </a:ext>
              </a:extLst>
            </p:cNvPr>
            <p:cNvGrpSpPr/>
            <p:nvPr/>
          </p:nvGrpSpPr>
          <p:grpSpPr>
            <a:xfrm>
              <a:off x="9331" y="2026260"/>
              <a:ext cx="3152969" cy="2770677"/>
              <a:chOff x="9331" y="1805878"/>
              <a:chExt cx="3152969" cy="2770677"/>
            </a:xfrm>
          </p:grpSpPr>
          <p:sp>
            <p:nvSpPr>
              <p:cNvPr id="27" name="Rectangle 26">
                <a:extLst>
                  <a:ext uri="{FF2B5EF4-FFF2-40B4-BE49-F238E27FC236}">
                    <a16:creationId xmlns:a16="http://schemas.microsoft.com/office/drawing/2014/main" id="{1431D71A-D5A1-9768-0438-09D146811D5B}"/>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A934CA63-AE70-9A33-17BF-6FFBDFD462A8}"/>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583B7EA7-A6D2-4DA6-1E92-69615C70733B}"/>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C79D45A2-6B68-711B-ED3E-2E55F8A2C6AA}"/>
                  </a:ext>
                </a:extLst>
              </p:cNvPr>
              <p:cNvPicPr>
                <a:picLocks noChangeAspect="1"/>
              </p:cNvPicPr>
              <p:nvPr/>
            </p:nvPicPr>
            <p:blipFill>
              <a:blip r:embed="rId4"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61" name="Flowchart: Terminator 60">
            <a:extLst>
              <a:ext uri="{FF2B5EF4-FFF2-40B4-BE49-F238E27FC236}">
                <a16:creationId xmlns:a16="http://schemas.microsoft.com/office/drawing/2014/main" id="{8C9CB332-B12B-122C-631D-02D556D9E7F0}"/>
              </a:ext>
            </a:extLst>
          </p:cNvPr>
          <p:cNvSpPr/>
          <p:nvPr/>
        </p:nvSpPr>
        <p:spPr>
          <a:xfrm>
            <a:off x="365474" y="5753101"/>
            <a:ext cx="2463801" cy="78347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Documents</a:t>
            </a:r>
          </a:p>
        </p:txBody>
      </p:sp>
      <p:pic>
        <p:nvPicPr>
          <p:cNvPr id="73" name="Picture 72" descr="A child smiling at the camera&#10;&#10;AI-generated content may be incorrect.">
            <a:extLst>
              <a:ext uri="{FF2B5EF4-FFF2-40B4-BE49-F238E27FC236}">
                <a16:creationId xmlns:a16="http://schemas.microsoft.com/office/drawing/2014/main" id="{6496D704-A285-6A70-4FA4-A1EECB38DC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5748" y="7181850"/>
            <a:ext cx="4174211" cy="6858000"/>
          </a:xfrm>
          <a:prstGeom prst="rect">
            <a:avLst/>
          </a:prstGeom>
        </p:spPr>
      </p:pic>
      <p:sp>
        <p:nvSpPr>
          <p:cNvPr id="74" name="Rectangle 73">
            <a:extLst>
              <a:ext uri="{FF2B5EF4-FFF2-40B4-BE49-F238E27FC236}">
                <a16:creationId xmlns:a16="http://schemas.microsoft.com/office/drawing/2014/main" id="{D8A793CD-2FD3-9AC4-77FA-5CAE63061845}"/>
              </a:ext>
            </a:extLst>
          </p:cNvPr>
          <p:cNvSpPr/>
          <p:nvPr/>
        </p:nvSpPr>
        <p:spPr>
          <a:xfrm>
            <a:off x="356143" y="925922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5" name="Rectangle: Rounded Corners 74">
            <a:extLst>
              <a:ext uri="{FF2B5EF4-FFF2-40B4-BE49-F238E27FC236}">
                <a16:creationId xmlns:a16="http://schemas.microsoft.com/office/drawing/2014/main" id="{9B97F23E-AB5A-67BF-90E7-FD4C5AD30006}"/>
              </a:ext>
            </a:extLst>
          </p:cNvPr>
          <p:cNvSpPr/>
          <p:nvPr/>
        </p:nvSpPr>
        <p:spPr>
          <a:xfrm>
            <a:off x="356143" y="1031550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 and LAs</a:t>
            </a:r>
          </a:p>
        </p:txBody>
      </p:sp>
      <p:sp>
        <p:nvSpPr>
          <p:cNvPr id="76" name="Rectangle 75">
            <a:extLst>
              <a:ext uri="{FF2B5EF4-FFF2-40B4-BE49-F238E27FC236}">
                <a16:creationId xmlns:a16="http://schemas.microsoft.com/office/drawing/2014/main" id="{839C9D1B-7CF3-9E7C-15F1-CA6B9E798862}"/>
              </a:ext>
            </a:extLst>
          </p:cNvPr>
          <p:cNvSpPr/>
          <p:nvPr/>
        </p:nvSpPr>
        <p:spPr>
          <a:xfrm>
            <a:off x="356143" y="7063501"/>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Rectangle: Rounded Corners 76">
            <a:extLst>
              <a:ext uri="{FF2B5EF4-FFF2-40B4-BE49-F238E27FC236}">
                <a16:creationId xmlns:a16="http://schemas.microsoft.com/office/drawing/2014/main" id="{C09A7648-5EE8-63E3-1F86-DA349AAF900D}"/>
              </a:ext>
            </a:extLst>
          </p:cNvPr>
          <p:cNvSpPr/>
          <p:nvPr/>
        </p:nvSpPr>
        <p:spPr>
          <a:xfrm>
            <a:off x="356143" y="7063501"/>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2</a:t>
            </a:r>
          </a:p>
        </p:txBody>
      </p:sp>
      <p:grpSp>
        <p:nvGrpSpPr>
          <p:cNvPr id="78" name="Group 77">
            <a:extLst>
              <a:ext uri="{FF2B5EF4-FFF2-40B4-BE49-F238E27FC236}">
                <a16:creationId xmlns:a16="http://schemas.microsoft.com/office/drawing/2014/main" id="{99939A85-B50A-683E-0F41-E56A194217D7}"/>
              </a:ext>
            </a:extLst>
          </p:cNvPr>
          <p:cNvGrpSpPr/>
          <p:nvPr/>
        </p:nvGrpSpPr>
        <p:grpSpPr>
          <a:xfrm>
            <a:off x="0" y="7483174"/>
            <a:ext cx="3152969" cy="2770677"/>
            <a:chOff x="9331" y="1805878"/>
            <a:chExt cx="3152969" cy="2770677"/>
          </a:xfrm>
        </p:grpSpPr>
        <p:sp>
          <p:nvSpPr>
            <p:cNvPr id="79" name="Rectangle 78">
              <a:extLst>
                <a:ext uri="{FF2B5EF4-FFF2-40B4-BE49-F238E27FC236}">
                  <a16:creationId xmlns:a16="http://schemas.microsoft.com/office/drawing/2014/main" id="{D82E7E92-9152-DB71-DAB8-737DEF12CDFC}"/>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C94C98B7-AC06-E136-516F-0AE14B68E959}"/>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Oval 80">
              <a:extLst>
                <a:ext uri="{FF2B5EF4-FFF2-40B4-BE49-F238E27FC236}">
                  <a16:creationId xmlns:a16="http://schemas.microsoft.com/office/drawing/2014/main" id="{2A747553-82C1-C4AA-33FB-D8E98F4CD5B5}"/>
                </a:ext>
              </a:extLst>
            </p:cNvPr>
            <p:cNvSpPr>
              <a:spLocks/>
            </p:cNvSpPr>
            <p:nvPr/>
          </p:nvSpPr>
          <p:spPr>
            <a:xfrm>
              <a:off x="276013" y="1805878"/>
              <a:ext cx="2689747" cy="2689747"/>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3" name="Partial Circle 82">
            <a:extLst>
              <a:ext uri="{FF2B5EF4-FFF2-40B4-BE49-F238E27FC236}">
                <a16:creationId xmlns:a16="http://schemas.microsoft.com/office/drawing/2014/main" id="{255A4061-09FB-D8F8-8DCD-8A086EF68FCC}"/>
              </a:ext>
            </a:extLst>
          </p:cNvPr>
          <p:cNvSpPr/>
          <p:nvPr/>
        </p:nvSpPr>
        <p:spPr>
          <a:xfrm>
            <a:off x="264260" y="7563619"/>
            <a:ext cx="2689489" cy="2605482"/>
          </a:xfrm>
          <a:prstGeom prst="pie">
            <a:avLst>
              <a:gd name="adj1" fmla="val 0"/>
              <a:gd name="adj2" fmla="val 10778244"/>
            </a:avLst>
          </a:prstGeom>
          <a:solidFill>
            <a:srgbClr val="4808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3" name="Picture 52">
            <a:extLst>
              <a:ext uri="{FF2B5EF4-FFF2-40B4-BE49-F238E27FC236}">
                <a16:creationId xmlns:a16="http://schemas.microsoft.com/office/drawing/2014/main" id="{5AB044F3-9DFD-4B86-1DED-9B872AE9A2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81549" y="7654355"/>
            <a:ext cx="1243806" cy="1112057"/>
          </a:xfrm>
          <a:prstGeom prst="rect">
            <a:avLst/>
          </a:prstGeom>
        </p:spPr>
      </p:pic>
      <p:pic>
        <p:nvPicPr>
          <p:cNvPr id="54" name="Picture 53">
            <a:extLst>
              <a:ext uri="{FF2B5EF4-FFF2-40B4-BE49-F238E27FC236}">
                <a16:creationId xmlns:a16="http://schemas.microsoft.com/office/drawing/2014/main" id="{A535DC1B-E909-4A46-FFB7-253CF39373C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08114" y="9085401"/>
            <a:ext cx="1790677" cy="699580"/>
          </a:xfrm>
          <a:prstGeom prst="rect">
            <a:avLst/>
          </a:prstGeom>
        </p:spPr>
      </p:pic>
      <p:sp>
        <p:nvSpPr>
          <p:cNvPr id="84" name="Rectangle 83">
            <a:extLst>
              <a:ext uri="{FF2B5EF4-FFF2-40B4-BE49-F238E27FC236}">
                <a16:creationId xmlns:a16="http://schemas.microsoft.com/office/drawing/2014/main" id="{423AFBAD-8B7C-8DFB-5A08-61E818E14AD6}"/>
              </a:ext>
            </a:extLst>
          </p:cNvPr>
          <p:cNvSpPr/>
          <p:nvPr/>
        </p:nvSpPr>
        <p:spPr>
          <a:xfrm>
            <a:off x="356143" y="1320184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Rectangle: Rounded Corners 84">
            <a:extLst>
              <a:ext uri="{FF2B5EF4-FFF2-40B4-BE49-F238E27FC236}">
                <a16:creationId xmlns:a16="http://schemas.microsoft.com/office/drawing/2014/main" id="{FCFCE2EA-2621-EED8-2AB4-8100C6ACEA38}"/>
              </a:ext>
            </a:extLst>
          </p:cNvPr>
          <p:cNvSpPr/>
          <p:nvPr/>
        </p:nvSpPr>
        <p:spPr>
          <a:xfrm>
            <a:off x="356143" y="1425812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a:t>
            </a:r>
          </a:p>
        </p:txBody>
      </p:sp>
      <p:sp>
        <p:nvSpPr>
          <p:cNvPr id="86" name="Rectangle 85">
            <a:extLst>
              <a:ext uri="{FF2B5EF4-FFF2-40B4-BE49-F238E27FC236}">
                <a16:creationId xmlns:a16="http://schemas.microsoft.com/office/drawing/2014/main" id="{4EC33280-0E8E-E819-B347-EF5EEDE5D661}"/>
              </a:ext>
            </a:extLst>
          </p:cNvPr>
          <p:cNvSpPr/>
          <p:nvPr/>
        </p:nvSpPr>
        <p:spPr>
          <a:xfrm>
            <a:off x="356143" y="1100611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Rectangle: Rounded Corners 86">
            <a:extLst>
              <a:ext uri="{FF2B5EF4-FFF2-40B4-BE49-F238E27FC236}">
                <a16:creationId xmlns:a16="http://schemas.microsoft.com/office/drawing/2014/main" id="{48CCBE61-BCBF-CD16-A863-59FDF99DFB18}"/>
              </a:ext>
            </a:extLst>
          </p:cNvPr>
          <p:cNvSpPr/>
          <p:nvPr/>
        </p:nvSpPr>
        <p:spPr>
          <a:xfrm>
            <a:off x="356143" y="1100611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3</a:t>
            </a:r>
          </a:p>
        </p:txBody>
      </p:sp>
      <p:grpSp>
        <p:nvGrpSpPr>
          <p:cNvPr id="88" name="Group 87">
            <a:extLst>
              <a:ext uri="{FF2B5EF4-FFF2-40B4-BE49-F238E27FC236}">
                <a16:creationId xmlns:a16="http://schemas.microsoft.com/office/drawing/2014/main" id="{38F2398C-62D0-1F36-A76A-86D4CF5D7D1E}"/>
              </a:ext>
            </a:extLst>
          </p:cNvPr>
          <p:cNvGrpSpPr/>
          <p:nvPr/>
        </p:nvGrpSpPr>
        <p:grpSpPr>
          <a:xfrm>
            <a:off x="0" y="11425792"/>
            <a:ext cx="3152969" cy="2770677"/>
            <a:chOff x="9331" y="1805878"/>
            <a:chExt cx="3152969" cy="2770677"/>
          </a:xfrm>
        </p:grpSpPr>
        <p:sp>
          <p:nvSpPr>
            <p:cNvPr id="89" name="Rectangle 88">
              <a:extLst>
                <a:ext uri="{FF2B5EF4-FFF2-40B4-BE49-F238E27FC236}">
                  <a16:creationId xmlns:a16="http://schemas.microsoft.com/office/drawing/2014/main" id="{4EC35ACC-A340-4A22-475A-D5FCD2FD2BF6}"/>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865993DF-40EF-F19A-908F-D51E7B9DAD12}"/>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Oval 90">
              <a:extLst>
                <a:ext uri="{FF2B5EF4-FFF2-40B4-BE49-F238E27FC236}">
                  <a16:creationId xmlns:a16="http://schemas.microsoft.com/office/drawing/2014/main" id="{DF095679-7A90-D7B0-C88E-8B2C4FA1F09F}"/>
                </a:ext>
              </a:extLst>
            </p:cNvPr>
            <p:cNvSpPr>
              <a:spLocks/>
            </p:cNvSpPr>
            <p:nvPr/>
          </p:nvSpPr>
          <p:spPr>
            <a:xfrm>
              <a:off x="276013" y="1805878"/>
              <a:ext cx="2689747" cy="2689747"/>
            </a:xfrm>
            <a:prstGeom prst="ellipse">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7" name="Picture 46">
            <a:extLst>
              <a:ext uri="{FF2B5EF4-FFF2-40B4-BE49-F238E27FC236}">
                <a16:creationId xmlns:a16="http://schemas.microsoft.com/office/drawing/2014/main" id="{5415A6FC-427D-E54B-F514-5AFC305BA83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72521" y="12520187"/>
            <a:ext cx="2069086" cy="481263"/>
          </a:xfrm>
          <a:prstGeom prst="rect">
            <a:avLst/>
          </a:prstGeom>
        </p:spPr>
      </p:pic>
      <p:pic>
        <p:nvPicPr>
          <p:cNvPr id="9" name="Picture 8">
            <a:extLst>
              <a:ext uri="{FF2B5EF4-FFF2-40B4-BE49-F238E27FC236}">
                <a16:creationId xmlns:a16="http://schemas.microsoft.com/office/drawing/2014/main" id="{7E8B863D-8A13-C446-50E2-7F4B6BC80C1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061954" y="1270682"/>
            <a:ext cx="3332586" cy="4718196"/>
          </a:xfrm>
          <a:prstGeom prst="rect">
            <a:avLst/>
          </a:prstGeom>
        </p:spPr>
      </p:pic>
      <p:pic>
        <p:nvPicPr>
          <p:cNvPr id="10" name="Picture 9">
            <a:extLst>
              <a:ext uri="{FF2B5EF4-FFF2-40B4-BE49-F238E27FC236}">
                <a16:creationId xmlns:a16="http://schemas.microsoft.com/office/drawing/2014/main" id="{5B8DE03F-B8A2-BEED-2C94-D6797B560F75}"/>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5227439" y="1330295"/>
            <a:ext cx="3415919" cy="4836280"/>
          </a:xfrm>
          <a:prstGeom prst="rect">
            <a:avLst/>
          </a:prstGeom>
        </p:spPr>
      </p:pic>
      <p:pic>
        <p:nvPicPr>
          <p:cNvPr id="11" name="Picture 10">
            <a:extLst>
              <a:ext uri="{FF2B5EF4-FFF2-40B4-BE49-F238E27FC236}">
                <a16:creationId xmlns:a16="http://schemas.microsoft.com/office/drawing/2014/main" id="{A8896708-A8B5-632D-4D9F-26186B7974F5}"/>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5381171" y="1418850"/>
            <a:ext cx="3454829" cy="4884773"/>
          </a:xfrm>
          <a:prstGeom prst="rect">
            <a:avLst/>
          </a:prstGeom>
        </p:spPr>
      </p:pic>
      <p:pic>
        <p:nvPicPr>
          <p:cNvPr id="12" name="Picture 11">
            <a:extLst>
              <a:ext uri="{FF2B5EF4-FFF2-40B4-BE49-F238E27FC236}">
                <a16:creationId xmlns:a16="http://schemas.microsoft.com/office/drawing/2014/main" id="{ED2D0FED-2698-7289-87A4-20CBBCC1390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5595078" y="1538731"/>
            <a:ext cx="3460090" cy="4894047"/>
          </a:xfrm>
          <a:prstGeom prst="rect">
            <a:avLst/>
          </a:prstGeom>
        </p:spPr>
      </p:pic>
      <p:pic>
        <p:nvPicPr>
          <p:cNvPr id="13" name="Picture 12">
            <a:extLst>
              <a:ext uri="{FF2B5EF4-FFF2-40B4-BE49-F238E27FC236}">
                <a16:creationId xmlns:a16="http://schemas.microsoft.com/office/drawing/2014/main" id="{932874FF-FCE5-7583-E757-77966F848467}"/>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5782673" y="1644719"/>
            <a:ext cx="3486402" cy="4931263"/>
          </a:xfrm>
          <a:prstGeom prst="rect">
            <a:avLst/>
          </a:prstGeom>
        </p:spPr>
      </p:pic>
      <p:sp>
        <p:nvSpPr>
          <p:cNvPr id="16" name="Rectangle: Rounded Corners 15">
            <a:extLst>
              <a:ext uri="{FF2B5EF4-FFF2-40B4-BE49-F238E27FC236}">
                <a16:creationId xmlns:a16="http://schemas.microsoft.com/office/drawing/2014/main" id="{54C86DD4-2BBD-E8A7-7FF6-104EFA1D3D54}"/>
              </a:ext>
            </a:extLst>
          </p:cNvPr>
          <p:cNvSpPr/>
          <p:nvPr/>
        </p:nvSpPr>
        <p:spPr>
          <a:xfrm>
            <a:off x="2834299" y="5753101"/>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Lesson Road Maps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Statutory Guidance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Supportive Guidance</a:t>
            </a:r>
          </a:p>
        </p:txBody>
      </p:sp>
      <p:sp>
        <p:nvSpPr>
          <p:cNvPr id="19" name="Rectangle: Rounded Corners 18">
            <a:extLst>
              <a:ext uri="{FF2B5EF4-FFF2-40B4-BE49-F238E27FC236}">
                <a16:creationId xmlns:a16="http://schemas.microsoft.com/office/drawing/2014/main" id="{23872FED-E0C7-CC6A-6CA6-B647077D4545}"/>
              </a:ext>
            </a:extLst>
          </p:cNvPr>
          <p:cNvSpPr/>
          <p:nvPr/>
        </p:nvSpPr>
        <p:spPr>
          <a:xfrm>
            <a:off x="2834299" y="6878971"/>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Linked to academic calendar events and Police weeks of action</a:t>
            </a:r>
          </a:p>
        </p:txBody>
      </p:sp>
      <p:sp>
        <p:nvSpPr>
          <p:cNvPr id="20" name="Rectangle: Rounded Corners 19">
            <a:extLst>
              <a:ext uri="{FF2B5EF4-FFF2-40B4-BE49-F238E27FC236}">
                <a16:creationId xmlns:a16="http://schemas.microsoft.com/office/drawing/2014/main" id="{F7A5398D-D37B-C5BD-1A8F-85437317B554}"/>
              </a:ext>
            </a:extLst>
          </p:cNvPr>
          <p:cNvSpPr/>
          <p:nvPr/>
        </p:nvSpPr>
        <p:spPr>
          <a:xfrm>
            <a:off x="2825262" y="7884169"/>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Holistic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Focus on key values and attributes</a:t>
            </a:r>
          </a:p>
        </p:txBody>
      </p:sp>
      <p:sp>
        <p:nvSpPr>
          <p:cNvPr id="21" name="Rectangle: Rounded Corners 20">
            <a:extLst>
              <a:ext uri="{FF2B5EF4-FFF2-40B4-BE49-F238E27FC236}">
                <a16:creationId xmlns:a16="http://schemas.microsoft.com/office/drawing/2014/main" id="{D4F455F6-237F-969D-AEC5-2B7D063F4261}"/>
              </a:ext>
            </a:extLst>
          </p:cNvPr>
          <p:cNvSpPr/>
          <p:nvPr/>
        </p:nvSpPr>
        <p:spPr>
          <a:xfrm>
            <a:off x="2834299" y="8703935"/>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Regular webinars around a range of themes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Improve teachers’ knowledge and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Empower teachers to deliver Pol-Ed sessions with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164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nodeType="after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nodeType="afterEffect">
                                  <p:stCondLst>
                                    <p:cond delay="1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036D7-192A-E0D1-B638-75B35345622B}"/>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F94DDA5-7E04-AC80-15AE-8916B8708AA4}"/>
              </a:ext>
            </a:extLst>
          </p:cNvPr>
          <p:cNvSpPr/>
          <p:nvPr/>
        </p:nvSpPr>
        <p:spPr>
          <a:xfrm>
            <a:off x="-4536" y="2145567"/>
            <a:ext cx="12196536" cy="4712434"/>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5">
            <a:extLst>
              <a:ext uri="{FF2B5EF4-FFF2-40B4-BE49-F238E27FC236}">
                <a16:creationId xmlns:a16="http://schemas.microsoft.com/office/drawing/2014/main" id="{B039D9DA-640F-298E-A8FD-A88EB7152F70}"/>
              </a:ext>
            </a:extLst>
          </p:cNvPr>
          <p:cNvSpPr/>
          <p:nvPr/>
        </p:nvSpPr>
        <p:spPr>
          <a:xfrm>
            <a:off x="-4536" y="2145567"/>
            <a:ext cx="12196536" cy="4712434"/>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 name="csX0" fmla="*/ 4536 w 12196536"/>
              <a:gd name="csY0" fmla="*/ 2626137 h 2626137"/>
              <a:gd name="csX1" fmla="*/ 0 w 12196536"/>
              <a:gd name="csY1" fmla="*/ 1041297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041297"/>
                </a:lnTo>
                <a:lnTo>
                  <a:pt x="12196536" y="0"/>
                </a:lnTo>
                <a:lnTo>
                  <a:pt x="12196536" y="0"/>
                </a:lnTo>
                <a:lnTo>
                  <a:pt x="12196536" y="2626137"/>
                </a:lnTo>
                <a:lnTo>
                  <a:pt x="12196536" y="2626137"/>
                </a:lnTo>
                <a:lnTo>
                  <a:pt x="4536" y="2626137"/>
                </a:lnTo>
                <a:lnTo>
                  <a:pt x="4536" y="2626137"/>
                </a:lnTo>
                <a:close/>
              </a:path>
            </a:pathLst>
          </a:cu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16" name="Title 1">
            <a:extLst>
              <a:ext uri="{FF2B5EF4-FFF2-40B4-BE49-F238E27FC236}">
                <a16:creationId xmlns:a16="http://schemas.microsoft.com/office/drawing/2014/main" id="{8FB21694-8141-7D34-4CB3-BB867EECBDEA}"/>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r>
              <a:rPr lang="en-GB" sz="3200" b="1">
                <a:solidFill>
                  <a:schemeClr val="bg1"/>
                </a:solidFill>
              </a:rPr>
              <a:t>Academic Research</a:t>
            </a:r>
            <a:endParaRPr lang="en-GB" sz="3200" b="1">
              <a:solidFill>
                <a:schemeClr val="bg1"/>
              </a:solidFill>
              <a:latin typeface="+mn-lt"/>
              <a:ea typeface="Calibri"/>
              <a:cs typeface="Calibri"/>
            </a:endParaRPr>
          </a:p>
        </p:txBody>
      </p:sp>
      <p:pic>
        <p:nvPicPr>
          <p:cNvPr id="15" name="Graphic 14">
            <a:extLst>
              <a:ext uri="{FF2B5EF4-FFF2-40B4-BE49-F238E27FC236}">
                <a16:creationId xmlns:a16="http://schemas.microsoft.com/office/drawing/2014/main" id="{492FBFDE-A173-D21E-FFD0-65590F54C501}"/>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31487" y="162286"/>
            <a:ext cx="1092912" cy="839343"/>
          </a:xfrm>
          <a:prstGeom prst="rect">
            <a:avLst/>
          </a:prstGeom>
        </p:spPr>
      </p:pic>
      <p:grpSp>
        <p:nvGrpSpPr>
          <p:cNvPr id="19" name="Group 18">
            <a:extLst>
              <a:ext uri="{FF2B5EF4-FFF2-40B4-BE49-F238E27FC236}">
                <a16:creationId xmlns:a16="http://schemas.microsoft.com/office/drawing/2014/main" id="{655E6B83-D94F-55A3-0BA1-54674F6B1050}"/>
              </a:ext>
            </a:extLst>
          </p:cNvPr>
          <p:cNvGrpSpPr/>
          <p:nvPr/>
        </p:nvGrpSpPr>
        <p:grpSpPr>
          <a:xfrm>
            <a:off x="7144041" y="1829309"/>
            <a:ext cx="4730663" cy="2022527"/>
            <a:chOff x="7068124" y="4467011"/>
            <a:chExt cx="4730663" cy="2022527"/>
          </a:xfrm>
        </p:grpSpPr>
        <p:sp>
          <p:nvSpPr>
            <p:cNvPr id="18" name="Rectangle: Rounded Corners 17">
              <a:extLst>
                <a:ext uri="{FF2B5EF4-FFF2-40B4-BE49-F238E27FC236}">
                  <a16:creationId xmlns:a16="http://schemas.microsoft.com/office/drawing/2014/main" id="{3894F0B8-53A9-4C69-7DB0-6D2571872556}"/>
                </a:ext>
              </a:extLst>
            </p:cNvPr>
            <p:cNvSpPr/>
            <p:nvPr/>
          </p:nvSpPr>
          <p:spPr>
            <a:xfrm>
              <a:off x="7068124" y="4467011"/>
              <a:ext cx="4730663" cy="2022527"/>
            </a:xfrm>
            <a:prstGeom prst="roundRect">
              <a:avLst>
                <a:gd name="adj" fmla="val 47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mage result for university of huddersfield">
              <a:extLst>
                <a:ext uri="{FF2B5EF4-FFF2-40B4-BE49-F238E27FC236}">
                  <a16:creationId xmlns:a16="http://schemas.microsoft.com/office/drawing/2014/main" id="{09367119-2E99-D431-BED6-F012D10FC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068124" y="4572001"/>
              <a:ext cx="4730663" cy="1805244"/>
            </a:xfrm>
            <a:prstGeom prst="roundRect">
              <a:avLst>
                <a:gd name="adj" fmla="val 7072"/>
              </a:avLst>
            </a:prstGeom>
            <a:noFill/>
          </p:spPr>
        </p:pic>
      </p:grpSp>
      <p:sp>
        <p:nvSpPr>
          <p:cNvPr id="4" name="TextBox 3">
            <a:extLst>
              <a:ext uri="{FF2B5EF4-FFF2-40B4-BE49-F238E27FC236}">
                <a16:creationId xmlns:a16="http://schemas.microsoft.com/office/drawing/2014/main" id="{D8941522-9FFF-9B20-33BB-DD7CD96D0568}"/>
              </a:ext>
            </a:extLst>
          </p:cNvPr>
          <p:cNvSpPr txBox="1"/>
          <p:nvPr/>
        </p:nvSpPr>
        <p:spPr>
          <a:xfrm>
            <a:off x="624588" y="1302321"/>
            <a:ext cx="6202157" cy="1053977"/>
          </a:xfrm>
          <a:prstGeom prst="roundRect">
            <a:avLst/>
          </a:prstGeom>
          <a:solidFill>
            <a:schemeClr val="bg1">
              <a:alpha val="34000"/>
            </a:schemeClr>
          </a:solidFill>
        </p:spPr>
        <p:txBody>
          <a:bodyPr wrap="square" anchor="ctr">
            <a:spAutoFit/>
          </a:bodyPr>
          <a:lstStyle/>
          <a:p>
            <a:pPr>
              <a:lnSpc>
                <a:spcPct val="115000"/>
              </a:lnSpc>
              <a:spcAft>
                <a:spcPts val="800"/>
              </a:spcAft>
            </a:pPr>
            <a:r>
              <a:rPr lang="en-GB" sz="2000" b="1" kern="100">
                <a:solidFill>
                  <a:schemeClr val="bg1"/>
                </a:solidFill>
                <a:latin typeface="Aptos Display" panose="020B0004020202020204" pitchFamily="34" charset="0"/>
                <a:ea typeface="Aptos" panose="020B0004020202020204" pitchFamily="34" charset="0"/>
                <a:cs typeface="Arial" panose="020B0604020202020204" pitchFamily="34" charset="0"/>
              </a:rPr>
              <a:t>Accessibility and usability of Pol-Ed materials </a:t>
            </a:r>
          </a:p>
          <a:p>
            <a:pPr>
              <a:lnSpc>
                <a:spcPct val="115000"/>
              </a:lnSpc>
              <a:spcAft>
                <a:spcPts val="800"/>
              </a:spcAft>
            </a:pPr>
            <a:r>
              <a:rPr lang="en-GB" sz="2000" kern="100">
                <a:solidFill>
                  <a:schemeClr val="bg1"/>
                </a:solidFill>
                <a:latin typeface="Aptos Display" panose="020B0004020202020204" pitchFamily="34" charset="0"/>
                <a:ea typeface="Yu Gothic" panose="020B0400000000000000" pitchFamily="34" charset="-128"/>
                <a:cs typeface="Arial" panose="020B0604020202020204" pitchFamily="34" charset="0"/>
              </a:rPr>
              <a:t>Easily accessible, access to all content from EYFS to KS5</a:t>
            </a:r>
            <a:r>
              <a:rPr lang="en-GB" sz="2400" kern="100">
                <a:solidFill>
                  <a:schemeClr val="bg1"/>
                </a:solidFill>
                <a:latin typeface="Aptos Display" panose="020B0004020202020204" pitchFamily="34" charset="0"/>
                <a:ea typeface="Yu Gothic" panose="020B0400000000000000" pitchFamily="34" charset="-128"/>
                <a:cs typeface="Arial" panose="020B0604020202020204" pitchFamily="34" charset="0"/>
              </a:rPr>
              <a:t>. </a:t>
            </a:r>
          </a:p>
        </p:txBody>
      </p:sp>
      <p:sp>
        <p:nvSpPr>
          <p:cNvPr id="12" name="TextBox 11">
            <a:extLst>
              <a:ext uri="{FF2B5EF4-FFF2-40B4-BE49-F238E27FC236}">
                <a16:creationId xmlns:a16="http://schemas.microsoft.com/office/drawing/2014/main" id="{DC0B8DDA-0B61-4E34-B6B8-873A323752EF}"/>
              </a:ext>
            </a:extLst>
          </p:cNvPr>
          <p:cNvSpPr txBox="1"/>
          <p:nvPr/>
        </p:nvSpPr>
        <p:spPr>
          <a:xfrm>
            <a:off x="568144" y="2581571"/>
            <a:ext cx="6265794" cy="1670300"/>
          </a:xfrm>
          <a:prstGeom prst="roundRect">
            <a:avLst>
              <a:gd name="adj" fmla="val 8476"/>
            </a:avLst>
          </a:prstGeom>
          <a:solidFill>
            <a:srgbClr val="4951BB"/>
          </a:solidFill>
        </p:spPr>
        <p:txBody>
          <a:bodyPr wrap="square" anchor="ctr">
            <a:spAutoFit/>
          </a:bodyPr>
          <a:lstStyle>
            <a:defPPr>
              <a:defRPr lang="en-US"/>
            </a:defPPr>
            <a:lvl1pPr>
              <a:lnSpc>
                <a:spcPct val="115000"/>
              </a:lnSpc>
              <a:spcAft>
                <a:spcPts val="800"/>
              </a:spcAft>
              <a:defRPr sz="2000" b="1" kern="100">
                <a:solidFill>
                  <a:schemeClr val="bg1"/>
                </a:solidFill>
                <a:latin typeface="Aptos Display" panose="020B0004020202020204" pitchFamily="34" charset="0"/>
                <a:ea typeface="Aptos" panose="020B0004020202020204" pitchFamily="34" charset="0"/>
                <a:cs typeface="Arial" panose="020B0604020202020204" pitchFamily="34" charset="0"/>
              </a:defRPr>
            </a:lvl1pPr>
          </a:lstStyle>
          <a:p>
            <a:r>
              <a:rPr lang="en-GB"/>
              <a:t>Usage Trends of Pol-Ed</a:t>
            </a:r>
          </a:p>
          <a:p>
            <a:r>
              <a:rPr lang="en-GB" b="0"/>
              <a:t>The use of Pol-Ed has increased significantly and continues to do so daily. With many schools embedded Pol-Ed within their curriculum.</a:t>
            </a:r>
          </a:p>
        </p:txBody>
      </p:sp>
      <p:sp>
        <p:nvSpPr>
          <p:cNvPr id="13" name="TextBox 12">
            <a:extLst>
              <a:ext uri="{FF2B5EF4-FFF2-40B4-BE49-F238E27FC236}">
                <a16:creationId xmlns:a16="http://schemas.microsoft.com/office/drawing/2014/main" id="{FCD2C78F-96D9-4408-4D93-52FFA99AD83D}"/>
              </a:ext>
            </a:extLst>
          </p:cNvPr>
          <p:cNvSpPr txBox="1"/>
          <p:nvPr/>
        </p:nvSpPr>
        <p:spPr>
          <a:xfrm>
            <a:off x="560951" y="4467012"/>
            <a:ext cx="6265794" cy="2022527"/>
          </a:xfrm>
          <a:prstGeom prst="roundRect">
            <a:avLst>
              <a:gd name="adj" fmla="val 6987"/>
            </a:avLst>
          </a:prstGeom>
          <a:solidFill>
            <a:srgbClr val="303AB2"/>
          </a:solidFill>
        </p:spPr>
        <p:txBody>
          <a:bodyPr wrap="square" anchor="ctr">
            <a:spAutoFit/>
          </a:bodyPr>
          <a:lstStyle>
            <a:defPPr>
              <a:defRPr lang="en-US"/>
            </a:defPPr>
            <a:lvl1pPr>
              <a:lnSpc>
                <a:spcPct val="115000"/>
              </a:lnSpc>
              <a:spcAft>
                <a:spcPts val="800"/>
              </a:spcAft>
              <a:defRPr sz="2000" b="1" kern="100">
                <a:solidFill>
                  <a:schemeClr val="bg1"/>
                </a:solidFill>
                <a:latin typeface="Aptos Display" panose="020B0004020202020204" pitchFamily="34" charset="0"/>
                <a:ea typeface="Aptos" panose="020B0004020202020204" pitchFamily="34" charset="0"/>
                <a:cs typeface="Arial" panose="020B0604020202020204" pitchFamily="34" charset="0"/>
              </a:defRPr>
            </a:lvl1pPr>
          </a:lstStyle>
          <a:p>
            <a:r>
              <a:rPr lang="en-GB"/>
              <a:t>Positive aspects of using Pol-Ed</a:t>
            </a:r>
          </a:p>
          <a:p>
            <a:r>
              <a:rPr lang="en-GB" b="0"/>
              <a:t>Teachers feel they can deliver Pol-Ed lessons with confidence, with several citing the accuracy, trustworthiness and reliability of the materials as being distinct features.</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AD115AC-D805-65BF-240C-60A393F84B0F}"/>
                  </a:ext>
                </a:extLst>
              </p14:cNvPr>
              <p14:cNvContentPartPr/>
              <p14:nvPr/>
            </p14:nvContentPartPr>
            <p14:xfrm>
              <a:off x="-1778034" y="5520171"/>
              <a:ext cx="165240" cy="262080"/>
            </p14:xfrm>
          </p:contentPart>
        </mc:Choice>
        <mc:Fallback xmlns="">
          <p:pic>
            <p:nvPicPr>
              <p:cNvPr id="3" name="Ink 2">
                <a:extLst>
                  <a:ext uri="{FF2B5EF4-FFF2-40B4-BE49-F238E27FC236}">
                    <a16:creationId xmlns:a16="http://schemas.microsoft.com/office/drawing/2014/main" id="{CAD115AC-D805-65BF-240C-60A393F84B0F}"/>
                  </a:ext>
                </a:extLst>
              </p:cNvPr>
              <p:cNvPicPr/>
              <p:nvPr/>
            </p:nvPicPr>
            <p:blipFill>
              <a:blip r:embed="rId7"/>
              <a:stretch>
                <a:fillRect/>
              </a:stretch>
            </p:blipFill>
            <p:spPr>
              <a:xfrm>
                <a:off x="-1784154" y="5514051"/>
                <a:ext cx="177480" cy="274320"/>
              </a:xfrm>
              <a:prstGeom prst="rect">
                <a:avLst/>
              </a:prstGeom>
            </p:spPr>
          </p:pic>
        </mc:Fallback>
      </mc:AlternateContent>
      <p:pic>
        <p:nvPicPr>
          <p:cNvPr id="7" name="Picture 6">
            <a:extLst>
              <a:ext uri="{FF2B5EF4-FFF2-40B4-BE49-F238E27FC236}">
                <a16:creationId xmlns:a16="http://schemas.microsoft.com/office/drawing/2014/main" id="{C16AF58E-6F3A-683C-EFE6-08E83CC449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7813" y="4582789"/>
            <a:ext cx="3206774" cy="1438781"/>
          </a:xfrm>
          <a:prstGeom prst="rect">
            <a:avLst/>
          </a:prstGeom>
        </p:spPr>
      </p:pic>
    </p:spTree>
    <p:extLst>
      <p:ext uri="{BB962C8B-B14F-4D97-AF65-F5344CB8AC3E}">
        <p14:creationId xmlns:p14="http://schemas.microsoft.com/office/powerpoint/2010/main" val="1479025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EAE0B-54E7-3222-CDE0-AFF89AED19B8}"/>
            </a:ext>
          </a:extLst>
        </p:cNvPr>
        <p:cNvGrpSpPr/>
        <p:nvPr/>
      </p:nvGrpSpPr>
      <p:grpSpPr>
        <a:xfrm>
          <a:off x="0" y="0"/>
          <a:ext cx="0" cy="0"/>
          <a:chOff x="0" y="0"/>
          <a:chExt cx="0" cy="0"/>
        </a:xfrm>
      </p:grpSpPr>
      <p:sp>
        <p:nvSpPr>
          <p:cNvPr id="11" name="Rectangle: Rounded Corners 5">
            <a:extLst>
              <a:ext uri="{FF2B5EF4-FFF2-40B4-BE49-F238E27FC236}">
                <a16:creationId xmlns:a16="http://schemas.microsoft.com/office/drawing/2014/main" id="{5E1E534B-3BA1-8DEF-E9F8-A7C4E62614F7}"/>
              </a:ext>
            </a:extLst>
          </p:cNvPr>
          <p:cNvSpPr/>
          <p:nvPr/>
        </p:nvSpPr>
        <p:spPr>
          <a:xfrm>
            <a:off x="-4536" y="4089399"/>
            <a:ext cx="12196536" cy="2768601"/>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E3AF00C-E1FA-F938-EF84-20F83E3578C9}"/>
              </a:ext>
            </a:extLst>
          </p:cNvPr>
          <p:cNvSpPr/>
          <p:nvPr/>
        </p:nvSpPr>
        <p:spPr>
          <a:xfrm rot="18523386">
            <a:off x="8435859" y="6207084"/>
            <a:ext cx="1374095" cy="1808388"/>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974818D6-FFB5-38DF-74C2-BA8FD248DEB6}"/>
              </a:ext>
            </a:extLst>
          </p:cNvPr>
          <p:cNvSpPr/>
          <p:nvPr/>
        </p:nvSpPr>
        <p:spPr>
          <a:xfrm rot="18523386">
            <a:off x="10304229" y="4962899"/>
            <a:ext cx="1374095" cy="3205851"/>
          </a:xfrm>
          <a:prstGeom prst="roundRect">
            <a:avLst>
              <a:gd name="adj" fmla="val 50000"/>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8AF8B23A-B35B-B807-5C4D-A105FB86E7FD}"/>
              </a:ext>
            </a:extLst>
          </p:cNvPr>
          <p:cNvSpPr/>
          <p:nvPr/>
        </p:nvSpPr>
        <p:spPr>
          <a:xfrm rot="18523386">
            <a:off x="10686610" y="2512386"/>
            <a:ext cx="1374096" cy="4494591"/>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1E83CFFD-0A77-50AE-08F1-92F353C5C225}"/>
              </a:ext>
            </a:extLst>
          </p:cNvPr>
          <p:cNvSpPr/>
          <p:nvPr/>
        </p:nvSpPr>
        <p:spPr>
          <a:xfrm rot="18523386">
            <a:off x="11563486" y="2017935"/>
            <a:ext cx="1374095" cy="2701930"/>
          </a:xfrm>
          <a:prstGeom prst="roundRect">
            <a:avLst>
              <a:gd name="adj" fmla="val 50000"/>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79E178BA-1CAF-C600-24C8-883092DB5CFB}"/>
              </a:ext>
            </a:extLst>
          </p:cNvPr>
          <p:cNvSpPr/>
          <p:nvPr/>
        </p:nvSpPr>
        <p:spPr>
          <a:xfrm rot="18523386">
            <a:off x="11666796" y="30161"/>
            <a:ext cx="1374095" cy="2701930"/>
          </a:xfrm>
          <a:prstGeom prst="roundRect">
            <a:avLst>
              <a:gd name="adj" fmla="val 50000"/>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341AF44-E039-D2BE-EE56-2C0519CF1A52}"/>
              </a:ext>
            </a:extLst>
          </p:cNvPr>
          <p:cNvSpPr txBox="1">
            <a:spLocks/>
          </p:cNvSpPr>
          <p:nvPr/>
        </p:nvSpPr>
        <p:spPr>
          <a:xfrm>
            <a:off x="1261331" y="3233611"/>
            <a:ext cx="9608732" cy="1223644"/>
          </a:xfrm>
          <a:prstGeom prst="rect">
            <a:avLst/>
          </a:prstGeom>
        </p:spPr>
        <p:txBody>
          <a:bodyPr vert="horz" lIns="0" tIns="45720" rIns="91440" bIns="45720" numCol="1"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Calibri"/>
                <a:cs typeface="Calibri"/>
              </a:rPr>
              <a:t>Pol-Ed. Statuary RSHE and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Calibri"/>
                <a:cs typeface="Calibri"/>
              </a:rPr>
              <a:t>effective PSHE</a:t>
            </a:r>
          </a:p>
        </p:txBody>
      </p:sp>
      <p:pic>
        <p:nvPicPr>
          <p:cNvPr id="10" name="Picture 9" descr="A white logo with a person in a star&#10;&#10;Description automatically generated">
            <a:extLst>
              <a:ext uri="{FF2B5EF4-FFF2-40B4-BE49-F238E27FC236}">
                <a16:creationId xmlns:a16="http://schemas.microsoft.com/office/drawing/2014/main" id="{4ADF9965-5CB2-AFF0-B4AE-05D165C76316}"/>
              </a:ext>
            </a:extLst>
          </p:cNvPr>
          <p:cNvPicPr>
            <a:picLocks noChangeAspect="1"/>
          </p:cNvPicPr>
          <p:nvPr/>
        </p:nvPicPr>
        <p:blipFill>
          <a:blip r:embed="rId3"/>
          <a:stretch>
            <a:fillRect/>
          </a:stretch>
        </p:blipFill>
        <p:spPr>
          <a:xfrm>
            <a:off x="5574203" y="2315074"/>
            <a:ext cx="1043594" cy="1053826"/>
          </a:xfrm>
          <a:prstGeom prst="rect">
            <a:avLst/>
          </a:prstGeom>
        </p:spPr>
      </p:pic>
      <p:pic>
        <p:nvPicPr>
          <p:cNvPr id="31" name="Graphic 30">
            <a:extLst>
              <a:ext uri="{FF2B5EF4-FFF2-40B4-BE49-F238E27FC236}">
                <a16:creationId xmlns:a16="http://schemas.microsoft.com/office/drawing/2014/main" id="{38832BA8-EF9A-8CD7-2091-0619E03672ED}"/>
              </a:ext>
            </a:extLst>
          </p:cNvPr>
          <p:cNvPicPr>
            <a:picLocks noChangeAspect="1"/>
          </p:cNvPicPr>
          <p:nvPr/>
        </p:nvPicPr>
        <p:blipFill rotWithShape="1">
          <a:blip>
            <a:extLst>
              <a:ext uri="{96DAC541-7B7A-43D3-8B79-37D633B846F1}">
                <asvg:svgBlip xmlns:asvg="http://schemas.microsoft.com/office/drawing/2016/SVG/main" r:embed="rId4"/>
              </a:ext>
            </a:extLst>
          </a:blip>
          <a:srcRect r="-784"/>
          <a:stretch/>
        </p:blipFill>
        <p:spPr>
          <a:xfrm>
            <a:off x="12412170" y="162286"/>
            <a:ext cx="1092912" cy="839343"/>
          </a:xfrm>
          <a:prstGeom prst="rect">
            <a:avLst/>
          </a:prstGeom>
        </p:spPr>
      </p:pic>
      <p:grpSp>
        <p:nvGrpSpPr>
          <p:cNvPr id="12" name="Group 11">
            <a:extLst>
              <a:ext uri="{FF2B5EF4-FFF2-40B4-BE49-F238E27FC236}">
                <a16:creationId xmlns:a16="http://schemas.microsoft.com/office/drawing/2014/main" id="{16FC78A7-E60E-43AC-363C-D61313A2583F}"/>
              </a:ext>
            </a:extLst>
          </p:cNvPr>
          <p:cNvGrpSpPr/>
          <p:nvPr/>
        </p:nvGrpSpPr>
        <p:grpSpPr>
          <a:xfrm>
            <a:off x="830177" y="7433378"/>
            <a:ext cx="3484950" cy="1357714"/>
            <a:chOff x="830177" y="1703813"/>
            <a:chExt cx="3484950" cy="1357714"/>
          </a:xfrm>
        </p:grpSpPr>
        <p:sp>
          <p:nvSpPr>
            <p:cNvPr id="13" name="Rectangle: Rounded Corners 12">
              <a:extLst>
                <a:ext uri="{FF2B5EF4-FFF2-40B4-BE49-F238E27FC236}">
                  <a16:creationId xmlns:a16="http://schemas.microsoft.com/office/drawing/2014/main" id="{101AE5F5-AAEF-DD6D-6CA2-9A861F5A783D}"/>
                </a:ext>
              </a:extLst>
            </p:cNvPr>
            <p:cNvSpPr/>
            <p:nvPr/>
          </p:nvSpPr>
          <p:spPr>
            <a:xfrm rot="16200000">
              <a:off x="1909871" y="624119"/>
              <a:ext cx="1325561" cy="3484950"/>
            </a:xfrm>
            <a:prstGeom prst="roundRect">
              <a:avLst>
                <a:gd name="adj" fmla="val 50000"/>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9C260A7-2627-A091-EE8E-8A81502031FA}"/>
                </a:ext>
              </a:extLst>
            </p:cNvPr>
            <p:cNvSpPr txBox="1"/>
            <p:nvPr/>
          </p:nvSpPr>
          <p:spPr>
            <a:xfrm>
              <a:off x="951715" y="1738088"/>
              <a:ext cx="3241873" cy="1323439"/>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Safeguards children and helps them effectively cope with existing and emerging issues.</a:t>
              </a:r>
            </a:p>
          </p:txBody>
        </p:sp>
      </p:grpSp>
      <p:grpSp>
        <p:nvGrpSpPr>
          <p:cNvPr id="15" name="Group 14">
            <a:extLst>
              <a:ext uri="{FF2B5EF4-FFF2-40B4-BE49-F238E27FC236}">
                <a16:creationId xmlns:a16="http://schemas.microsoft.com/office/drawing/2014/main" id="{B43994A8-7226-599A-77FC-F6CF85ABB155}"/>
              </a:ext>
            </a:extLst>
          </p:cNvPr>
          <p:cNvGrpSpPr/>
          <p:nvPr/>
        </p:nvGrpSpPr>
        <p:grpSpPr>
          <a:xfrm>
            <a:off x="4401193" y="8914836"/>
            <a:ext cx="3484951" cy="1325559"/>
            <a:chOff x="4401193" y="3185271"/>
            <a:chExt cx="3484951" cy="1325559"/>
          </a:xfrm>
        </p:grpSpPr>
        <p:sp>
          <p:nvSpPr>
            <p:cNvPr id="16" name="Rectangle: Rounded Corners 15">
              <a:extLst>
                <a:ext uri="{FF2B5EF4-FFF2-40B4-BE49-F238E27FC236}">
                  <a16:creationId xmlns:a16="http://schemas.microsoft.com/office/drawing/2014/main" id="{6499BCC2-0E76-8EC9-AD72-012B292B8949}"/>
                </a:ext>
              </a:extLst>
            </p:cNvPr>
            <p:cNvSpPr/>
            <p:nvPr/>
          </p:nvSpPr>
          <p:spPr>
            <a:xfrm rot="16200000">
              <a:off x="5480889" y="2105575"/>
              <a:ext cx="1325559" cy="3484951"/>
            </a:xfrm>
            <a:prstGeom prst="roundRect">
              <a:avLst>
                <a:gd name="adj" fmla="val 50000"/>
              </a:avLst>
            </a:prstGeom>
            <a:solidFill>
              <a:srgbClr val="00A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16659A0A-89D6-1368-A1D7-39E62948D653}"/>
                </a:ext>
              </a:extLst>
            </p:cNvPr>
            <p:cNvSpPr txBox="1"/>
            <p:nvPr/>
          </p:nvSpPr>
          <p:spPr>
            <a:xfrm>
              <a:off x="4522731" y="3340220"/>
              <a:ext cx="3241873"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Is age appropriate and progressive (spiral curriculum)</a:t>
              </a:r>
            </a:p>
          </p:txBody>
        </p:sp>
      </p:grpSp>
      <p:grpSp>
        <p:nvGrpSpPr>
          <p:cNvPr id="18" name="Group 17">
            <a:extLst>
              <a:ext uri="{FF2B5EF4-FFF2-40B4-BE49-F238E27FC236}">
                <a16:creationId xmlns:a16="http://schemas.microsoft.com/office/drawing/2014/main" id="{212A6E5C-0441-3926-F265-E897B52960C7}"/>
              </a:ext>
            </a:extLst>
          </p:cNvPr>
          <p:cNvGrpSpPr/>
          <p:nvPr/>
        </p:nvGrpSpPr>
        <p:grpSpPr>
          <a:xfrm>
            <a:off x="7972209" y="7433376"/>
            <a:ext cx="3484951" cy="1325559"/>
            <a:chOff x="7972209" y="1703811"/>
            <a:chExt cx="3484951" cy="1325559"/>
          </a:xfrm>
        </p:grpSpPr>
        <p:sp>
          <p:nvSpPr>
            <p:cNvPr id="19" name="Rectangle: Rounded Corners 18">
              <a:extLst>
                <a:ext uri="{FF2B5EF4-FFF2-40B4-BE49-F238E27FC236}">
                  <a16:creationId xmlns:a16="http://schemas.microsoft.com/office/drawing/2014/main" id="{9DE4A842-32BE-C3F3-D9B2-4F99D9C37D9F}"/>
                </a:ext>
              </a:extLst>
            </p:cNvPr>
            <p:cNvSpPr/>
            <p:nvPr/>
          </p:nvSpPr>
          <p:spPr>
            <a:xfrm rot="16200000">
              <a:off x="9051905" y="624115"/>
              <a:ext cx="1325559" cy="3484951"/>
            </a:xfrm>
            <a:prstGeom prst="roundRect">
              <a:avLst>
                <a:gd name="adj" fmla="val 50000"/>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F91190F5-26E9-314A-DAD5-FECBAA3E1550}"/>
                </a:ext>
              </a:extLst>
            </p:cNvPr>
            <p:cNvSpPr txBox="1"/>
            <p:nvPr/>
          </p:nvSpPr>
          <p:spPr>
            <a:xfrm>
              <a:off x="8236655" y="1859669"/>
              <a:ext cx="2956055"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303AB2"/>
                  </a:solidFill>
                  <a:effectLst/>
                  <a:uLnTx/>
                  <a:uFillTx/>
                  <a:latin typeface="Calibri" panose="020F0502020204030204" pitchFamily="34" charset="0"/>
                  <a:ea typeface="Calibri" panose="020F0502020204030204" pitchFamily="34" charset="0"/>
                  <a:cs typeface="Calibri" panose="020F0502020204030204" pitchFamily="34" charset="0"/>
                </a:rPr>
                <a:t>Is inclusive both in terms of accessibility and topics/content.</a:t>
              </a:r>
            </a:p>
          </p:txBody>
        </p:sp>
      </p:grpSp>
      <p:grpSp>
        <p:nvGrpSpPr>
          <p:cNvPr id="21" name="Group 20">
            <a:extLst>
              <a:ext uri="{FF2B5EF4-FFF2-40B4-BE49-F238E27FC236}">
                <a16:creationId xmlns:a16="http://schemas.microsoft.com/office/drawing/2014/main" id="{0C2B34C3-7197-C3C1-E59F-6BC9C8B57710}"/>
              </a:ext>
            </a:extLst>
          </p:cNvPr>
          <p:cNvGrpSpPr/>
          <p:nvPr/>
        </p:nvGrpSpPr>
        <p:grpSpPr>
          <a:xfrm>
            <a:off x="830177" y="8913880"/>
            <a:ext cx="3484952" cy="1325561"/>
            <a:chOff x="830177" y="3184315"/>
            <a:chExt cx="3484952" cy="1325561"/>
          </a:xfrm>
        </p:grpSpPr>
        <p:sp>
          <p:nvSpPr>
            <p:cNvPr id="22" name="Rectangle: Rounded Corners 21">
              <a:extLst>
                <a:ext uri="{FF2B5EF4-FFF2-40B4-BE49-F238E27FC236}">
                  <a16:creationId xmlns:a16="http://schemas.microsoft.com/office/drawing/2014/main" id="{E5CF6B7B-7394-84A4-6B99-332F8B1DA6CB}"/>
                </a:ext>
              </a:extLst>
            </p:cNvPr>
            <p:cNvSpPr/>
            <p:nvPr/>
          </p:nvSpPr>
          <p:spPr>
            <a:xfrm rot="16200000">
              <a:off x="1909872" y="2104620"/>
              <a:ext cx="1325561" cy="3484952"/>
            </a:xfrm>
            <a:prstGeom prst="roundRect">
              <a:avLst>
                <a:gd name="adj" fmla="val 50000"/>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C49E6198-1542-D59F-9FCB-B2B071975E04}"/>
                </a:ext>
              </a:extLst>
            </p:cNvPr>
            <p:cNvSpPr txBox="1"/>
            <p:nvPr/>
          </p:nvSpPr>
          <p:spPr>
            <a:xfrm>
              <a:off x="951716" y="3340220"/>
              <a:ext cx="3241873"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Meets the statutory RHE/RSHE guidance and is informed by </a:t>
              </a:r>
              <a:r>
                <a:rPr kumimoji="0" lang="en-GB" sz="20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KCSiE</a:t>
              </a: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grpSp>
        <p:nvGrpSpPr>
          <p:cNvPr id="24" name="Group 23">
            <a:extLst>
              <a:ext uri="{FF2B5EF4-FFF2-40B4-BE49-F238E27FC236}">
                <a16:creationId xmlns:a16="http://schemas.microsoft.com/office/drawing/2014/main" id="{0C79E30F-07B7-DF68-E7BA-F32F2308697A}"/>
              </a:ext>
            </a:extLst>
          </p:cNvPr>
          <p:cNvGrpSpPr/>
          <p:nvPr/>
        </p:nvGrpSpPr>
        <p:grpSpPr>
          <a:xfrm>
            <a:off x="4401195" y="10397742"/>
            <a:ext cx="3484953" cy="1325561"/>
            <a:chOff x="4401195" y="4668177"/>
            <a:chExt cx="3484953" cy="1325561"/>
          </a:xfrm>
        </p:grpSpPr>
        <p:sp>
          <p:nvSpPr>
            <p:cNvPr id="25" name="Rectangle: Rounded Corners 24">
              <a:extLst>
                <a:ext uri="{FF2B5EF4-FFF2-40B4-BE49-F238E27FC236}">
                  <a16:creationId xmlns:a16="http://schemas.microsoft.com/office/drawing/2014/main" id="{D2716F63-E46D-F5EE-3120-8FA299A39BCC}"/>
                </a:ext>
              </a:extLst>
            </p:cNvPr>
            <p:cNvSpPr/>
            <p:nvPr/>
          </p:nvSpPr>
          <p:spPr>
            <a:xfrm rot="16200000">
              <a:off x="5480891" y="3588481"/>
              <a:ext cx="1325561" cy="3484953"/>
            </a:xfrm>
            <a:prstGeom prst="roundRect">
              <a:avLst>
                <a:gd name="adj" fmla="val 50000"/>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1AC049B7-48AF-E7B6-EEE4-B0F451CF3DD9}"/>
                </a:ext>
              </a:extLst>
            </p:cNvPr>
            <p:cNvSpPr txBox="1"/>
            <p:nvPr/>
          </p:nvSpPr>
          <p:spPr>
            <a:xfrm>
              <a:off x="4522732" y="5128500"/>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Is collaborative.</a:t>
              </a:r>
            </a:p>
          </p:txBody>
        </p:sp>
      </p:grpSp>
      <p:grpSp>
        <p:nvGrpSpPr>
          <p:cNvPr id="27" name="Group 26">
            <a:extLst>
              <a:ext uri="{FF2B5EF4-FFF2-40B4-BE49-F238E27FC236}">
                <a16:creationId xmlns:a16="http://schemas.microsoft.com/office/drawing/2014/main" id="{889E1F84-C0C1-7E04-9F7E-400EA95D12EE}"/>
              </a:ext>
            </a:extLst>
          </p:cNvPr>
          <p:cNvGrpSpPr/>
          <p:nvPr/>
        </p:nvGrpSpPr>
        <p:grpSpPr>
          <a:xfrm>
            <a:off x="7972211" y="8916282"/>
            <a:ext cx="3484953" cy="1325559"/>
            <a:chOff x="7972211" y="3186717"/>
            <a:chExt cx="3484953" cy="1325559"/>
          </a:xfrm>
        </p:grpSpPr>
        <p:sp>
          <p:nvSpPr>
            <p:cNvPr id="28" name="Rectangle: Rounded Corners 27">
              <a:extLst>
                <a:ext uri="{FF2B5EF4-FFF2-40B4-BE49-F238E27FC236}">
                  <a16:creationId xmlns:a16="http://schemas.microsoft.com/office/drawing/2014/main" id="{0150BD92-AACC-237A-C9F7-811AC596FEA6}"/>
                </a:ext>
              </a:extLst>
            </p:cNvPr>
            <p:cNvSpPr/>
            <p:nvPr/>
          </p:nvSpPr>
          <p:spPr>
            <a:xfrm rot="16200000">
              <a:off x="9051908" y="2107020"/>
              <a:ext cx="1325559" cy="3484953"/>
            </a:xfrm>
            <a:prstGeom prst="roundRect">
              <a:avLst>
                <a:gd name="adj" fmla="val 50000"/>
              </a:avLst>
            </a:prstGeom>
            <a:solidFill>
              <a:srgbClr val="FF9E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DD843F7A-906C-57CA-7794-76E50F1A8C4A}"/>
                </a:ext>
              </a:extLst>
            </p:cNvPr>
            <p:cNvSpPr txBox="1"/>
            <p:nvPr/>
          </p:nvSpPr>
          <p:spPr>
            <a:xfrm>
              <a:off x="8093748" y="3493153"/>
              <a:ext cx="3241873" cy="707886"/>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Assesses both knowledge and key skills and qualities.</a:t>
              </a:r>
            </a:p>
          </p:txBody>
        </p:sp>
      </p:grpSp>
      <p:grpSp>
        <p:nvGrpSpPr>
          <p:cNvPr id="30" name="Group 29">
            <a:extLst>
              <a:ext uri="{FF2B5EF4-FFF2-40B4-BE49-F238E27FC236}">
                <a16:creationId xmlns:a16="http://schemas.microsoft.com/office/drawing/2014/main" id="{F653D6ED-A4D3-1959-2BD5-9931F8038181}"/>
              </a:ext>
            </a:extLst>
          </p:cNvPr>
          <p:cNvGrpSpPr/>
          <p:nvPr/>
        </p:nvGrpSpPr>
        <p:grpSpPr>
          <a:xfrm>
            <a:off x="830182" y="10401858"/>
            <a:ext cx="3484951" cy="1333800"/>
            <a:chOff x="830182" y="4672293"/>
            <a:chExt cx="3484951" cy="1333800"/>
          </a:xfrm>
        </p:grpSpPr>
        <p:sp>
          <p:nvSpPr>
            <p:cNvPr id="32" name="Rectangle: Rounded Corners 31">
              <a:extLst>
                <a:ext uri="{FF2B5EF4-FFF2-40B4-BE49-F238E27FC236}">
                  <a16:creationId xmlns:a16="http://schemas.microsoft.com/office/drawing/2014/main" id="{F8EBB4EF-F394-BE8A-46BC-5F927326CA48}"/>
                </a:ext>
              </a:extLst>
            </p:cNvPr>
            <p:cNvSpPr/>
            <p:nvPr/>
          </p:nvSpPr>
          <p:spPr>
            <a:xfrm rot="16200000">
              <a:off x="1909876" y="3592599"/>
              <a:ext cx="1325563" cy="3484951"/>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D21B8E11-1381-B374-5584-6A1FDFF74745}"/>
                </a:ext>
              </a:extLst>
            </p:cNvPr>
            <p:cNvSpPr txBox="1"/>
            <p:nvPr/>
          </p:nvSpPr>
          <p:spPr>
            <a:xfrm>
              <a:off x="951716" y="4682654"/>
              <a:ext cx="3241873" cy="1323439"/>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Provides a learning environment, where teachers are supported and children feel safe.</a:t>
              </a:r>
            </a:p>
          </p:txBody>
        </p:sp>
      </p:grpSp>
      <p:grpSp>
        <p:nvGrpSpPr>
          <p:cNvPr id="34" name="Group 33">
            <a:extLst>
              <a:ext uri="{FF2B5EF4-FFF2-40B4-BE49-F238E27FC236}">
                <a16:creationId xmlns:a16="http://schemas.microsoft.com/office/drawing/2014/main" id="{68173F53-1FCD-6DC5-F92A-D48707159D15}"/>
              </a:ext>
            </a:extLst>
          </p:cNvPr>
          <p:cNvGrpSpPr/>
          <p:nvPr/>
        </p:nvGrpSpPr>
        <p:grpSpPr>
          <a:xfrm>
            <a:off x="7972212" y="10401856"/>
            <a:ext cx="3484953" cy="1325559"/>
            <a:chOff x="7972212" y="4672291"/>
            <a:chExt cx="3484953" cy="1325559"/>
          </a:xfrm>
        </p:grpSpPr>
        <p:sp>
          <p:nvSpPr>
            <p:cNvPr id="35" name="Rectangle: Rounded Corners 34">
              <a:extLst>
                <a:ext uri="{FF2B5EF4-FFF2-40B4-BE49-F238E27FC236}">
                  <a16:creationId xmlns:a16="http://schemas.microsoft.com/office/drawing/2014/main" id="{6BC055E1-C8BB-AA5A-0CFA-CB63BB7457D3}"/>
                </a:ext>
              </a:extLst>
            </p:cNvPr>
            <p:cNvSpPr/>
            <p:nvPr/>
          </p:nvSpPr>
          <p:spPr>
            <a:xfrm rot="16200000">
              <a:off x="9051909" y="3592594"/>
              <a:ext cx="1325559" cy="3484953"/>
            </a:xfrm>
            <a:prstGeom prst="roundRect">
              <a:avLst>
                <a:gd name="adj" fmla="val 50000"/>
              </a:avLst>
            </a:prstGeom>
            <a:solidFill>
              <a:srgbClr val="CA2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D0F8D979-7E0D-476E-6A21-FB75B5BA5433}"/>
                </a:ext>
              </a:extLst>
            </p:cNvPr>
            <p:cNvSpPr txBox="1"/>
            <p:nvPr/>
          </p:nvSpPr>
          <p:spPr>
            <a:xfrm>
              <a:off x="8093748" y="5144318"/>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Doesn’t sit still! </a:t>
              </a:r>
            </a:p>
          </p:txBody>
        </p:sp>
      </p:grpSp>
      <p:pic>
        <p:nvPicPr>
          <p:cNvPr id="37" name="Picture 36" descr="A group of kids waving&#10;&#10;AI-generated content may be incorrect.">
            <a:extLst>
              <a:ext uri="{FF2B5EF4-FFF2-40B4-BE49-F238E27FC236}">
                <a16:creationId xmlns:a16="http://schemas.microsoft.com/office/drawing/2014/main" id="{B1FF0859-2EE9-4E7E-A1C2-B2B1707265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0788" y="7292774"/>
            <a:ext cx="4230423" cy="2063715"/>
          </a:xfrm>
          <a:prstGeom prst="rect">
            <a:avLst/>
          </a:prstGeom>
        </p:spPr>
      </p:pic>
      <p:sp>
        <p:nvSpPr>
          <p:cNvPr id="38" name="Rectangle: Rounded Corners 37">
            <a:extLst>
              <a:ext uri="{FF2B5EF4-FFF2-40B4-BE49-F238E27FC236}">
                <a16:creationId xmlns:a16="http://schemas.microsoft.com/office/drawing/2014/main" id="{2A1F4DB7-FE41-39FA-E3C0-EC3945A550E5}"/>
              </a:ext>
            </a:extLst>
          </p:cNvPr>
          <p:cNvSpPr/>
          <p:nvPr/>
        </p:nvSpPr>
        <p:spPr>
          <a:xfrm>
            <a:off x="-269507" y="-4227771"/>
            <a:ext cx="12743848" cy="3867005"/>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6323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5DF43-3481-91AE-E97E-FF1854E1DAC5}"/>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AEF0A38-1AA7-8966-B2C2-2A1B4DE5D774}"/>
              </a:ext>
            </a:extLst>
          </p:cNvPr>
          <p:cNvSpPr/>
          <p:nvPr/>
        </p:nvSpPr>
        <p:spPr>
          <a:xfrm>
            <a:off x="-269507" y="-1"/>
            <a:ext cx="12743848" cy="3867005"/>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E52EB412-7CCC-5F84-5A10-ADAF32B23D5A}"/>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827202" y="162286"/>
            <a:ext cx="1092912" cy="839343"/>
          </a:xfrm>
          <a:prstGeom prst="rect">
            <a:avLst/>
          </a:prstGeom>
        </p:spPr>
      </p:pic>
      <p:sp>
        <p:nvSpPr>
          <p:cNvPr id="3" name="TextBox 2">
            <a:extLst>
              <a:ext uri="{FF2B5EF4-FFF2-40B4-BE49-F238E27FC236}">
                <a16:creationId xmlns:a16="http://schemas.microsoft.com/office/drawing/2014/main" id="{BA2FE0CB-5A0A-3712-70F3-E55F69FBFA9A}"/>
              </a:ext>
            </a:extLst>
          </p:cNvPr>
          <p:cNvSpPr txBox="1"/>
          <p:nvPr/>
        </p:nvSpPr>
        <p:spPr>
          <a:xfrm>
            <a:off x="4293549" y="7252872"/>
            <a:ext cx="3544296" cy="104644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Kelly Allchin</a:t>
            </a:r>
          </a:p>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Educational Content and CPD Lead</a:t>
            </a:r>
          </a:p>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kelly.allchin@westyorkshire.police.uk</a:t>
            </a:r>
          </a:p>
        </p:txBody>
      </p:sp>
      <p:sp>
        <p:nvSpPr>
          <p:cNvPr id="11" name="Title 1">
            <a:extLst>
              <a:ext uri="{FF2B5EF4-FFF2-40B4-BE49-F238E27FC236}">
                <a16:creationId xmlns:a16="http://schemas.microsoft.com/office/drawing/2014/main" id="{431C73A2-9958-7F37-C735-1095736B59C4}"/>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Effective PSHE</a:t>
            </a:r>
            <a:endParaRPr kumimoji="0" lang="en-GB" sz="3200" b="1" i="0" u="none" strike="noStrike" kern="1200" cap="none" spc="0" normalizeH="0" baseline="0" noProof="0">
              <a:ln>
                <a:noFill/>
              </a:ln>
              <a:solidFill>
                <a:prstClr val="white"/>
              </a:solidFill>
              <a:effectLst/>
              <a:uLnTx/>
              <a:uFillTx/>
              <a:latin typeface="Aptos" panose="02110004020202020204"/>
              <a:ea typeface="Calibri"/>
              <a:cs typeface="Calibri"/>
            </a:endParaRPr>
          </a:p>
        </p:txBody>
      </p:sp>
      <p:grpSp>
        <p:nvGrpSpPr>
          <p:cNvPr id="29" name="Group 28">
            <a:extLst>
              <a:ext uri="{FF2B5EF4-FFF2-40B4-BE49-F238E27FC236}">
                <a16:creationId xmlns:a16="http://schemas.microsoft.com/office/drawing/2014/main" id="{210AC039-340D-C6FA-22A8-4C8E2A1D4C19}"/>
              </a:ext>
            </a:extLst>
          </p:cNvPr>
          <p:cNvGrpSpPr/>
          <p:nvPr/>
        </p:nvGrpSpPr>
        <p:grpSpPr>
          <a:xfrm>
            <a:off x="830177" y="1703813"/>
            <a:ext cx="3484950" cy="1357714"/>
            <a:chOff x="830177" y="1703813"/>
            <a:chExt cx="3484950" cy="1357714"/>
          </a:xfrm>
        </p:grpSpPr>
        <p:sp>
          <p:nvSpPr>
            <p:cNvPr id="9" name="Rectangle: Rounded Corners 8">
              <a:extLst>
                <a:ext uri="{FF2B5EF4-FFF2-40B4-BE49-F238E27FC236}">
                  <a16:creationId xmlns:a16="http://schemas.microsoft.com/office/drawing/2014/main" id="{F5CA4E56-D750-2B1D-DEF2-75B828FFE1E4}"/>
                </a:ext>
              </a:extLst>
            </p:cNvPr>
            <p:cNvSpPr/>
            <p:nvPr/>
          </p:nvSpPr>
          <p:spPr>
            <a:xfrm rot="16200000">
              <a:off x="1909871" y="624119"/>
              <a:ext cx="1325561" cy="3484950"/>
            </a:xfrm>
            <a:prstGeom prst="roundRect">
              <a:avLst>
                <a:gd name="adj" fmla="val 50000"/>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3D978A54-6C71-17A2-6643-20CFF3FF6D43}"/>
                </a:ext>
              </a:extLst>
            </p:cNvPr>
            <p:cNvSpPr txBox="1"/>
            <p:nvPr/>
          </p:nvSpPr>
          <p:spPr>
            <a:xfrm>
              <a:off x="951715" y="1738088"/>
              <a:ext cx="3241873" cy="1323439"/>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Safeguards children and helps them effectively cope with existing and emerging issues.</a:t>
              </a:r>
            </a:p>
          </p:txBody>
        </p:sp>
      </p:grpSp>
      <p:grpSp>
        <p:nvGrpSpPr>
          <p:cNvPr id="33" name="Group 32">
            <a:extLst>
              <a:ext uri="{FF2B5EF4-FFF2-40B4-BE49-F238E27FC236}">
                <a16:creationId xmlns:a16="http://schemas.microsoft.com/office/drawing/2014/main" id="{4B0212E3-6B77-B2F7-02DF-5766CA1900B1}"/>
              </a:ext>
            </a:extLst>
          </p:cNvPr>
          <p:cNvGrpSpPr/>
          <p:nvPr/>
        </p:nvGrpSpPr>
        <p:grpSpPr>
          <a:xfrm>
            <a:off x="4401193" y="3185271"/>
            <a:ext cx="3484951" cy="1325559"/>
            <a:chOff x="4401193" y="3185271"/>
            <a:chExt cx="3484951" cy="1325559"/>
          </a:xfrm>
        </p:grpSpPr>
        <p:sp>
          <p:nvSpPr>
            <p:cNvPr id="6" name="Rectangle: Rounded Corners 5">
              <a:extLst>
                <a:ext uri="{FF2B5EF4-FFF2-40B4-BE49-F238E27FC236}">
                  <a16:creationId xmlns:a16="http://schemas.microsoft.com/office/drawing/2014/main" id="{795EF1F1-AE47-6371-7E0F-C960DCEECB4C}"/>
                </a:ext>
              </a:extLst>
            </p:cNvPr>
            <p:cNvSpPr/>
            <p:nvPr/>
          </p:nvSpPr>
          <p:spPr>
            <a:xfrm rot="16200000">
              <a:off x="5480889" y="2105575"/>
              <a:ext cx="1325559" cy="3484951"/>
            </a:xfrm>
            <a:prstGeom prst="roundRect">
              <a:avLst>
                <a:gd name="adj" fmla="val 50000"/>
              </a:avLst>
            </a:prstGeom>
            <a:solidFill>
              <a:srgbClr val="00A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AFAFECFC-21FD-E5E3-2BD3-B46457A6B4A3}"/>
                </a:ext>
              </a:extLst>
            </p:cNvPr>
            <p:cNvSpPr txBox="1"/>
            <p:nvPr/>
          </p:nvSpPr>
          <p:spPr>
            <a:xfrm>
              <a:off x="4522731" y="3340220"/>
              <a:ext cx="3241873"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Is age appropriate and progressive (spiral curriculum)</a:t>
              </a:r>
            </a:p>
          </p:txBody>
        </p:sp>
      </p:grpSp>
      <p:grpSp>
        <p:nvGrpSpPr>
          <p:cNvPr id="35" name="Group 34">
            <a:extLst>
              <a:ext uri="{FF2B5EF4-FFF2-40B4-BE49-F238E27FC236}">
                <a16:creationId xmlns:a16="http://schemas.microsoft.com/office/drawing/2014/main" id="{15970DBF-771C-E7B9-5D76-496BC2AF570D}"/>
              </a:ext>
            </a:extLst>
          </p:cNvPr>
          <p:cNvGrpSpPr/>
          <p:nvPr/>
        </p:nvGrpSpPr>
        <p:grpSpPr>
          <a:xfrm>
            <a:off x="7972209" y="1703811"/>
            <a:ext cx="3484951" cy="1325559"/>
            <a:chOff x="7972209" y="1703811"/>
            <a:chExt cx="3484951" cy="1325559"/>
          </a:xfrm>
        </p:grpSpPr>
        <p:sp>
          <p:nvSpPr>
            <p:cNvPr id="16" name="Rectangle: Rounded Corners 15">
              <a:extLst>
                <a:ext uri="{FF2B5EF4-FFF2-40B4-BE49-F238E27FC236}">
                  <a16:creationId xmlns:a16="http://schemas.microsoft.com/office/drawing/2014/main" id="{A3746569-047D-8A98-DC1F-000A0B513717}"/>
                </a:ext>
              </a:extLst>
            </p:cNvPr>
            <p:cNvSpPr/>
            <p:nvPr/>
          </p:nvSpPr>
          <p:spPr>
            <a:xfrm rot="16200000">
              <a:off x="9051905" y="624115"/>
              <a:ext cx="1325559" cy="3484951"/>
            </a:xfrm>
            <a:prstGeom prst="roundRect">
              <a:avLst>
                <a:gd name="adj" fmla="val 50000"/>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A9B65C53-099E-E6F8-2A35-27B73FE0ADA0}"/>
                </a:ext>
              </a:extLst>
            </p:cNvPr>
            <p:cNvSpPr txBox="1"/>
            <p:nvPr/>
          </p:nvSpPr>
          <p:spPr>
            <a:xfrm>
              <a:off x="8236655" y="1859669"/>
              <a:ext cx="2956055"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303AB2"/>
                  </a:solidFill>
                  <a:effectLst/>
                  <a:uLnTx/>
                  <a:uFillTx/>
                  <a:latin typeface="Calibri" panose="020F0502020204030204" pitchFamily="34" charset="0"/>
                  <a:ea typeface="Calibri" panose="020F0502020204030204" pitchFamily="34" charset="0"/>
                  <a:cs typeface="Calibri" panose="020F0502020204030204" pitchFamily="34" charset="0"/>
                </a:rPr>
                <a:t>Is inclusive both in terms of accessibility and topics/content.</a:t>
              </a:r>
            </a:p>
          </p:txBody>
        </p:sp>
      </p:grpSp>
      <p:grpSp>
        <p:nvGrpSpPr>
          <p:cNvPr id="30" name="Group 29">
            <a:extLst>
              <a:ext uri="{FF2B5EF4-FFF2-40B4-BE49-F238E27FC236}">
                <a16:creationId xmlns:a16="http://schemas.microsoft.com/office/drawing/2014/main" id="{299218EC-89FA-3297-A388-4427931E46A3}"/>
              </a:ext>
            </a:extLst>
          </p:cNvPr>
          <p:cNvGrpSpPr/>
          <p:nvPr/>
        </p:nvGrpSpPr>
        <p:grpSpPr>
          <a:xfrm>
            <a:off x="830177" y="3184315"/>
            <a:ext cx="3484952" cy="1325561"/>
            <a:chOff x="830177" y="3184315"/>
            <a:chExt cx="3484952" cy="1325561"/>
          </a:xfrm>
        </p:grpSpPr>
        <p:sp>
          <p:nvSpPr>
            <p:cNvPr id="8" name="Rectangle: Rounded Corners 7">
              <a:extLst>
                <a:ext uri="{FF2B5EF4-FFF2-40B4-BE49-F238E27FC236}">
                  <a16:creationId xmlns:a16="http://schemas.microsoft.com/office/drawing/2014/main" id="{17B4549E-CB57-4649-315E-5739B30F93FB}"/>
                </a:ext>
              </a:extLst>
            </p:cNvPr>
            <p:cNvSpPr/>
            <p:nvPr/>
          </p:nvSpPr>
          <p:spPr>
            <a:xfrm rot="16200000">
              <a:off x="1909872" y="2104620"/>
              <a:ext cx="1325561" cy="3484952"/>
            </a:xfrm>
            <a:prstGeom prst="roundRect">
              <a:avLst>
                <a:gd name="adj" fmla="val 50000"/>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C60852D4-89CF-B69C-2D90-1E563BB325BB}"/>
                </a:ext>
              </a:extLst>
            </p:cNvPr>
            <p:cNvSpPr txBox="1"/>
            <p:nvPr/>
          </p:nvSpPr>
          <p:spPr>
            <a:xfrm>
              <a:off x="951716" y="3340220"/>
              <a:ext cx="3241873"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Meets the statutory RHE/RSHE guidance and is informed by </a:t>
              </a:r>
              <a:r>
                <a:rPr kumimoji="0" lang="en-GB" sz="20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KCSiE</a:t>
              </a: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grpSp>
        <p:nvGrpSpPr>
          <p:cNvPr id="34" name="Group 33">
            <a:extLst>
              <a:ext uri="{FF2B5EF4-FFF2-40B4-BE49-F238E27FC236}">
                <a16:creationId xmlns:a16="http://schemas.microsoft.com/office/drawing/2014/main" id="{1E1A9CE7-9EF1-A8FB-01B2-269928CCF223}"/>
              </a:ext>
            </a:extLst>
          </p:cNvPr>
          <p:cNvGrpSpPr/>
          <p:nvPr/>
        </p:nvGrpSpPr>
        <p:grpSpPr>
          <a:xfrm>
            <a:off x="4401195" y="4668177"/>
            <a:ext cx="3484953" cy="1325561"/>
            <a:chOff x="4401195" y="4668177"/>
            <a:chExt cx="3484953" cy="1325561"/>
          </a:xfrm>
        </p:grpSpPr>
        <p:sp>
          <p:nvSpPr>
            <p:cNvPr id="5" name="Rectangle: Rounded Corners 4">
              <a:extLst>
                <a:ext uri="{FF2B5EF4-FFF2-40B4-BE49-F238E27FC236}">
                  <a16:creationId xmlns:a16="http://schemas.microsoft.com/office/drawing/2014/main" id="{51160CE2-BF9E-18E3-F8D4-3C7371CA502D}"/>
                </a:ext>
              </a:extLst>
            </p:cNvPr>
            <p:cNvSpPr/>
            <p:nvPr/>
          </p:nvSpPr>
          <p:spPr>
            <a:xfrm rot="16200000">
              <a:off x="5480891" y="3588481"/>
              <a:ext cx="1325561" cy="3484953"/>
            </a:xfrm>
            <a:prstGeom prst="roundRect">
              <a:avLst>
                <a:gd name="adj" fmla="val 50000"/>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C4DCD4FE-2F2F-BBEF-6F33-47F8E76B7935}"/>
                </a:ext>
              </a:extLst>
            </p:cNvPr>
            <p:cNvSpPr txBox="1"/>
            <p:nvPr/>
          </p:nvSpPr>
          <p:spPr>
            <a:xfrm>
              <a:off x="4522732" y="5128500"/>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Is collaborative.</a:t>
              </a:r>
            </a:p>
          </p:txBody>
        </p:sp>
      </p:grpSp>
      <p:grpSp>
        <p:nvGrpSpPr>
          <p:cNvPr id="36" name="Group 35">
            <a:extLst>
              <a:ext uri="{FF2B5EF4-FFF2-40B4-BE49-F238E27FC236}">
                <a16:creationId xmlns:a16="http://schemas.microsoft.com/office/drawing/2014/main" id="{8BC7C83B-B2C6-92A6-9B5F-FEF967301EED}"/>
              </a:ext>
            </a:extLst>
          </p:cNvPr>
          <p:cNvGrpSpPr/>
          <p:nvPr/>
        </p:nvGrpSpPr>
        <p:grpSpPr>
          <a:xfrm>
            <a:off x="7972211" y="3186717"/>
            <a:ext cx="3484953" cy="1325559"/>
            <a:chOff x="7972211" y="3186717"/>
            <a:chExt cx="3484953" cy="1325559"/>
          </a:xfrm>
        </p:grpSpPr>
        <p:sp>
          <p:nvSpPr>
            <p:cNvPr id="15" name="Rectangle: Rounded Corners 14">
              <a:extLst>
                <a:ext uri="{FF2B5EF4-FFF2-40B4-BE49-F238E27FC236}">
                  <a16:creationId xmlns:a16="http://schemas.microsoft.com/office/drawing/2014/main" id="{7178AA03-8ADA-C071-7E0A-7D1FAC146E03}"/>
                </a:ext>
              </a:extLst>
            </p:cNvPr>
            <p:cNvSpPr/>
            <p:nvPr/>
          </p:nvSpPr>
          <p:spPr>
            <a:xfrm rot="16200000">
              <a:off x="9051908" y="2107020"/>
              <a:ext cx="1325559" cy="3484953"/>
            </a:xfrm>
            <a:prstGeom prst="roundRect">
              <a:avLst>
                <a:gd name="adj" fmla="val 50000"/>
              </a:avLst>
            </a:prstGeom>
            <a:solidFill>
              <a:srgbClr val="FF9E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FB7501C2-D176-BD04-C6A8-847AD5C95BA9}"/>
                </a:ext>
              </a:extLst>
            </p:cNvPr>
            <p:cNvSpPr txBox="1"/>
            <p:nvPr/>
          </p:nvSpPr>
          <p:spPr>
            <a:xfrm>
              <a:off x="8093748" y="3493153"/>
              <a:ext cx="3241873" cy="707886"/>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Assesses both knowledge and key skills and qualities.</a:t>
              </a:r>
            </a:p>
          </p:txBody>
        </p:sp>
      </p:grpSp>
      <p:grpSp>
        <p:nvGrpSpPr>
          <p:cNvPr id="32" name="Group 31">
            <a:extLst>
              <a:ext uri="{FF2B5EF4-FFF2-40B4-BE49-F238E27FC236}">
                <a16:creationId xmlns:a16="http://schemas.microsoft.com/office/drawing/2014/main" id="{618DE871-51BE-4E5C-217F-DA573F7C485D}"/>
              </a:ext>
            </a:extLst>
          </p:cNvPr>
          <p:cNvGrpSpPr/>
          <p:nvPr/>
        </p:nvGrpSpPr>
        <p:grpSpPr>
          <a:xfrm>
            <a:off x="830182" y="4672293"/>
            <a:ext cx="3484951" cy="1333800"/>
            <a:chOff x="830182" y="4672293"/>
            <a:chExt cx="3484951" cy="1333800"/>
          </a:xfrm>
        </p:grpSpPr>
        <p:sp>
          <p:nvSpPr>
            <p:cNvPr id="7" name="Rectangle: Rounded Corners 6">
              <a:extLst>
                <a:ext uri="{FF2B5EF4-FFF2-40B4-BE49-F238E27FC236}">
                  <a16:creationId xmlns:a16="http://schemas.microsoft.com/office/drawing/2014/main" id="{FB39B37B-2CEE-9859-519A-9B11C2AC2AD8}"/>
                </a:ext>
              </a:extLst>
            </p:cNvPr>
            <p:cNvSpPr/>
            <p:nvPr/>
          </p:nvSpPr>
          <p:spPr>
            <a:xfrm rot="16200000">
              <a:off x="1909876" y="3592599"/>
              <a:ext cx="1325563" cy="3484951"/>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A538B27A-5D31-3944-73D4-F4AD1E40A569}"/>
                </a:ext>
              </a:extLst>
            </p:cNvPr>
            <p:cNvSpPr txBox="1"/>
            <p:nvPr/>
          </p:nvSpPr>
          <p:spPr>
            <a:xfrm>
              <a:off x="951716" y="4682654"/>
              <a:ext cx="3241873" cy="1323439"/>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Provides a learning environment, where teachers are supported and children feel safe.</a:t>
              </a:r>
            </a:p>
          </p:txBody>
        </p:sp>
      </p:grpSp>
      <p:grpSp>
        <p:nvGrpSpPr>
          <p:cNvPr id="37" name="Group 36">
            <a:extLst>
              <a:ext uri="{FF2B5EF4-FFF2-40B4-BE49-F238E27FC236}">
                <a16:creationId xmlns:a16="http://schemas.microsoft.com/office/drawing/2014/main" id="{16323DF9-50BA-AC3F-28C5-8F82BA2C2E06}"/>
              </a:ext>
            </a:extLst>
          </p:cNvPr>
          <p:cNvGrpSpPr/>
          <p:nvPr/>
        </p:nvGrpSpPr>
        <p:grpSpPr>
          <a:xfrm>
            <a:off x="7972212" y="4672291"/>
            <a:ext cx="3484953" cy="1325559"/>
            <a:chOff x="7972212" y="4672291"/>
            <a:chExt cx="3484953" cy="1325559"/>
          </a:xfrm>
        </p:grpSpPr>
        <p:sp>
          <p:nvSpPr>
            <p:cNvPr id="17" name="Rectangle: Rounded Corners 16">
              <a:extLst>
                <a:ext uri="{FF2B5EF4-FFF2-40B4-BE49-F238E27FC236}">
                  <a16:creationId xmlns:a16="http://schemas.microsoft.com/office/drawing/2014/main" id="{83F240C6-EC58-8BFF-0A52-5946A25080CF}"/>
                </a:ext>
              </a:extLst>
            </p:cNvPr>
            <p:cNvSpPr/>
            <p:nvPr/>
          </p:nvSpPr>
          <p:spPr>
            <a:xfrm rot="16200000">
              <a:off x="9051909" y="3592594"/>
              <a:ext cx="1325559" cy="3484953"/>
            </a:xfrm>
            <a:prstGeom prst="roundRect">
              <a:avLst>
                <a:gd name="adj" fmla="val 50000"/>
              </a:avLst>
            </a:prstGeom>
            <a:solidFill>
              <a:srgbClr val="CA2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D456685B-B4FC-760A-0D26-C3219520159F}"/>
                </a:ext>
              </a:extLst>
            </p:cNvPr>
            <p:cNvSpPr txBox="1"/>
            <p:nvPr/>
          </p:nvSpPr>
          <p:spPr>
            <a:xfrm>
              <a:off x="8093748" y="5144318"/>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Doesn’t sit still! </a:t>
              </a:r>
            </a:p>
          </p:txBody>
        </p:sp>
      </p:grpSp>
      <p:sp>
        <p:nvSpPr>
          <p:cNvPr id="26" name="Title 1">
            <a:extLst>
              <a:ext uri="{FF2B5EF4-FFF2-40B4-BE49-F238E27FC236}">
                <a16:creationId xmlns:a16="http://schemas.microsoft.com/office/drawing/2014/main" id="{AA5BA065-8B8A-E109-FBAF-EC89B731859F}"/>
              </a:ext>
            </a:extLst>
          </p:cNvPr>
          <p:cNvSpPr txBox="1">
            <a:spLocks/>
          </p:cNvSpPr>
          <p:nvPr/>
        </p:nvSpPr>
        <p:spPr>
          <a:xfrm>
            <a:off x="3338362" y="528925"/>
            <a:ext cx="55152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Child centred and personalised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 what do they need?</a:t>
            </a:r>
          </a:p>
        </p:txBody>
      </p:sp>
      <p:pic>
        <p:nvPicPr>
          <p:cNvPr id="28" name="Picture 27" descr="A group of kids waving&#10;&#10;AI-generated content may be incorrect.">
            <a:extLst>
              <a:ext uri="{FF2B5EF4-FFF2-40B4-BE49-F238E27FC236}">
                <a16:creationId xmlns:a16="http://schemas.microsoft.com/office/drawing/2014/main" id="{487485DC-4623-AE3F-B0CC-F7551B7C6D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4736" y="1657721"/>
            <a:ext cx="3688260" cy="1799232"/>
          </a:xfrm>
          <a:prstGeom prst="rect">
            <a:avLst/>
          </a:prstGeom>
        </p:spPr>
      </p:pic>
    </p:spTree>
    <p:extLst>
      <p:ext uri="{BB962C8B-B14F-4D97-AF65-F5344CB8AC3E}">
        <p14:creationId xmlns:p14="http://schemas.microsoft.com/office/powerpoint/2010/main" val="3329826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CBD2-412F-72A2-871D-9CA097A2C2B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66A0B27-DCD8-5D4A-0428-2664C6CB05DA}"/>
              </a:ext>
            </a:extLst>
          </p:cNvPr>
          <p:cNvSpPr/>
          <p:nvPr/>
        </p:nvSpPr>
        <p:spPr>
          <a:xfrm>
            <a:off x="-269507" y="2082800"/>
            <a:ext cx="12743848" cy="4809023"/>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E8951A25-2432-796A-FB91-F3226839D2A5}"/>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827202" y="162286"/>
            <a:ext cx="1092912" cy="839343"/>
          </a:xfrm>
          <a:prstGeom prst="rect">
            <a:avLst/>
          </a:prstGeom>
        </p:spPr>
      </p:pic>
      <p:sp>
        <p:nvSpPr>
          <p:cNvPr id="3" name="TextBox 2">
            <a:extLst>
              <a:ext uri="{FF2B5EF4-FFF2-40B4-BE49-F238E27FC236}">
                <a16:creationId xmlns:a16="http://schemas.microsoft.com/office/drawing/2014/main" id="{292E8EB9-04EE-6381-AB87-164832017476}"/>
              </a:ext>
            </a:extLst>
          </p:cNvPr>
          <p:cNvSpPr txBox="1"/>
          <p:nvPr/>
        </p:nvSpPr>
        <p:spPr>
          <a:xfrm>
            <a:off x="4293549" y="7252872"/>
            <a:ext cx="3544296" cy="104644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Kelly Allchin</a:t>
            </a:r>
          </a:p>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Educational Content and CPD Lead</a:t>
            </a:r>
          </a:p>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kelly.allchin@westyorkshire.police.uk</a:t>
            </a:r>
          </a:p>
        </p:txBody>
      </p:sp>
      <p:sp>
        <p:nvSpPr>
          <p:cNvPr id="11" name="Title 1">
            <a:extLst>
              <a:ext uri="{FF2B5EF4-FFF2-40B4-BE49-F238E27FC236}">
                <a16:creationId xmlns:a16="http://schemas.microsoft.com/office/drawing/2014/main" id="{0F3F7963-CE09-57FE-AED0-3188334C5E47}"/>
              </a:ext>
            </a:extLst>
          </p:cNvPr>
          <p:cNvSpPr txBox="1">
            <a:spLocks/>
          </p:cNvSpPr>
          <p:nvPr/>
        </p:nvSpPr>
        <p:spPr>
          <a:xfrm>
            <a:off x="624588" y="395857"/>
            <a:ext cx="1037361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PSHE</a:t>
            </a:r>
            <a:r>
              <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 can encompass </a:t>
            </a:r>
            <a:r>
              <a:rPr kumimoji="0" lang="en-GB" sz="3200" b="1" i="0" u="none" strike="noStrike" kern="1200" cap="none" spc="0" normalizeH="0" baseline="0" noProof="0">
                <a:ln>
                  <a:noFill/>
                </a:ln>
                <a:solidFill>
                  <a:srgbClr val="CA2FBF"/>
                </a:solidFill>
                <a:effectLst/>
                <a:uLnTx/>
                <a:uFillTx/>
                <a:latin typeface="Calibri" panose="020F0502020204030204" pitchFamily="34" charset="0"/>
                <a:ea typeface="+mj-ea"/>
                <a:cs typeface="+mj-cs"/>
              </a:rPr>
              <a:t>many areas </a:t>
            </a:r>
            <a:r>
              <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of study. Teachers are </a:t>
            </a:r>
            <a:br>
              <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br>
            <a:r>
              <a:rPr kumimoji="0" lang="en-GB" sz="3200" b="1" i="0" u="none" strike="noStrike" kern="1200" cap="none" spc="0" normalizeH="0" baseline="0" noProof="0">
                <a:ln>
                  <a:noFill/>
                </a:ln>
                <a:solidFill>
                  <a:srgbClr val="00AB84"/>
                </a:solidFill>
                <a:effectLst/>
                <a:uLnTx/>
                <a:uFillTx/>
                <a:latin typeface="Calibri" panose="020F0502020204030204" pitchFamily="34" charset="0"/>
                <a:ea typeface="+mj-ea"/>
                <a:cs typeface="+mj-cs"/>
              </a:rPr>
              <a:t>best</a:t>
            </a:r>
            <a:r>
              <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 placed to understand the needs of their pupils and should be allowed </a:t>
            </a:r>
            <a:r>
              <a:rPr kumimoji="0" lang="en-GB" sz="3200" b="1" i="0" u="none" strike="noStrike" kern="1200" cap="none" spc="0" normalizeH="0" baseline="0" noProof="0">
                <a:ln>
                  <a:noFill/>
                </a:ln>
                <a:solidFill>
                  <a:srgbClr val="00A5DF"/>
                </a:solidFill>
                <a:effectLst/>
                <a:uLnTx/>
                <a:uFillTx/>
                <a:latin typeface="Calibri" panose="020F0502020204030204" pitchFamily="34" charset="0"/>
                <a:ea typeface="+mj-ea"/>
                <a:cs typeface="+mj-cs"/>
              </a:rPr>
              <a:t>flexibility</a:t>
            </a:r>
            <a:r>
              <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 to deliver high quality PSHE: DfE</a:t>
            </a:r>
          </a:p>
        </p:txBody>
      </p:sp>
      <p:sp>
        <p:nvSpPr>
          <p:cNvPr id="2" name="TextBox 1">
            <a:extLst>
              <a:ext uri="{FF2B5EF4-FFF2-40B4-BE49-F238E27FC236}">
                <a16:creationId xmlns:a16="http://schemas.microsoft.com/office/drawing/2014/main" id="{56D2F625-18FA-331E-1D73-C82A7DCBBE11}"/>
              </a:ext>
            </a:extLst>
          </p:cNvPr>
          <p:cNvSpPr txBox="1"/>
          <p:nvPr/>
        </p:nvSpPr>
        <p:spPr>
          <a:xfrm>
            <a:off x="624588" y="2333396"/>
            <a:ext cx="3441701" cy="3876904"/>
          </a:xfrm>
          <a:prstGeom prst="roundRect">
            <a:avLst>
              <a:gd name="adj" fmla="val 6629"/>
            </a:avLst>
          </a:prstGeom>
          <a:solidFill>
            <a:srgbClr val="CA2FBF"/>
          </a:solidFill>
        </p:spPr>
        <p:txBody>
          <a:bodyPr wrap="square" anchor="ctr">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000" b="1"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Many areas: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Statutory content.</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PSHE programme of study.</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B898D62-0D03-ACD3-90ED-B83BC6A61946}"/>
              </a:ext>
            </a:extLst>
          </p:cNvPr>
          <p:cNvSpPr txBox="1"/>
          <p:nvPr/>
        </p:nvSpPr>
        <p:spPr>
          <a:xfrm>
            <a:off x="4257394" y="2333396"/>
            <a:ext cx="3616606" cy="3876904"/>
          </a:xfrm>
          <a:prstGeom prst="roundRect">
            <a:avLst>
              <a:gd name="adj" fmla="val 6629"/>
            </a:avLst>
          </a:prstGeom>
          <a:solidFill>
            <a:srgbClr val="00AB84"/>
          </a:solidFill>
        </p:spPr>
        <p:txBody>
          <a:bodyPr wrap="square" anchor="ctr">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000" b="1"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Best placed:</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You understand the needs of your cohort.</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Local needs.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National needs.</a:t>
            </a: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02BE32-E1C0-73D1-5BDF-1BCACF6248BD}"/>
              </a:ext>
            </a:extLst>
          </p:cNvPr>
          <p:cNvSpPr txBox="1"/>
          <p:nvPr/>
        </p:nvSpPr>
        <p:spPr>
          <a:xfrm>
            <a:off x="8065105" y="2333396"/>
            <a:ext cx="3441701" cy="3876904"/>
          </a:xfrm>
          <a:prstGeom prst="roundRect">
            <a:avLst>
              <a:gd name="adj" fmla="val 6629"/>
            </a:avLst>
          </a:prstGeom>
          <a:solidFill>
            <a:srgbClr val="00A5DF"/>
          </a:solidFill>
        </p:spPr>
        <p:txBody>
          <a:bodyPr wrap="square" anchor="ctr">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000" b="1"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Flexibility:</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Proactive</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Reactive</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Addressing significant safeguarding needs</a:t>
            </a: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p:txBody>
      </p:sp>
      <p:pic>
        <p:nvPicPr>
          <p:cNvPr id="29" name="Picture 28" descr="A group of kids waving&#10;&#10;AI-generated content may be incorrect.">
            <a:extLst>
              <a:ext uri="{FF2B5EF4-FFF2-40B4-BE49-F238E27FC236}">
                <a16:creationId xmlns:a16="http://schemas.microsoft.com/office/drawing/2014/main" id="{C32F2BF5-D7CB-1E7B-F735-6F884A9938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5107" y="4286250"/>
            <a:ext cx="5341180" cy="2605573"/>
          </a:xfrm>
          <a:prstGeom prst="rect">
            <a:avLst/>
          </a:prstGeom>
        </p:spPr>
      </p:pic>
    </p:spTree>
    <p:extLst>
      <p:ext uri="{BB962C8B-B14F-4D97-AF65-F5344CB8AC3E}">
        <p14:creationId xmlns:p14="http://schemas.microsoft.com/office/powerpoint/2010/main" val="2706294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46BC5"/>
        </a:solidFill>
        <a:effectLst/>
      </p:bgPr>
    </p:bg>
    <p:spTree>
      <p:nvGrpSpPr>
        <p:cNvPr id="1" name="">
          <a:extLst>
            <a:ext uri="{FF2B5EF4-FFF2-40B4-BE49-F238E27FC236}">
              <a16:creationId xmlns:a16="http://schemas.microsoft.com/office/drawing/2014/main" id="{ED0DC672-453F-A0FF-6F71-1874382DE4B5}"/>
            </a:ext>
          </a:extLst>
        </p:cNvPr>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02B3A13E-17CA-D9EA-310F-FF2D729973AC}"/>
              </a:ext>
            </a:extLst>
          </p:cNvPr>
          <p:cNvSpPr/>
          <p:nvPr/>
        </p:nvSpPr>
        <p:spPr>
          <a:xfrm>
            <a:off x="-4536" y="4089399"/>
            <a:ext cx="12196536" cy="2768601"/>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3E164BC-D19A-2569-3A1A-A92A54EABED4}"/>
              </a:ext>
            </a:extLst>
          </p:cNvPr>
          <p:cNvSpPr txBox="1"/>
          <p:nvPr/>
        </p:nvSpPr>
        <p:spPr>
          <a:xfrm>
            <a:off x="3110012" y="613673"/>
            <a:ext cx="5966940" cy="5938995"/>
          </a:xfrm>
          <a:prstGeom prst="roundRect">
            <a:avLst>
              <a:gd name="adj" fmla="val 50000"/>
            </a:avLst>
          </a:prstGeom>
          <a:solidFill>
            <a:srgbClr val="4951BB"/>
          </a:solidFill>
        </p:spPr>
        <p:txBody>
          <a:bodyPr wrap="square" anchor="ctr">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p:txBody>
      </p:sp>
      <p:pic>
        <p:nvPicPr>
          <p:cNvPr id="31" name="Graphic 30">
            <a:extLst>
              <a:ext uri="{FF2B5EF4-FFF2-40B4-BE49-F238E27FC236}">
                <a16:creationId xmlns:a16="http://schemas.microsoft.com/office/drawing/2014/main" id="{228E56BA-3732-BF36-F0F6-10ADE427C17F}"/>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827202" y="162286"/>
            <a:ext cx="1092912" cy="839343"/>
          </a:xfrm>
          <a:prstGeom prst="rect">
            <a:avLst/>
          </a:prstGeom>
        </p:spPr>
      </p:pic>
      <p:sp>
        <p:nvSpPr>
          <p:cNvPr id="11" name="Title 1">
            <a:extLst>
              <a:ext uri="{FF2B5EF4-FFF2-40B4-BE49-F238E27FC236}">
                <a16:creationId xmlns:a16="http://schemas.microsoft.com/office/drawing/2014/main" id="{63D753B4-65D7-1FF2-E5A6-1AC44CA9D91D}"/>
              </a:ext>
            </a:extLst>
          </p:cNvPr>
          <p:cNvSpPr txBox="1">
            <a:spLocks/>
          </p:cNvSpPr>
          <p:nvPr/>
        </p:nvSpPr>
        <p:spPr>
          <a:xfrm>
            <a:off x="624589" y="31321"/>
            <a:ext cx="1037361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Safeguards children…</a:t>
            </a:r>
            <a:endPar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j-ea"/>
              <a:cs typeface="+mj-cs"/>
            </a:endParaRPr>
          </a:p>
        </p:txBody>
      </p:sp>
      <p:sp>
        <p:nvSpPr>
          <p:cNvPr id="2" name="TextBox 1">
            <a:extLst>
              <a:ext uri="{FF2B5EF4-FFF2-40B4-BE49-F238E27FC236}">
                <a16:creationId xmlns:a16="http://schemas.microsoft.com/office/drawing/2014/main" id="{53B3AD8C-EC40-111C-D56A-7720533B25E0}"/>
              </a:ext>
            </a:extLst>
          </p:cNvPr>
          <p:cNvSpPr txBox="1"/>
          <p:nvPr/>
        </p:nvSpPr>
        <p:spPr>
          <a:xfrm>
            <a:off x="4167860" y="1646391"/>
            <a:ext cx="3851244" cy="3753563"/>
          </a:xfrm>
          <a:prstGeom prst="roundRect">
            <a:avLst>
              <a:gd name="adj" fmla="val 50000"/>
            </a:avLst>
          </a:prstGeom>
          <a:solidFill>
            <a:srgbClr val="CA2FBF"/>
          </a:solidFill>
        </p:spPr>
        <p:txBody>
          <a:bodyPr wrap="square" anchor="ctr">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0389E83-4B2A-8613-5D48-641898A28610}"/>
              </a:ext>
            </a:extLst>
          </p:cNvPr>
          <p:cNvSpPr txBox="1"/>
          <p:nvPr/>
        </p:nvSpPr>
        <p:spPr>
          <a:xfrm>
            <a:off x="5337943" y="2781701"/>
            <a:ext cx="1511078" cy="1521598"/>
          </a:xfrm>
          <a:prstGeom prst="roundRect">
            <a:avLst>
              <a:gd name="adj" fmla="val 50000"/>
            </a:avLst>
          </a:prstGeom>
          <a:solidFill>
            <a:schemeClr val="bg1"/>
          </a:solidFill>
        </p:spPr>
        <p:txBody>
          <a:bodyPr wrap="square" anchor="ctr">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000" b="0"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91B25588-2BC2-2FB9-2904-84F33A7DD9F9}"/>
              </a:ext>
            </a:extLst>
          </p:cNvPr>
          <p:cNvSpPr txBox="1">
            <a:spLocks/>
          </p:cNvSpPr>
          <p:nvPr/>
        </p:nvSpPr>
        <p:spPr>
          <a:xfrm>
            <a:off x="4796108" y="2133074"/>
            <a:ext cx="2601055" cy="1941684"/>
          </a:xfrm>
          <a:prstGeom prst="rect">
            <a:avLst/>
          </a:prstGeom>
        </p:spPr>
        <p:txBody>
          <a:bodyPr spcFirstLastPara="1" lIns="0" tIns="0" rIns="0" bIns="0" numCol="1" anchor="t">
            <a:prstTxWarp prst="textArchUp">
              <a:avLst>
                <a:gd name="adj" fmla="val 7720477"/>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720000" rtl="0" eaLnBrk="1" fontAlgn="auto" latinLnBrk="0" hangingPunct="1">
              <a:lnSpc>
                <a:spcPts val="2000"/>
              </a:lnSpc>
              <a:spcBef>
                <a:spcPct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Local / school based</a:t>
            </a:r>
          </a:p>
        </p:txBody>
      </p:sp>
      <p:sp>
        <p:nvSpPr>
          <p:cNvPr id="12" name="Title 1">
            <a:extLst>
              <a:ext uri="{FF2B5EF4-FFF2-40B4-BE49-F238E27FC236}">
                <a16:creationId xmlns:a16="http://schemas.microsoft.com/office/drawing/2014/main" id="{8C4CE6B7-665C-775A-DB45-288C01A9A3B1}"/>
              </a:ext>
            </a:extLst>
          </p:cNvPr>
          <p:cNvSpPr txBox="1">
            <a:spLocks/>
          </p:cNvSpPr>
          <p:nvPr/>
        </p:nvSpPr>
        <p:spPr>
          <a:xfrm>
            <a:off x="4685153" y="1256796"/>
            <a:ext cx="2952328" cy="1490414"/>
          </a:xfrm>
          <a:prstGeom prst="rect">
            <a:avLst/>
          </a:prstGeom>
        </p:spPr>
        <p:txBody>
          <a:bodyPr spcFirstLastPara="1" lIns="0" tIns="0" rIns="0" bIns="0" numCol="1" anchor="t">
            <a:prstTxWarp prst="textArchUp">
              <a:avLst>
                <a:gd name="adj" fmla="val 9107509"/>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720000" rtl="0" eaLnBrk="1" fontAlgn="auto" latinLnBrk="0" hangingPunct="1">
              <a:lnSpc>
                <a:spcPts val="2000"/>
              </a:lnSpc>
              <a:spcBef>
                <a:spcPct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National</a:t>
            </a:r>
          </a:p>
        </p:txBody>
      </p:sp>
      <p:pic>
        <p:nvPicPr>
          <p:cNvPr id="15" name="Graphic 14">
            <a:extLst>
              <a:ext uri="{FF2B5EF4-FFF2-40B4-BE49-F238E27FC236}">
                <a16:creationId xmlns:a16="http://schemas.microsoft.com/office/drawing/2014/main" id="{E7C70799-5FC0-AA45-325B-9177E5ECC45C}"/>
              </a:ext>
            </a:extLst>
          </p:cNvPr>
          <p:cNvPicPr>
            <a:picLocks noChangeAspect="1"/>
          </p:cNvPicPr>
          <p:nvPr/>
        </p:nvPicPr>
        <p:blipFill rotWithShape="1">
          <a:blip>
            <a:extLst>
              <a:ext uri="{96DAC541-7B7A-43D3-8B79-37D633B846F1}">
                <asvg:svgBlip xmlns:asvg="http://schemas.microsoft.com/office/drawing/2016/SVG/main" r:embed="rId4"/>
              </a:ext>
            </a:extLst>
          </a:blip>
          <a:srcRect t="1" b="54193"/>
          <a:stretch>
            <a:fillRect/>
          </a:stretch>
        </p:blipFill>
        <p:spPr>
          <a:xfrm>
            <a:off x="5364810" y="2855365"/>
            <a:ext cx="1463106" cy="1455613"/>
          </a:xfrm>
          <a:prstGeom prst="ellipse">
            <a:avLst/>
          </a:prstGeom>
        </p:spPr>
      </p:pic>
      <p:sp>
        <p:nvSpPr>
          <p:cNvPr id="16" name="TextBox 15">
            <a:extLst>
              <a:ext uri="{FF2B5EF4-FFF2-40B4-BE49-F238E27FC236}">
                <a16:creationId xmlns:a16="http://schemas.microsoft.com/office/drawing/2014/main" id="{D636D8F6-4096-1AFB-E334-2CD0CFDD2AE6}"/>
              </a:ext>
            </a:extLst>
          </p:cNvPr>
          <p:cNvSpPr txBox="1"/>
          <p:nvPr/>
        </p:nvSpPr>
        <p:spPr>
          <a:xfrm>
            <a:off x="4174248" y="3102948"/>
            <a:ext cx="11839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Socio-economic</a:t>
            </a:r>
          </a:p>
        </p:txBody>
      </p:sp>
      <p:sp>
        <p:nvSpPr>
          <p:cNvPr id="17" name="TextBox 16">
            <a:extLst>
              <a:ext uri="{FF2B5EF4-FFF2-40B4-BE49-F238E27FC236}">
                <a16:creationId xmlns:a16="http://schemas.microsoft.com/office/drawing/2014/main" id="{DC40D2CB-34DF-1ED3-7F7D-0515F0E93345}"/>
              </a:ext>
            </a:extLst>
          </p:cNvPr>
          <p:cNvSpPr txBox="1"/>
          <p:nvPr/>
        </p:nvSpPr>
        <p:spPr>
          <a:xfrm>
            <a:off x="4386892" y="4057999"/>
            <a:ext cx="10933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Water safety</a:t>
            </a:r>
          </a:p>
        </p:txBody>
      </p:sp>
      <p:sp>
        <p:nvSpPr>
          <p:cNvPr id="19" name="TextBox 18">
            <a:extLst>
              <a:ext uri="{FF2B5EF4-FFF2-40B4-BE49-F238E27FC236}">
                <a16:creationId xmlns:a16="http://schemas.microsoft.com/office/drawing/2014/main" id="{8F659ECC-2FD8-74E3-77FD-0A90DE30C01A}"/>
              </a:ext>
            </a:extLst>
          </p:cNvPr>
          <p:cNvSpPr txBox="1"/>
          <p:nvPr/>
        </p:nvSpPr>
        <p:spPr>
          <a:xfrm>
            <a:off x="5332347" y="4603152"/>
            <a:ext cx="11839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Cyber bullying</a:t>
            </a:r>
          </a:p>
        </p:txBody>
      </p:sp>
      <p:sp>
        <p:nvSpPr>
          <p:cNvPr id="20" name="TextBox 19">
            <a:extLst>
              <a:ext uri="{FF2B5EF4-FFF2-40B4-BE49-F238E27FC236}">
                <a16:creationId xmlns:a16="http://schemas.microsoft.com/office/drawing/2014/main" id="{0531219C-8938-89DB-5D5D-D1E49F2E0812}"/>
              </a:ext>
            </a:extLst>
          </p:cNvPr>
          <p:cNvSpPr txBox="1"/>
          <p:nvPr/>
        </p:nvSpPr>
        <p:spPr>
          <a:xfrm>
            <a:off x="6467221" y="4247518"/>
            <a:ext cx="11839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Extremist views</a:t>
            </a:r>
          </a:p>
        </p:txBody>
      </p:sp>
      <p:sp>
        <p:nvSpPr>
          <p:cNvPr id="21" name="TextBox 20">
            <a:extLst>
              <a:ext uri="{FF2B5EF4-FFF2-40B4-BE49-F238E27FC236}">
                <a16:creationId xmlns:a16="http://schemas.microsoft.com/office/drawing/2014/main" id="{6AE20BFA-9DD7-1AA3-4062-B6B4BFEFDCCC}"/>
              </a:ext>
            </a:extLst>
          </p:cNvPr>
          <p:cNvSpPr txBox="1"/>
          <p:nvPr/>
        </p:nvSpPr>
        <p:spPr>
          <a:xfrm>
            <a:off x="6867312" y="3681520"/>
            <a:ext cx="11839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Apathy</a:t>
            </a:r>
          </a:p>
        </p:txBody>
      </p:sp>
      <p:sp>
        <p:nvSpPr>
          <p:cNvPr id="22" name="TextBox 21">
            <a:extLst>
              <a:ext uri="{FF2B5EF4-FFF2-40B4-BE49-F238E27FC236}">
                <a16:creationId xmlns:a16="http://schemas.microsoft.com/office/drawing/2014/main" id="{B108113A-79C5-B2BA-6DB7-C1DE7E3871CF}"/>
              </a:ext>
            </a:extLst>
          </p:cNvPr>
          <p:cNvSpPr txBox="1"/>
          <p:nvPr/>
        </p:nvSpPr>
        <p:spPr>
          <a:xfrm>
            <a:off x="6921798" y="3014595"/>
            <a:ext cx="9103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Loss</a:t>
            </a:r>
          </a:p>
        </p:txBody>
      </p:sp>
      <p:sp>
        <p:nvSpPr>
          <p:cNvPr id="23" name="TextBox 22">
            <a:extLst>
              <a:ext uri="{FF2B5EF4-FFF2-40B4-BE49-F238E27FC236}">
                <a16:creationId xmlns:a16="http://schemas.microsoft.com/office/drawing/2014/main" id="{31E8C98D-2AF5-36FD-1318-2AC9D2A5F144}"/>
              </a:ext>
            </a:extLst>
          </p:cNvPr>
          <p:cNvSpPr txBox="1"/>
          <p:nvPr/>
        </p:nvSpPr>
        <p:spPr>
          <a:xfrm>
            <a:off x="3800200" y="1758629"/>
            <a:ext cx="1183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Misogyny </a:t>
            </a:r>
          </a:p>
        </p:txBody>
      </p:sp>
      <p:sp>
        <p:nvSpPr>
          <p:cNvPr id="24" name="TextBox 23">
            <a:extLst>
              <a:ext uri="{FF2B5EF4-FFF2-40B4-BE49-F238E27FC236}">
                <a16:creationId xmlns:a16="http://schemas.microsoft.com/office/drawing/2014/main" id="{D9E72BB5-3C5A-DA01-FC2A-10445B55E36E}"/>
              </a:ext>
            </a:extLst>
          </p:cNvPr>
          <p:cNvSpPr txBox="1"/>
          <p:nvPr/>
        </p:nvSpPr>
        <p:spPr>
          <a:xfrm>
            <a:off x="5157878" y="5619030"/>
            <a:ext cx="1358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Financial exploitation </a:t>
            </a:r>
          </a:p>
        </p:txBody>
      </p:sp>
      <p:sp>
        <p:nvSpPr>
          <p:cNvPr id="25" name="TextBox 24">
            <a:extLst>
              <a:ext uri="{FF2B5EF4-FFF2-40B4-BE49-F238E27FC236}">
                <a16:creationId xmlns:a16="http://schemas.microsoft.com/office/drawing/2014/main" id="{5E1D2F37-20B9-2D13-FB83-7AA6CFBA95B8}"/>
              </a:ext>
            </a:extLst>
          </p:cNvPr>
          <p:cNvSpPr txBox="1"/>
          <p:nvPr/>
        </p:nvSpPr>
        <p:spPr>
          <a:xfrm>
            <a:off x="3117383" y="2773889"/>
            <a:ext cx="11839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Public order</a:t>
            </a:r>
          </a:p>
        </p:txBody>
      </p:sp>
      <p:sp>
        <p:nvSpPr>
          <p:cNvPr id="26" name="TextBox 25">
            <a:extLst>
              <a:ext uri="{FF2B5EF4-FFF2-40B4-BE49-F238E27FC236}">
                <a16:creationId xmlns:a16="http://schemas.microsoft.com/office/drawing/2014/main" id="{BCF1B36B-F98C-21DA-E38F-B45F7450CC9E}"/>
              </a:ext>
            </a:extLst>
          </p:cNvPr>
          <p:cNvSpPr txBox="1"/>
          <p:nvPr/>
        </p:nvSpPr>
        <p:spPr>
          <a:xfrm>
            <a:off x="3348511" y="4069008"/>
            <a:ext cx="761395" cy="369332"/>
          </a:xfrm>
          <a:prstGeom prst="rect">
            <a:avLst/>
          </a:prstGeom>
          <a:noFill/>
        </p:spPr>
        <p:txBody>
          <a:bodyPr wrap="square" rtlCol="0">
            <a:spAutoFit/>
          </a:bodyPr>
          <a:lstStyle>
            <a:defPPr>
              <a:defRPr lang="en-US"/>
            </a:defPPr>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Laws</a:t>
            </a:r>
          </a:p>
        </p:txBody>
      </p:sp>
      <p:sp>
        <p:nvSpPr>
          <p:cNvPr id="27" name="TextBox 26">
            <a:extLst>
              <a:ext uri="{FF2B5EF4-FFF2-40B4-BE49-F238E27FC236}">
                <a16:creationId xmlns:a16="http://schemas.microsoft.com/office/drawing/2014/main" id="{C761E575-39B1-B9A1-26CA-856CCC435E32}"/>
              </a:ext>
            </a:extLst>
          </p:cNvPr>
          <p:cNvSpPr txBox="1"/>
          <p:nvPr/>
        </p:nvSpPr>
        <p:spPr>
          <a:xfrm>
            <a:off x="3683374" y="5051860"/>
            <a:ext cx="11839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Statutory RSHE</a:t>
            </a:r>
          </a:p>
        </p:txBody>
      </p:sp>
      <p:sp>
        <p:nvSpPr>
          <p:cNvPr id="28" name="TextBox 27">
            <a:extLst>
              <a:ext uri="{FF2B5EF4-FFF2-40B4-BE49-F238E27FC236}">
                <a16:creationId xmlns:a16="http://schemas.microsoft.com/office/drawing/2014/main" id="{1677C11E-B557-9DD2-C9F3-4FB10B050DE7}"/>
              </a:ext>
            </a:extLst>
          </p:cNvPr>
          <p:cNvSpPr txBox="1"/>
          <p:nvPr/>
        </p:nvSpPr>
        <p:spPr>
          <a:xfrm>
            <a:off x="6806851" y="5399954"/>
            <a:ext cx="13252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Navigating AI</a:t>
            </a:r>
          </a:p>
        </p:txBody>
      </p:sp>
      <p:sp>
        <p:nvSpPr>
          <p:cNvPr id="29" name="TextBox 28">
            <a:extLst>
              <a:ext uri="{FF2B5EF4-FFF2-40B4-BE49-F238E27FC236}">
                <a16:creationId xmlns:a16="http://schemas.microsoft.com/office/drawing/2014/main" id="{3495BDC2-170A-22F7-070A-F019B59AF2EB}"/>
              </a:ext>
            </a:extLst>
          </p:cNvPr>
          <p:cNvSpPr txBox="1"/>
          <p:nvPr/>
        </p:nvSpPr>
        <p:spPr>
          <a:xfrm>
            <a:off x="7998840" y="4123058"/>
            <a:ext cx="897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Mental health</a:t>
            </a:r>
          </a:p>
        </p:txBody>
      </p:sp>
      <p:sp>
        <p:nvSpPr>
          <p:cNvPr id="30" name="TextBox 29">
            <a:extLst>
              <a:ext uri="{FF2B5EF4-FFF2-40B4-BE49-F238E27FC236}">
                <a16:creationId xmlns:a16="http://schemas.microsoft.com/office/drawing/2014/main" id="{F329B868-F22B-F48E-ECEB-C0A2FDDB3463}"/>
              </a:ext>
            </a:extLst>
          </p:cNvPr>
          <p:cNvSpPr txBox="1"/>
          <p:nvPr/>
        </p:nvSpPr>
        <p:spPr>
          <a:xfrm>
            <a:off x="8083601" y="2955890"/>
            <a:ext cx="9103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KCSiE</a:t>
            </a:r>
          </a:p>
        </p:txBody>
      </p:sp>
      <p:sp>
        <p:nvSpPr>
          <p:cNvPr id="32" name="TextBox 31">
            <a:extLst>
              <a:ext uri="{FF2B5EF4-FFF2-40B4-BE49-F238E27FC236}">
                <a16:creationId xmlns:a16="http://schemas.microsoft.com/office/drawing/2014/main" id="{5ABDC7FF-D46B-B9ED-E4B4-1EB3B7C46323}"/>
              </a:ext>
            </a:extLst>
          </p:cNvPr>
          <p:cNvSpPr txBox="1"/>
          <p:nvPr/>
        </p:nvSpPr>
        <p:spPr>
          <a:xfrm>
            <a:off x="7319631" y="1695347"/>
            <a:ext cx="11839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British Values</a:t>
            </a:r>
          </a:p>
        </p:txBody>
      </p:sp>
      <p:sp>
        <p:nvSpPr>
          <p:cNvPr id="33" name="TextBox 32">
            <a:extLst>
              <a:ext uri="{FF2B5EF4-FFF2-40B4-BE49-F238E27FC236}">
                <a16:creationId xmlns:a16="http://schemas.microsoft.com/office/drawing/2014/main" id="{1F9CDDC0-36AD-C49B-6BFF-1DA4700BCE6F}"/>
              </a:ext>
            </a:extLst>
          </p:cNvPr>
          <p:cNvSpPr txBox="1"/>
          <p:nvPr/>
        </p:nvSpPr>
        <p:spPr>
          <a:xfrm>
            <a:off x="1193799" y="2494225"/>
            <a:ext cx="2360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8E8E8">
                    <a:lumMod val="10000"/>
                  </a:srgbClr>
                </a:solidFill>
                <a:effectLst/>
                <a:uLnTx/>
                <a:uFillTx/>
                <a:latin typeface="Aptos" panose="02110004020202020204"/>
                <a:ea typeface="+mn-ea"/>
                <a:cs typeface="+mn-cs"/>
              </a:rPr>
              <a:t>Public order</a:t>
            </a:r>
          </a:p>
        </p:txBody>
      </p:sp>
      <p:cxnSp>
        <p:nvCxnSpPr>
          <p:cNvPr id="34" name="Straight Arrow Connector 33">
            <a:extLst>
              <a:ext uri="{FF2B5EF4-FFF2-40B4-BE49-F238E27FC236}">
                <a16:creationId xmlns:a16="http://schemas.microsoft.com/office/drawing/2014/main" id="{304FF58A-BF7C-E55D-C68C-B8642B56795B}"/>
              </a:ext>
            </a:extLst>
          </p:cNvPr>
          <p:cNvCxnSpPr>
            <a:cxnSpLocks/>
          </p:cNvCxnSpPr>
          <p:nvPr/>
        </p:nvCxnSpPr>
        <p:spPr>
          <a:xfrm>
            <a:off x="2385881" y="2306026"/>
            <a:ext cx="328210" cy="1"/>
          </a:xfrm>
          <a:prstGeom prst="straightConnector1">
            <a:avLst/>
          </a:prstGeom>
          <a:ln w="57150">
            <a:solidFill>
              <a:schemeClr val="bg2">
                <a:lumMod val="10000"/>
              </a:schemeClr>
            </a:solidFill>
            <a:tailEnd type="triangle"/>
          </a:ln>
        </p:spPr>
        <p:style>
          <a:lnRef idx="3">
            <a:schemeClr val="dk1"/>
          </a:lnRef>
          <a:fillRef idx="0">
            <a:schemeClr val="dk1"/>
          </a:fillRef>
          <a:effectRef idx="2">
            <a:schemeClr val="dk1"/>
          </a:effectRef>
          <a:fontRef idx="minor">
            <a:schemeClr val="tx1"/>
          </a:fontRef>
        </p:style>
      </p:cxnSp>
      <p:sp>
        <p:nvSpPr>
          <p:cNvPr id="6" name="Rectangle: Rounded Corners 5">
            <a:extLst>
              <a:ext uri="{FF2B5EF4-FFF2-40B4-BE49-F238E27FC236}">
                <a16:creationId xmlns:a16="http://schemas.microsoft.com/office/drawing/2014/main" id="{C015ADBE-0E29-2A34-DBDF-0A2E9013383F}"/>
              </a:ext>
            </a:extLst>
          </p:cNvPr>
          <p:cNvSpPr/>
          <p:nvPr/>
        </p:nvSpPr>
        <p:spPr>
          <a:xfrm>
            <a:off x="-275924" y="9836883"/>
            <a:ext cx="12743848" cy="908977"/>
          </a:xfrm>
          <a:prstGeom prst="roundRect">
            <a:avLst>
              <a:gd name="adj" fmla="val 0"/>
            </a:avLst>
          </a:prstGeom>
          <a:solidFill>
            <a:srgbClr val="00A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Graphic 6">
            <a:extLst>
              <a:ext uri="{FF2B5EF4-FFF2-40B4-BE49-F238E27FC236}">
                <a16:creationId xmlns:a16="http://schemas.microsoft.com/office/drawing/2014/main" id="{D9CC0209-4FC8-6EFB-95B8-D3759D8E60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36290" y="6912016"/>
            <a:ext cx="4170386" cy="3434436"/>
          </a:xfrm>
          <a:prstGeom prst="rect">
            <a:avLst/>
          </a:prstGeom>
        </p:spPr>
      </p:pic>
    </p:spTree>
    <p:extLst>
      <p:ext uri="{BB962C8B-B14F-4D97-AF65-F5344CB8AC3E}">
        <p14:creationId xmlns:p14="http://schemas.microsoft.com/office/powerpoint/2010/main" val="252019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80">
                                          <p:stCondLst>
                                            <p:cond delay="0"/>
                                          </p:stCondLst>
                                        </p:cTn>
                                        <p:tgtEl>
                                          <p:spTgt spid="34"/>
                                        </p:tgtEl>
                                      </p:cBhvr>
                                    </p:animEffect>
                                    <p:anim calcmode="lin" valueType="num">
                                      <p:cBhvr>
                                        <p:cTn id="5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62" dur="26">
                                          <p:stCondLst>
                                            <p:cond delay="650"/>
                                          </p:stCondLst>
                                        </p:cTn>
                                        <p:tgtEl>
                                          <p:spTgt spid="34"/>
                                        </p:tgtEl>
                                      </p:cBhvr>
                                      <p:to x="100000" y="60000"/>
                                    </p:animScale>
                                    <p:animScale>
                                      <p:cBhvr>
                                        <p:cTn id="63" dur="166" decel="50000">
                                          <p:stCondLst>
                                            <p:cond delay="676"/>
                                          </p:stCondLst>
                                        </p:cTn>
                                        <p:tgtEl>
                                          <p:spTgt spid="34"/>
                                        </p:tgtEl>
                                      </p:cBhvr>
                                      <p:to x="100000" y="100000"/>
                                    </p:animScale>
                                    <p:animScale>
                                      <p:cBhvr>
                                        <p:cTn id="64" dur="26">
                                          <p:stCondLst>
                                            <p:cond delay="1312"/>
                                          </p:stCondLst>
                                        </p:cTn>
                                        <p:tgtEl>
                                          <p:spTgt spid="34"/>
                                        </p:tgtEl>
                                      </p:cBhvr>
                                      <p:to x="100000" y="80000"/>
                                    </p:animScale>
                                    <p:animScale>
                                      <p:cBhvr>
                                        <p:cTn id="65" dur="166" decel="50000">
                                          <p:stCondLst>
                                            <p:cond delay="1338"/>
                                          </p:stCondLst>
                                        </p:cTn>
                                        <p:tgtEl>
                                          <p:spTgt spid="34"/>
                                        </p:tgtEl>
                                      </p:cBhvr>
                                      <p:to x="100000" y="100000"/>
                                    </p:animScale>
                                    <p:animScale>
                                      <p:cBhvr>
                                        <p:cTn id="66" dur="26">
                                          <p:stCondLst>
                                            <p:cond delay="1642"/>
                                          </p:stCondLst>
                                        </p:cTn>
                                        <p:tgtEl>
                                          <p:spTgt spid="34"/>
                                        </p:tgtEl>
                                      </p:cBhvr>
                                      <p:to x="100000" y="90000"/>
                                    </p:animScale>
                                    <p:animScale>
                                      <p:cBhvr>
                                        <p:cTn id="67" dur="166" decel="50000">
                                          <p:stCondLst>
                                            <p:cond delay="1668"/>
                                          </p:stCondLst>
                                        </p:cTn>
                                        <p:tgtEl>
                                          <p:spTgt spid="34"/>
                                        </p:tgtEl>
                                      </p:cBhvr>
                                      <p:to x="100000" y="100000"/>
                                    </p:animScale>
                                    <p:animScale>
                                      <p:cBhvr>
                                        <p:cTn id="68" dur="26">
                                          <p:stCondLst>
                                            <p:cond delay="1808"/>
                                          </p:stCondLst>
                                        </p:cTn>
                                        <p:tgtEl>
                                          <p:spTgt spid="34"/>
                                        </p:tgtEl>
                                      </p:cBhvr>
                                      <p:to x="100000" y="95000"/>
                                    </p:animScale>
                                    <p:animScale>
                                      <p:cBhvr>
                                        <p:cTn id="69" dur="166" decel="50000">
                                          <p:stCondLst>
                                            <p:cond delay="1834"/>
                                          </p:stCondLst>
                                        </p:cTn>
                                        <p:tgtEl>
                                          <p:spTgt spid="34"/>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80">
                                          <p:stCondLst>
                                            <p:cond delay="0"/>
                                          </p:stCondLst>
                                        </p:cTn>
                                        <p:tgtEl>
                                          <p:spTgt spid="33"/>
                                        </p:tgtEl>
                                      </p:cBhvr>
                                    </p:animEffect>
                                    <p:anim calcmode="lin" valueType="num">
                                      <p:cBhvr>
                                        <p:cTn id="7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8" dur="26">
                                          <p:stCondLst>
                                            <p:cond delay="650"/>
                                          </p:stCondLst>
                                        </p:cTn>
                                        <p:tgtEl>
                                          <p:spTgt spid="33"/>
                                        </p:tgtEl>
                                      </p:cBhvr>
                                      <p:to x="100000" y="60000"/>
                                    </p:animScale>
                                    <p:animScale>
                                      <p:cBhvr>
                                        <p:cTn id="79" dur="166" decel="50000">
                                          <p:stCondLst>
                                            <p:cond delay="676"/>
                                          </p:stCondLst>
                                        </p:cTn>
                                        <p:tgtEl>
                                          <p:spTgt spid="33"/>
                                        </p:tgtEl>
                                      </p:cBhvr>
                                      <p:to x="100000" y="100000"/>
                                    </p:animScale>
                                    <p:animScale>
                                      <p:cBhvr>
                                        <p:cTn id="80" dur="26">
                                          <p:stCondLst>
                                            <p:cond delay="1312"/>
                                          </p:stCondLst>
                                        </p:cTn>
                                        <p:tgtEl>
                                          <p:spTgt spid="33"/>
                                        </p:tgtEl>
                                      </p:cBhvr>
                                      <p:to x="100000" y="80000"/>
                                    </p:animScale>
                                    <p:animScale>
                                      <p:cBhvr>
                                        <p:cTn id="81" dur="166" decel="50000">
                                          <p:stCondLst>
                                            <p:cond delay="1338"/>
                                          </p:stCondLst>
                                        </p:cTn>
                                        <p:tgtEl>
                                          <p:spTgt spid="33"/>
                                        </p:tgtEl>
                                      </p:cBhvr>
                                      <p:to x="100000" y="100000"/>
                                    </p:animScale>
                                    <p:animScale>
                                      <p:cBhvr>
                                        <p:cTn id="82" dur="26">
                                          <p:stCondLst>
                                            <p:cond delay="1642"/>
                                          </p:stCondLst>
                                        </p:cTn>
                                        <p:tgtEl>
                                          <p:spTgt spid="33"/>
                                        </p:tgtEl>
                                      </p:cBhvr>
                                      <p:to x="100000" y="90000"/>
                                    </p:animScale>
                                    <p:animScale>
                                      <p:cBhvr>
                                        <p:cTn id="83" dur="166" decel="50000">
                                          <p:stCondLst>
                                            <p:cond delay="1668"/>
                                          </p:stCondLst>
                                        </p:cTn>
                                        <p:tgtEl>
                                          <p:spTgt spid="33"/>
                                        </p:tgtEl>
                                      </p:cBhvr>
                                      <p:to x="100000" y="100000"/>
                                    </p:animScale>
                                    <p:animScale>
                                      <p:cBhvr>
                                        <p:cTn id="84" dur="26">
                                          <p:stCondLst>
                                            <p:cond delay="1808"/>
                                          </p:stCondLst>
                                        </p:cTn>
                                        <p:tgtEl>
                                          <p:spTgt spid="33"/>
                                        </p:tgtEl>
                                      </p:cBhvr>
                                      <p:to x="100000" y="95000"/>
                                    </p:animScale>
                                    <p:animScale>
                                      <p:cBhvr>
                                        <p:cTn id="85"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P spid="22" grpId="0"/>
      <p:bldP spid="23" grpId="0"/>
      <p:bldP spid="24" grpId="0"/>
      <p:bldP spid="25" grpId="0"/>
      <p:bldP spid="26" grpId="0"/>
      <p:bldP spid="27" grpId="0"/>
      <p:bldP spid="28" grpId="0"/>
      <p:bldP spid="29" grpId="0"/>
      <p:bldP spid="30"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C9F0"/>
        </a:solidFill>
        <a:effectLst/>
      </p:bgPr>
    </p:bg>
    <p:spTree>
      <p:nvGrpSpPr>
        <p:cNvPr id="1" name="">
          <a:extLst>
            <a:ext uri="{FF2B5EF4-FFF2-40B4-BE49-F238E27FC236}">
              <a16:creationId xmlns:a16="http://schemas.microsoft.com/office/drawing/2014/main" id="{CF021715-730A-09C1-CD25-A6A4461BD241}"/>
            </a:ext>
          </a:extLst>
        </p:cNvPr>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358C53C4-3FD9-D594-F8F8-89980A142AFE}"/>
              </a:ext>
            </a:extLst>
          </p:cNvPr>
          <p:cNvSpPr/>
          <p:nvPr/>
        </p:nvSpPr>
        <p:spPr>
          <a:xfrm>
            <a:off x="-4536" y="3341385"/>
            <a:ext cx="12196536" cy="3539500"/>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DB8E2383-5942-5474-D221-D8CCE4391C4F}"/>
              </a:ext>
            </a:extLst>
          </p:cNvPr>
          <p:cNvSpPr/>
          <p:nvPr/>
        </p:nvSpPr>
        <p:spPr>
          <a:xfrm>
            <a:off x="-275924" y="5971908"/>
            <a:ext cx="12743848" cy="908977"/>
          </a:xfrm>
          <a:prstGeom prst="roundRect">
            <a:avLst>
              <a:gd name="adj" fmla="val 0"/>
            </a:avLst>
          </a:prstGeom>
          <a:solidFill>
            <a:srgbClr val="00A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478F459-4BE1-6E5B-8208-C17CB3FF0F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5269" y="476672"/>
            <a:ext cx="4170386" cy="5661248"/>
          </a:xfrm>
          <a:prstGeom prst="rect">
            <a:avLst/>
          </a:prstGeom>
        </p:spPr>
      </p:pic>
      <p:pic>
        <p:nvPicPr>
          <p:cNvPr id="9" name="Picture 8">
            <a:extLst>
              <a:ext uri="{FF2B5EF4-FFF2-40B4-BE49-F238E27FC236}">
                <a16:creationId xmlns:a16="http://schemas.microsoft.com/office/drawing/2014/main" id="{E45B1216-D14F-DFC4-9A5E-E68CF37591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4340" y="476672"/>
            <a:ext cx="4120907" cy="5661247"/>
          </a:xfrm>
          <a:prstGeom prst="rect">
            <a:avLst/>
          </a:prstGeom>
        </p:spPr>
      </p:pic>
      <p:pic>
        <p:nvPicPr>
          <p:cNvPr id="10" name="Graphic 9">
            <a:extLst>
              <a:ext uri="{FF2B5EF4-FFF2-40B4-BE49-F238E27FC236}">
                <a16:creationId xmlns:a16="http://schemas.microsoft.com/office/drawing/2014/main" id="{158BF650-5FF6-7B4D-340E-1A431B2AC6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36290" y="3047041"/>
            <a:ext cx="4170386" cy="3434436"/>
          </a:xfrm>
          <a:prstGeom prst="rect">
            <a:avLst/>
          </a:prstGeom>
        </p:spPr>
      </p:pic>
      <p:grpSp>
        <p:nvGrpSpPr>
          <p:cNvPr id="2" name="Group 1">
            <a:extLst>
              <a:ext uri="{FF2B5EF4-FFF2-40B4-BE49-F238E27FC236}">
                <a16:creationId xmlns:a16="http://schemas.microsoft.com/office/drawing/2014/main" id="{7BC453C4-5DF7-3A18-9551-8353273CC5F8}"/>
              </a:ext>
            </a:extLst>
          </p:cNvPr>
          <p:cNvGrpSpPr/>
          <p:nvPr/>
        </p:nvGrpSpPr>
        <p:grpSpPr>
          <a:xfrm>
            <a:off x="3057790" y="3861049"/>
            <a:ext cx="2151674" cy="1729275"/>
            <a:chOff x="3892550" y="2811652"/>
            <a:chExt cx="1465834" cy="1150748"/>
          </a:xfrm>
        </p:grpSpPr>
        <p:pic>
          <p:nvPicPr>
            <p:cNvPr id="3" name="Graphic 2">
              <a:extLst>
                <a:ext uri="{FF2B5EF4-FFF2-40B4-BE49-F238E27FC236}">
                  <a16:creationId xmlns:a16="http://schemas.microsoft.com/office/drawing/2014/main" id="{DD5FB9AB-9842-1CD1-B7A9-21D72C3C7CF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1227144">
              <a:off x="3892550" y="2811652"/>
              <a:ext cx="1465834" cy="1150748"/>
            </a:xfrm>
            <a:prstGeom prst="rect">
              <a:avLst/>
            </a:prstGeom>
          </p:spPr>
        </p:pic>
        <p:sp>
          <p:nvSpPr>
            <p:cNvPr id="4" name="TextBox 3">
              <a:extLst>
                <a:ext uri="{FF2B5EF4-FFF2-40B4-BE49-F238E27FC236}">
                  <a16:creationId xmlns:a16="http://schemas.microsoft.com/office/drawing/2014/main" id="{3BDCDCE7-8F8A-5912-0BCB-AACE6A1E5C2C}"/>
                </a:ext>
              </a:extLst>
            </p:cNvPr>
            <p:cNvSpPr txBox="1"/>
            <p:nvPr/>
          </p:nvSpPr>
          <p:spPr>
            <a:xfrm>
              <a:off x="3964257" y="3003323"/>
              <a:ext cx="1325071" cy="675874"/>
            </a:xfrm>
            <a:prstGeom prst="rect">
              <a:avLst/>
            </a:prstGeom>
            <a:noFill/>
          </p:spPr>
          <p:txBody>
            <a:bodyPr wrap="square" rtlCol="0">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Themed lesson groupings to support safeguarding</a:t>
              </a:r>
            </a:p>
          </p:txBody>
        </p:sp>
      </p:grpSp>
      <p:pic>
        <p:nvPicPr>
          <p:cNvPr id="5" name="Graphic 4">
            <a:extLst>
              <a:ext uri="{FF2B5EF4-FFF2-40B4-BE49-F238E27FC236}">
                <a16:creationId xmlns:a16="http://schemas.microsoft.com/office/drawing/2014/main" id="{3AC95D50-B7D3-5AA2-C8DA-3C013F0C3ECA}"/>
              </a:ext>
            </a:extLst>
          </p:cNvPr>
          <p:cNvPicPr>
            <a:picLocks noChangeAspect="1"/>
          </p:cNvPicPr>
          <p:nvPr/>
        </p:nvPicPr>
        <p:blipFill rotWithShape="1">
          <a:blip>
            <a:extLst>
              <a:ext uri="{96DAC541-7B7A-43D3-8B79-37D633B846F1}">
                <asvg:svgBlip xmlns:asvg="http://schemas.microsoft.com/office/drawing/2016/SVG/main" r:embed="rId7"/>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123666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432BE-FE48-A86E-C253-EE60DD7762DB}"/>
            </a:ext>
          </a:extLst>
        </p:cNvPr>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6631175C-E8F3-82B3-7981-E3DB79028C1C}"/>
              </a:ext>
            </a:extLst>
          </p:cNvPr>
          <p:cNvSpPr/>
          <p:nvPr/>
        </p:nvSpPr>
        <p:spPr>
          <a:xfrm>
            <a:off x="0" y="4361865"/>
            <a:ext cx="12192000" cy="2496136"/>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2626137">
                <a:moveTo>
                  <a:pt x="0" y="2626137"/>
                </a:moveTo>
                <a:lnTo>
                  <a:pt x="14514" y="1698171"/>
                </a:lnTo>
                <a:lnTo>
                  <a:pt x="12192000" y="0"/>
                </a:lnTo>
                <a:lnTo>
                  <a:pt x="12192000" y="0"/>
                </a:lnTo>
                <a:lnTo>
                  <a:pt x="12192000" y="2626137"/>
                </a:lnTo>
                <a:lnTo>
                  <a:pt x="12192000" y="2626137"/>
                </a:lnTo>
                <a:lnTo>
                  <a:pt x="0" y="2626137"/>
                </a:lnTo>
                <a:lnTo>
                  <a:pt x="0" y="2626137"/>
                </a:lnTo>
                <a:close/>
              </a:path>
            </a:pathLst>
          </a:cu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C144B296-358D-7A02-23DC-2206D4B34224}"/>
              </a:ext>
            </a:extLst>
          </p:cNvPr>
          <p:cNvSpPr/>
          <p:nvPr/>
        </p:nvSpPr>
        <p:spPr>
          <a:xfrm rot="18523386">
            <a:off x="9483717" y="5704171"/>
            <a:ext cx="1374095" cy="4494590"/>
          </a:xfrm>
          <a:prstGeom prst="roundRect">
            <a:avLst>
              <a:gd name="adj" fmla="val 5000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9420AC2F-4F97-AAC0-C3C2-73F78F278BF8}"/>
              </a:ext>
            </a:extLst>
          </p:cNvPr>
          <p:cNvSpPr/>
          <p:nvPr/>
        </p:nvSpPr>
        <p:spPr>
          <a:xfrm rot="18523386">
            <a:off x="10304229" y="4962899"/>
            <a:ext cx="1374095" cy="3205851"/>
          </a:xfrm>
          <a:prstGeom prst="roundRect">
            <a:avLst>
              <a:gd name="adj" fmla="val 50000"/>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7D21523-A076-01E2-F9CF-07789860807C}"/>
              </a:ext>
            </a:extLst>
          </p:cNvPr>
          <p:cNvSpPr/>
          <p:nvPr/>
        </p:nvSpPr>
        <p:spPr>
          <a:xfrm rot="18523386">
            <a:off x="10686610" y="2512386"/>
            <a:ext cx="1374096" cy="4494591"/>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793C1E9-592B-2438-E1E8-5C918EA03D56}"/>
              </a:ext>
            </a:extLst>
          </p:cNvPr>
          <p:cNvSpPr/>
          <p:nvPr/>
        </p:nvSpPr>
        <p:spPr>
          <a:xfrm rot="18523386">
            <a:off x="11563486" y="2017935"/>
            <a:ext cx="1374095" cy="2701930"/>
          </a:xfrm>
          <a:prstGeom prst="roundRect">
            <a:avLst>
              <a:gd name="adj" fmla="val 50000"/>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3F94757-1C04-46A3-6226-8C7E54A9D6D5}"/>
              </a:ext>
            </a:extLst>
          </p:cNvPr>
          <p:cNvSpPr/>
          <p:nvPr/>
        </p:nvSpPr>
        <p:spPr>
          <a:xfrm rot="18523386">
            <a:off x="11666796" y="30161"/>
            <a:ext cx="1374095" cy="2701930"/>
          </a:xfrm>
          <a:prstGeom prst="roundRect">
            <a:avLst>
              <a:gd name="adj" fmla="val 50000"/>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9F76F6B-5CD8-67AF-D0C2-9F22719E73D9}"/>
              </a:ext>
            </a:extLst>
          </p:cNvPr>
          <p:cNvSpPr txBox="1">
            <a:spLocks/>
          </p:cNvSpPr>
          <p:nvPr/>
        </p:nvSpPr>
        <p:spPr>
          <a:xfrm>
            <a:off x="1261330" y="3059613"/>
            <a:ext cx="9790555" cy="1223644"/>
          </a:xfrm>
          <a:prstGeom prst="rect">
            <a:avLst/>
          </a:prstGeom>
        </p:spPr>
        <p:txBody>
          <a:bodyPr vert="horz" lIns="0" tIns="45720" rIns="91440" bIns="45720" numCol="1"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3200" b="1">
                <a:solidFill>
                  <a:prstClr val="white"/>
                </a:solidFill>
                <a:latin typeface="Calibri"/>
                <a:ea typeface="Calibri"/>
                <a:cs typeface="Calibri"/>
              </a:rPr>
              <a:t>What is Pol-Ed?</a:t>
            </a:r>
          </a:p>
        </p:txBody>
      </p:sp>
      <p:pic>
        <p:nvPicPr>
          <p:cNvPr id="10" name="Picture 9" descr="A white logo with a person in a star&#10;&#10;Description automatically generated">
            <a:extLst>
              <a:ext uri="{FF2B5EF4-FFF2-40B4-BE49-F238E27FC236}">
                <a16:creationId xmlns:a16="http://schemas.microsoft.com/office/drawing/2014/main" id="{023D9386-8391-0DD1-252D-3515B8FD92FB}"/>
              </a:ext>
            </a:extLst>
          </p:cNvPr>
          <p:cNvPicPr>
            <a:picLocks noChangeAspect="1"/>
          </p:cNvPicPr>
          <p:nvPr/>
        </p:nvPicPr>
        <p:blipFill>
          <a:blip r:embed="rId3"/>
          <a:stretch>
            <a:fillRect/>
          </a:stretch>
        </p:blipFill>
        <p:spPr>
          <a:xfrm>
            <a:off x="5574203" y="2315074"/>
            <a:ext cx="1043594" cy="1053826"/>
          </a:xfrm>
          <a:prstGeom prst="rect">
            <a:avLst/>
          </a:prstGeom>
        </p:spPr>
      </p:pic>
      <p:pic>
        <p:nvPicPr>
          <p:cNvPr id="16" name="Picture 15">
            <a:extLst>
              <a:ext uri="{FF2B5EF4-FFF2-40B4-BE49-F238E27FC236}">
                <a16:creationId xmlns:a16="http://schemas.microsoft.com/office/drawing/2014/main" id="{AD21970A-BFF2-EF3E-966B-48E4C9818C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624000" y="-7307723"/>
            <a:ext cx="2160000" cy="3066871"/>
          </a:xfrm>
          <a:prstGeom prst="rect">
            <a:avLst/>
          </a:prstGeom>
          <a:ln>
            <a:solidFill>
              <a:srgbClr val="141B40"/>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E012DA14-7D32-0CC6-2529-1AA7C11043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4000" y="-5423508"/>
            <a:ext cx="2160000" cy="3066164"/>
          </a:xfrm>
          <a:prstGeom prst="rect">
            <a:avLst/>
          </a:prstGeom>
          <a:ln>
            <a:solidFill>
              <a:srgbClr val="141B40"/>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F4AA9E52-1FD2-F1F4-57E4-4B55CDB169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4000" y="-3540000"/>
            <a:ext cx="2160000" cy="3090277"/>
          </a:xfrm>
          <a:prstGeom prst="rect">
            <a:avLst/>
          </a:prstGeom>
          <a:ln>
            <a:solidFill>
              <a:srgbClr val="141B40"/>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613C5CB5-4944-E986-FC90-C5829F5060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08000" y="-7350125"/>
            <a:ext cx="2160000" cy="3068715"/>
          </a:xfrm>
          <a:prstGeom prst="rect">
            <a:avLst/>
          </a:prstGeom>
          <a:ln>
            <a:solidFill>
              <a:srgbClr val="141B40"/>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3499E039-86DB-A53F-711A-7447A23FEE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08000" y="-5458647"/>
            <a:ext cx="2160000" cy="3070588"/>
          </a:xfrm>
          <a:prstGeom prst="rect">
            <a:avLst/>
          </a:prstGeom>
          <a:ln>
            <a:solidFill>
              <a:srgbClr val="141B40"/>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CC3F551A-E97E-6673-BD53-A16BD8798D2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08000" y="-3565296"/>
            <a:ext cx="2160000" cy="3073171"/>
          </a:xfrm>
          <a:prstGeom prst="rect">
            <a:avLst/>
          </a:prstGeom>
          <a:ln>
            <a:solidFill>
              <a:srgbClr val="141B40"/>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72D21326-D783-35E4-CD65-7155B1EA864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16000" y="7551174"/>
            <a:ext cx="2160000" cy="3072000"/>
          </a:xfrm>
          <a:prstGeom prst="rect">
            <a:avLst/>
          </a:prstGeom>
          <a:ln>
            <a:solidFill>
              <a:srgbClr val="141B40"/>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7227B209-D79A-5842-0654-B44A7987F44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16000" y="9461697"/>
            <a:ext cx="2160000" cy="3076720"/>
          </a:xfrm>
          <a:prstGeom prst="rect">
            <a:avLst/>
          </a:prstGeom>
          <a:ln>
            <a:solidFill>
              <a:srgbClr val="141B40"/>
            </a:solidFill>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6300CC25-C240-219F-6977-D8A9053C72C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16000" y="11376939"/>
            <a:ext cx="2160000" cy="3032235"/>
          </a:xfrm>
          <a:prstGeom prst="rect">
            <a:avLst/>
          </a:prstGeom>
          <a:ln>
            <a:solidFill>
              <a:srgbClr val="141B40"/>
            </a:solidFill>
          </a:ln>
          <a:effectLst>
            <a:outerShdw blurRad="50800" dist="38100" dir="2700000" algn="tl" rotWithShape="0">
              <a:prstClr val="black">
                <a:alpha val="40000"/>
              </a:prstClr>
            </a:outerShdw>
          </a:effectLst>
        </p:spPr>
      </p:pic>
      <p:pic>
        <p:nvPicPr>
          <p:cNvPr id="31" name="Graphic 30">
            <a:extLst>
              <a:ext uri="{FF2B5EF4-FFF2-40B4-BE49-F238E27FC236}">
                <a16:creationId xmlns:a16="http://schemas.microsoft.com/office/drawing/2014/main" id="{1BD80D03-F4FA-63AC-0A8A-FFC883BCA75C}"/>
              </a:ext>
            </a:extLst>
          </p:cNvPr>
          <p:cNvPicPr>
            <a:picLocks noChangeAspect="1"/>
          </p:cNvPicPr>
          <p:nvPr/>
        </p:nvPicPr>
        <p:blipFill rotWithShape="1">
          <a:blip>
            <a:extLst>
              <a:ext uri="{96DAC541-7B7A-43D3-8B79-37D633B846F1}">
                <asvg:svgBlip xmlns:asvg="http://schemas.microsoft.com/office/drawing/2016/SVG/main" r:embed="rId13"/>
              </a:ext>
            </a:extLst>
          </a:blip>
          <a:srcRect r="-784"/>
          <a:stretch/>
        </p:blipFill>
        <p:spPr>
          <a:xfrm>
            <a:off x="12412170" y="162286"/>
            <a:ext cx="1092912" cy="839343"/>
          </a:xfrm>
          <a:prstGeom prst="rect">
            <a:avLst/>
          </a:prstGeom>
        </p:spPr>
      </p:pic>
    </p:spTree>
    <p:extLst>
      <p:ext uri="{BB962C8B-B14F-4D97-AF65-F5344CB8AC3E}">
        <p14:creationId xmlns:p14="http://schemas.microsoft.com/office/powerpoint/2010/main" val="276915869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B84"/>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9754A56-1B73-31E6-A6FD-196FEEE0E722}"/>
              </a:ext>
            </a:extLst>
          </p:cNvPr>
          <p:cNvSpPr/>
          <p:nvPr/>
        </p:nvSpPr>
        <p:spPr>
          <a:xfrm>
            <a:off x="-487085" y="5576019"/>
            <a:ext cx="13431920" cy="1360017"/>
          </a:xfrm>
          <a:prstGeom prst="roundRect">
            <a:avLst>
              <a:gd name="adj" fmla="val 0"/>
            </a:avLst>
          </a:prstGeom>
          <a:solidFill>
            <a:srgbClr val="CA2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29">
            <a:extLst>
              <a:ext uri="{FF2B5EF4-FFF2-40B4-BE49-F238E27FC236}">
                <a16:creationId xmlns:a16="http://schemas.microsoft.com/office/drawing/2014/main" id="{0DD7C9A3-3B87-AB91-FB61-01B016412CF0}"/>
              </a:ext>
            </a:extLst>
          </p:cNvPr>
          <p:cNvSpPr txBox="1">
            <a:spLocks/>
          </p:cNvSpPr>
          <p:nvPr/>
        </p:nvSpPr>
        <p:spPr>
          <a:xfrm>
            <a:off x="2064000" y="6309321"/>
            <a:ext cx="324000" cy="279909"/>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512BB93-1B18-8F4A-983D-A6C261B1AFE6}" type="slidenum">
              <a:rPr kumimoji="0" lang="en-US" sz="900" b="0" i="0" u="none" strike="noStrike" kern="1200" cap="none" spc="0" normalizeH="0" baseline="0" noProof="0">
                <a:ln>
                  <a:noFill/>
                </a:ln>
                <a:solidFill>
                  <a:srgbClr val="E8E8E8">
                    <a:lumMod val="50000"/>
                    <a:alpha val="50000"/>
                  </a:srgbClr>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E8E8E8">
                  <a:lumMod val="50000"/>
                  <a:alpha val="50000"/>
                </a:srgbClr>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4C0A3152-45BD-E024-6416-D8D4C1DE3A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9283" y="1340748"/>
            <a:ext cx="1938318" cy="2735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8382EFE-640E-257F-4308-C0CE78834F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23908" y="4387517"/>
            <a:ext cx="2598659" cy="185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3B217398-A2E0-3BB1-E562-1930062168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6000" y="2429976"/>
            <a:ext cx="2598659" cy="164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02C61720-0989-DBFF-CCCC-287F83A046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007" y="-230865"/>
            <a:ext cx="3423421" cy="1600449"/>
          </a:xfrm>
          <a:prstGeom prst="rect">
            <a:avLst/>
          </a:prstGeom>
        </p:spPr>
      </p:pic>
      <p:sp>
        <p:nvSpPr>
          <p:cNvPr id="10" name="Title 1">
            <a:extLst>
              <a:ext uri="{FF2B5EF4-FFF2-40B4-BE49-F238E27FC236}">
                <a16:creationId xmlns:a16="http://schemas.microsoft.com/office/drawing/2014/main" id="{97DF39E5-0A11-8AC1-F146-1BFF5AE43305}"/>
              </a:ext>
            </a:extLst>
          </p:cNvPr>
          <p:cNvSpPr txBox="1">
            <a:spLocks/>
          </p:cNvSpPr>
          <p:nvPr/>
        </p:nvSpPr>
        <p:spPr>
          <a:xfrm>
            <a:off x="624588" y="395857"/>
            <a:ext cx="8341612"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Provides a learning environment, where teachers are supported and children feel safe…</a:t>
            </a:r>
          </a:p>
        </p:txBody>
      </p:sp>
      <p:sp>
        <p:nvSpPr>
          <p:cNvPr id="11" name="TextBox 10">
            <a:extLst>
              <a:ext uri="{FF2B5EF4-FFF2-40B4-BE49-F238E27FC236}">
                <a16:creationId xmlns:a16="http://schemas.microsoft.com/office/drawing/2014/main" id="{6C691A8B-A63B-1092-EB40-ABFF2CF77798}"/>
              </a:ext>
            </a:extLst>
          </p:cNvPr>
          <p:cNvSpPr txBox="1"/>
          <p:nvPr/>
        </p:nvSpPr>
        <p:spPr>
          <a:xfrm>
            <a:off x="624587" y="1919645"/>
            <a:ext cx="4819181" cy="4364030"/>
          </a:xfrm>
          <a:prstGeom prst="roundRect">
            <a:avLst>
              <a:gd name="adj" fmla="val 6629"/>
            </a:avLst>
          </a:prstGeom>
          <a:solidFill>
            <a:srgbClr val="303AB2"/>
          </a:solidFill>
        </p:spPr>
        <p:txBody>
          <a:bodyPr wrap="square" anchor="ctr">
            <a:noAutofit/>
          </a:bodyPr>
          <a:lstStyle/>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1"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Regular CPD to provide training, pedagogy support and signposting to Pol-Ed resources. </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1"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Trauma informed guidance.</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1"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Use of distancing techniques.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1"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Subject leader staff training presentation and presenter notes.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1" i="0" u="none" strike="noStrike" kern="100" cap="none" spc="0" normalizeH="0" baseline="0" noProof="0">
                <a:ln>
                  <a:noFill/>
                </a:ln>
                <a:solidFill>
                  <a:prstClr val="white"/>
                </a:solidFill>
                <a:effectLst/>
                <a:uLnTx/>
                <a:uFillTx/>
                <a:latin typeface="Aptos Display" panose="020B0004020202020204" pitchFamily="34" charset="0"/>
                <a:ea typeface="Aptos" panose="020B0004020202020204" pitchFamily="34" charset="0"/>
                <a:cs typeface="Arial" panose="020B0604020202020204" pitchFamily="34" charset="0"/>
              </a:rPr>
              <a:t>Award certificates. </a:t>
            </a:r>
          </a:p>
        </p:txBody>
      </p:sp>
      <p:pic>
        <p:nvPicPr>
          <p:cNvPr id="2" name="Graphic 1">
            <a:extLst>
              <a:ext uri="{FF2B5EF4-FFF2-40B4-BE49-F238E27FC236}">
                <a16:creationId xmlns:a16="http://schemas.microsoft.com/office/drawing/2014/main" id="{459340BC-CC3D-4532-B427-0625C93350A1}"/>
              </a:ext>
            </a:extLst>
          </p:cNvPr>
          <p:cNvPicPr>
            <a:picLocks noChangeAspect="1"/>
          </p:cNvPicPr>
          <p:nvPr/>
        </p:nvPicPr>
        <p:blipFill rotWithShape="1">
          <a:blip>
            <a:extLst>
              <a:ext uri="{96DAC541-7B7A-43D3-8B79-37D633B846F1}">
                <asvg:svgBlip xmlns:asvg="http://schemas.microsoft.com/office/drawing/2016/SVG/main" r:embed="rId7"/>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126392090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5F2D25-5AA1-A294-55F1-3D2DB2E8C274}"/>
              </a:ext>
            </a:extLst>
          </p:cNvPr>
          <p:cNvPicPr>
            <a:picLocks noChangeAspect="1"/>
          </p:cNvPicPr>
          <p:nvPr/>
        </p:nvPicPr>
        <p:blipFill>
          <a:blip r:embed="rId3" cstate="email">
            <a:alphaModFix amt="5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Rectangle: Rounded Corners 5">
            <a:extLst>
              <a:ext uri="{FF2B5EF4-FFF2-40B4-BE49-F238E27FC236}">
                <a16:creationId xmlns:a16="http://schemas.microsoft.com/office/drawing/2014/main" id="{F3FBCB7E-570D-79BE-AD0A-6BC566D43D21}"/>
              </a:ext>
            </a:extLst>
          </p:cNvPr>
          <p:cNvSpPr/>
          <p:nvPr/>
        </p:nvSpPr>
        <p:spPr>
          <a:xfrm>
            <a:off x="-4536" y="2423881"/>
            <a:ext cx="12196536" cy="4434119"/>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F7794C1-8536-E5A9-DF76-BF241E445659}"/>
              </a:ext>
            </a:extLst>
          </p:cNvPr>
          <p:cNvSpPr/>
          <p:nvPr/>
        </p:nvSpPr>
        <p:spPr>
          <a:xfrm>
            <a:off x="0" y="-1"/>
            <a:ext cx="12192000" cy="1302321"/>
          </a:xfrm>
          <a:prstGeom prst="roundRect">
            <a:avLst>
              <a:gd name="adj" fmla="val 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22ABA8F0-52DE-F051-206C-36BB4E235C72}"/>
              </a:ext>
            </a:extLst>
          </p:cNvPr>
          <p:cNvGrpSpPr/>
          <p:nvPr/>
        </p:nvGrpSpPr>
        <p:grpSpPr>
          <a:xfrm>
            <a:off x="8670951" y="3429000"/>
            <a:ext cx="2966474" cy="2989595"/>
            <a:chOff x="7395201" y="1804333"/>
            <a:chExt cx="1765300" cy="1779059"/>
          </a:xfrm>
        </p:grpSpPr>
        <p:sp>
          <p:nvSpPr>
            <p:cNvPr id="9" name="Oval 8">
              <a:extLst>
                <a:ext uri="{FF2B5EF4-FFF2-40B4-BE49-F238E27FC236}">
                  <a16:creationId xmlns:a16="http://schemas.microsoft.com/office/drawing/2014/main" id="{2163F06C-CB12-0971-6E7A-82A2263509B6}"/>
                </a:ext>
              </a:extLst>
            </p:cNvPr>
            <p:cNvSpPr/>
            <p:nvPr/>
          </p:nvSpPr>
          <p:spPr>
            <a:xfrm>
              <a:off x="7395201" y="1804333"/>
              <a:ext cx="1765300" cy="1765300"/>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Graphic 3">
              <a:extLst>
                <a:ext uri="{FF2B5EF4-FFF2-40B4-BE49-F238E27FC236}">
                  <a16:creationId xmlns:a16="http://schemas.microsoft.com/office/drawing/2014/main" id="{4B14F205-2805-17B4-87B8-6A62EAF4F13A}"/>
                </a:ext>
              </a:extLst>
            </p:cNvPr>
            <p:cNvPicPr>
              <a:picLocks noChangeAspect="1"/>
            </p:cNvPicPr>
            <p:nvPr/>
          </p:nvPicPr>
          <p:blipFill rotWithShape="1">
            <a:blip>
              <a:extLst>
                <a:ext uri="{96DAC541-7B7A-43D3-8B79-37D633B846F1}">
                  <asvg:svgBlip xmlns:asvg="http://schemas.microsoft.com/office/drawing/2016/SVG/main" r:embed="rId4"/>
                </a:ext>
              </a:extLst>
            </a:blip>
            <a:srcRect l="-10820" t="-258" r="10820" b="53866"/>
            <a:stretch/>
          </p:blipFill>
          <p:spPr>
            <a:xfrm>
              <a:off x="7425945" y="1871114"/>
              <a:ext cx="1712278" cy="1712278"/>
            </a:xfrm>
            <a:prstGeom prst="ellipse">
              <a:avLst/>
            </a:prstGeom>
          </p:spPr>
        </p:pic>
      </p:grpSp>
      <p:grpSp>
        <p:nvGrpSpPr>
          <p:cNvPr id="6" name="Group 5">
            <a:extLst>
              <a:ext uri="{FF2B5EF4-FFF2-40B4-BE49-F238E27FC236}">
                <a16:creationId xmlns:a16="http://schemas.microsoft.com/office/drawing/2014/main" id="{29A66CA4-4958-91E5-BA4F-2B9C945029E1}"/>
              </a:ext>
            </a:extLst>
          </p:cNvPr>
          <p:cNvGrpSpPr/>
          <p:nvPr/>
        </p:nvGrpSpPr>
        <p:grpSpPr>
          <a:xfrm>
            <a:off x="483479" y="1121561"/>
            <a:ext cx="2944476" cy="2958599"/>
            <a:chOff x="1422400" y="1980637"/>
            <a:chExt cx="1765300" cy="1773767"/>
          </a:xfrm>
        </p:grpSpPr>
        <p:sp>
          <p:nvSpPr>
            <p:cNvPr id="2" name="Oval 1">
              <a:extLst>
                <a:ext uri="{FF2B5EF4-FFF2-40B4-BE49-F238E27FC236}">
                  <a16:creationId xmlns:a16="http://schemas.microsoft.com/office/drawing/2014/main" id="{E502510A-F320-2437-C8D4-81DA61C9753D}"/>
                </a:ext>
              </a:extLst>
            </p:cNvPr>
            <p:cNvSpPr/>
            <p:nvPr/>
          </p:nvSpPr>
          <p:spPr>
            <a:xfrm>
              <a:off x="1422400" y="1980637"/>
              <a:ext cx="1765300" cy="1765300"/>
            </a:xfrm>
            <a:prstGeom prst="ellipse">
              <a:avLst/>
            </a:prstGeom>
            <a:solidFill>
              <a:srgbClr val="00A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5B4F815-D1FB-06D2-659A-5CD0E2BF9D5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380" t="-2230" r="-13807"/>
            <a:stretch/>
          </p:blipFill>
          <p:spPr>
            <a:xfrm>
              <a:off x="1465024" y="2082530"/>
              <a:ext cx="1671874" cy="1671874"/>
            </a:xfrm>
            <a:prstGeom prst="ellipse">
              <a:avLst/>
            </a:prstGeom>
          </p:spPr>
        </p:pic>
      </p:grpSp>
      <p:sp>
        <p:nvSpPr>
          <p:cNvPr id="15" name="Title 1">
            <a:extLst>
              <a:ext uri="{FF2B5EF4-FFF2-40B4-BE49-F238E27FC236}">
                <a16:creationId xmlns:a16="http://schemas.microsoft.com/office/drawing/2014/main" id="{418A044D-7E74-AE87-2177-3FBF7E2B47F4}"/>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Age appropriate, spiral curriculum…</a:t>
            </a:r>
          </a:p>
        </p:txBody>
      </p:sp>
      <p:sp>
        <p:nvSpPr>
          <p:cNvPr id="20" name="Speech Bubble: Rectangle with Corners Rounded 19">
            <a:extLst>
              <a:ext uri="{FF2B5EF4-FFF2-40B4-BE49-F238E27FC236}">
                <a16:creationId xmlns:a16="http://schemas.microsoft.com/office/drawing/2014/main" id="{BEC24D02-F8EB-8A42-D7AF-81DC5DD13842}"/>
              </a:ext>
            </a:extLst>
          </p:cNvPr>
          <p:cNvSpPr/>
          <p:nvPr/>
        </p:nvSpPr>
        <p:spPr>
          <a:xfrm>
            <a:off x="3930684" y="1810814"/>
            <a:ext cx="4749782" cy="775846"/>
          </a:xfrm>
          <a:prstGeom prst="wedgeRoundRectCallout">
            <a:avLst>
              <a:gd name="adj1" fmla="val -59944"/>
              <a:gd name="adj2" fmla="val 34154"/>
              <a:gd name="adj3" fmla="val 16667"/>
            </a:avLst>
          </a:prstGeom>
          <a:solidFill>
            <a:srgbClr val="00A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How can I play nicely?</a:t>
            </a:r>
          </a:p>
        </p:txBody>
      </p:sp>
      <p:sp>
        <p:nvSpPr>
          <p:cNvPr id="21" name="Speech Bubble: Rectangle with Corners Rounded 20">
            <a:extLst>
              <a:ext uri="{FF2B5EF4-FFF2-40B4-BE49-F238E27FC236}">
                <a16:creationId xmlns:a16="http://schemas.microsoft.com/office/drawing/2014/main" id="{3EEB17D8-0906-2A0A-46CF-0F3C97ACB166}"/>
              </a:ext>
            </a:extLst>
          </p:cNvPr>
          <p:cNvSpPr/>
          <p:nvPr/>
        </p:nvSpPr>
        <p:spPr>
          <a:xfrm>
            <a:off x="3930684" y="2744464"/>
            <a:ext cx="4749782" cy="775846"/>
          </a:xfrm>
          <a:prstGeom prst="wedgeRoundRectCallout">
            <a:avLst>
              <a:gd name="adj1" fmla="val -59133"/>
              <a:gd name="adj2" fmla="val -32839"/>
              <a:gd name="adj3" fmla="val 16667"/>
            </a:avLst>
          </a:prstGeom>
          <a:solidFill>
            <a:srgbClr val="00A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Why are safe hands important? </a:t>
            </a:r>
          </a:p>
        </p:txBody>
      </p:sp>
      <p:sp>
        <p:nvSpPr>
          <p:cNvPr id="22" name="Speech Bubble: Rectangle with Corners Rounded 21">
            <a:extLst>
              <a:ext uri="{FF2B5EF4-FFF2-40B4-BE49-F238E27FC236}">
                <a16:creationId xmlns:a16="http://schemas.microsoft.com/office/drawing/2014/main" id="{35907A49-C49F-A12F-7D58-51AB192584A8}"/>
              </a:ext>
            </a:extLst>
          </p:cNvPr>
          <p:cNvSpPr/>
          <p:nvPr/>
        </p:nvSpPr>
        <p:spPr>
          <a:xfrm>
            <a:off x="3463269" y="4066037"/>
            <a:ext cx="4749782" cy="775846"/>
          </a:xfrm>
          <a:prstGeom prst="wedgeRoundRectCallout">
            <a:avLst>
              <a:gd name="adj1" fmla="val 59009"/>
              <a:gd name="adj2" fmla="val 34154"/>
              <a:gd name="adj3" fmla="val 16667"/>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How do we manage stages of intimacy?</a:t>
            </a:r>
          </a:p>
        </p:txBody>
      </p:sp>
      <p:sp>
        <p:nvSpPr>
          <p:cNvPr id="23" name="Speech Bubble: Rectangle with Corners Rounded 22">
            <a:extLst>
              <a:ext uri="{FF2B5EF4-FFF2-40B4-BE49-F238E27FC236}">
                <a16:creationId xmlns:a16="http://schemas.microsoft.com/office/drawing/2014/main" id="{93AD459C-5895-712A-670E-C1E92ED81E11}"/>
              </a:ext>
            </a:extLst>
          </p:cNvPr>
          <p:cNvSpPr/>
          <p:nvPr/>
        </p:nvSpPr>
        <p:spPr>
          <a:xfrm>
            <a:off x="3463269" y="4999687"/>
            <a:ext cx="4749782" cy="775846"/>
          </a:xfrm>
          <a:prstGeom prst="wedgeRoundRectCallout">
            <a:avLst>
              <a:gd name="adj1" fmla="val 58402"/>
              <a:gd name="adj2" fmla="val -36561"/>
              <a:gd name="adj3" fmla="val 16667"/>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What is sexual assault?</a:t>
            </a:r>
          </a:p>
        </p:txBody>
      </p:sp>
      <p:pic>
        <p:nvPicPr>
          <p:cNvPr id="5" name="Graphic 4">
            <a:extLst>
              <a:ext uri="{FF2B5EF4-FFF2-40B4-BE49-F238E27FC236}">
                <a16:creationId xmlns:a16="http://schemas.microsoft.com/office/drawing/2014/main" id="{85A8F4E8-0A35-2876-6932-B8368B3A2442}"/>
              </a:ext>
            </a:extLst>
          </p:cNvPr>
          <p:cNvPicPr>
            <a:picLocks noChangeAspect="1"/>
          </p:cNvPicPr>
          <p:nvPr/>
        </p:nvPicPr>
        <p:blipFill rotWithShape="1">
          <a:blip>
            <a:extLst>
              <a:ext uri="{96DAC541-7B7A-43D3-8B79-37D633B846F1}">
                <asvg:svgBlip xmlns:asvg="http://schemas.microsoft.com/office/drawing/2016/SVG/main" r:embed="rId6"/>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29884908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951BB"/>
        </a:solidFill>
        <a:effectLst/>
      </p:bgPr>
    </p:bg>
    <p:spTree>
      <p:nvGrpSpPr>
        <p:cNvPr id="1" name=""/>
        <p:cNvGrpSpPr/>
        <p:nvPr/>
      </p:nvGrpSpPr>
      <p:grpSpPr>
        <a:xfrm>
          <a:off x="0" y="0"/>
          <a:ext cx="0" cy="0"/>
          <a:chOff x="0" y="0"/>
          <a:chExt cx="0" cy="0"/>
        </a:xfrm>
      </p:grpSpPr>
      <p:sp>
        <p:nvSpPr>
          <p:cNvPr id="19" name="Rectangle: Rounded Corners 5">
            <a:extLst>
              <a:ext uri="{FF2B5EF4-FFF2-40B4-BE49-F238E27FC236}">
                <a16:creationId xmlns:a16="http://schemas.microsoft.com/office/drawing/2014/main" id="{07B895B5-B5CE-87A2-90F5-4F4A9F601EBB}"/>
              </a:ext>
            </a:extLst>
          </p:cNvPr>
          <p:cNvSpPr/>
          <p:nvPr/>
        </p:nvSpPr>
        <p:spPr>
          <a:xfrm>
            <a:off x="-4536" y="4089399"/>
            <a:ext cx="12196536" cy="2768601"/>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5C856980-D699-866C-49AF-292FF53E63DF}"/>
              </a:ext>
            </a:extLst>
          </p:cNvPr>
          <p:cNvSpPr txBox="1">
            <a:spLocks/>
          </p:cNvSpPr>
          <p:nvPr/>
        </p:nvSpPr>
        <p:spPr>
          <a:xfrm>
            <a:off x="624588" y="395857"/>
            <a:ext cx="7117682"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Assesses both knowledge and key skills and attributes…</a:t>
            </a:r>
          </a:p>
        </p:txBody>
      </p:sp>
      <p:pic>
        <p:nvPicPr>
          <p:cNvPr id="16" name="Graphic 15">
            <a:extLst>
              <a:ext uri="{FF2B5EF4-FFF2-40B4-BE49-F238E27FC236}">
                <a16:creationId xmlns:a16="http://schemas.microsoft.com/office/drawing/2014/main" id="{3F30D56C-0C86-8B7D-59AA-6CDD765A20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9280954">
            <a:off x="2810972" y="1951309"/>
            <a:ext cx="10395599" cy="8552928"/>
          </a:xfrm>
          <a:prstGeom prst="rect">
            <a:avLst/>
          </a:prstGeom>
        </p:spPr>
      </p:pic>
      <p:sp>
        <p:nvSpPr>
          <p:cNvPr id="37" name="Title 1">
            <a:extLst>
              <a:ext uri="{FF2B5EF4-FFF2-40B4-BE49-F238E27FC236}">
                <a16:creationId xmlns:a16="http://schemas.microsoft.com/office/drawing/2014/main" id="{8806A0BB-8860-2924-25C8-211490C75FCC}"/>
              </a:ext>
            </a:extLst>
          </p:cNvPr>
          <p:cNvSpPr txBox="1">
            <a:spLocks/>
          </p:cNvSpPr>
          <p:nvPr/>
        </p:nvSpPr>
        <p:spPr>
          <a:xfrm>
            <a:off x="687310" y="1506075"/>
            <a:ext cx="5542663" cy="590675"/>
          </a:xfrm>
          <a:prstGeom prst="rect">
            <a:avLst/>
          </a:prstGeom>
        </p:spPr>
        <p:txBody>
          <a:bodyPr wrap="square" lIns="0" tIns="0" rIns="0" bIns="0" numCol="1" spcCol="36000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ts val="2250"/>
              </a:lnSpc>
              <a:spcBef>
                <a:spcPct val="0"/>
              </a:spcBef>
              <a:spcAft>
                <a:spcPts val="1200"/>
              </a:spcAft>
              <a:buClrTx/>
              <a:buSzTx/>
              <a:buFontTx/>
              <a:buNone/>
              <a:tabLst/>
              <a:defRPr/>
            </a:pPr>
            <a:r>
              <a:rPr kumimoji="0" lang="en-GB" sz="2200" b="0"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Simply ‘knowing’ does not necessarily translate to making healthy and safe life choices.</a:t>
            </a:r>
          </a:p>
        </p:txBody>
      </p:sp>
      <p:grpSp>
        <p:nvGrpSpPr>
          <p:cNvPr id="12" name="Group 11">
            <a:extLst>
              <a:ext uri="{FF2B5EF4-FFF2-40B4-BE49-F238E27FC236}">
                <a16:creationId xmlns:a16="http://schemas.microsoft.com/office/drawing/2014/main" id="{9900AF9F-3C0A-D425-57A0-35937388241A}"/>
              </a:ext>
            </a:extLst>
          </p:cNvPr>
          <p:cNvGrpSpPr/>
          <p:nvPr/>
        </p:nvGrpSpPr>
        <p:grpSpPr>
          <a:xfrm>
            <a:off x="7192171" y="1916632"/>
            <a:ext cx="4147529" cy="3966903"/>
            <a:chOff x="7087652" y="1916065"/>
            <a:chExt cx="4147529" cy="3966903"/>
          </a:xfrm>
        </p:grpSpPr>
        <p:sp>
          <p:nvSpPr>
            <p:cNvPr id="5" name="Oval 4">
              <a:extLst>
                <a:ext uri="{FF2B5EF4-FFF2-40B4-BE49-F238E27FC236}">
                  <a16:creationId xmlns:a16="http://schemas.microsoft.com/office/drawing/2014/main" id="{83D0187A-D34D-2BCF-4E19-57F1C23158DD}"/>
                </a:ext>
              </a:extLst>
            </p:cNvPr>
            <p:cNvSpPr/>
            <p:nvPr/>
          </p:nvSpPr>
          <p:spPr>
            <a:xfrm>
              <a:off x="7087652" y="1916065"/>
              <a:ext cx="3966903" cy="3966903"/>
            </a:xfrm>
            <a:prstGeom prst="ellips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0CD6D1A4-AE39-DFEC-D08C-236D83285313}"/>
                </a:ext>
              </a:extLst>
            </p:cNvPr>
            <p:cNvSpPr/>
            <p:nvPr/>
          </p:nvSpPr>
          <p:spPr>
            <a:xfrm>
              <a:off x="8166361" y="2986907"/>
              <a:ext cx="1846335" cy="1846335"/>
            </a:xfrm>
            <a:prstGeom prst="ellipse">
              <a:avLst/>
            </a:prstGeom>
            <a:solidFill>
              <a:srgbClr val="CA2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426FA08D-CFA3-644C-0477-97ED1749C156}"/>
                </a:ext>
              </a:extLst>
            </p:cNvPr>
            <p:cNvSpPr txBox="1">
              <a:spLocks/>
            </p:cNvSpPr>
            <p:nvPr/>
          </p:nvSpPr>
          <p:spPr>
            <a:xfrm>
              <a:off x="8531104" y="3486281"/>
              <a:ext cx="1080001" cy="892353"/>
            </a:xfrm>
            <a:prstGeom prst="rect">
              <a:avLst/>
            </a:prstGeom>
          </p:spPr>
          <p:txBody>
            <a:bodyPr lIns="0" tIns="0" rIns="0" bIns="0" numCol="1" spcCol="360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Light" panose="020F0302020204030204" pitchFamily="34" charset="0"/>
                  <a:ea typeface="+mj-ea"/>
                  <a:cs typeface="Calibri Light" panose="020F0302020204030204" pitchFamily="34" charset="0"/>
                </a:rPr>
                <a:t>Drugs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Light" panose="020F0302020204030204" pitchFamily="34" charset="0"/>
                  <a:ea typeface="+mj-ea"/>
                  <a:cs typeface="Calibri Light" panose="020F0302020204030204" pitchFamily="34" charset="0"/>
                </a:rPr>
                <a:t>(law and impact)</a:t>
              </a:r>
            </a:p>
          </p:txBody>
        </p:sp>
        <p:sp>
          <p:nvSpPr>
            <p:cNvPr id="9" name="Title 1">
              <a:extLst>
                <a:ext uri="{FF2B5EF4-FFF2-40B4-BE49-F238E27FC236}">
                  <a16:creationId xmlns:a16="http://schemas.microsoft.com/office/drawing/2014/main" id="{DC8D0636-B247-963F-E025-9B20168C17BF}"/>
                </a:ext>
              </a:extLst>
            </p:cNvPr>
            <p:cNvSpPr txBox="1">
              <a:spLocks/>
            </p:cNvSpPr>
            <p:nvPr/>
          </p:nvSpPr>
          <p:spPr>
            <a:xfrm>
              <a:off x="8349849" y="2085338"/>
              <a:ext cx="1442510" cy="901569"/>
            </a:xfrm>
            <a:prstGeom prst="rect">
              <a:avLst/>
            </a:prstGeom>
          </p:spPr>
          <p:txBody>
            <a:bodyPr lIns="0" tIns="0" rIns="0" bIns="0" numCol="1" spcCol="360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ts val="1350"/>
                </a:lnSpc>
                <a:spcBef>
                  <a:spcPct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Empathy</a:t>
              </a:r>
            </a:p>
          </p:txBody>
        </p:sp>
        <p:sp>
          <p:nvSpPr>
            <p:cNvPr id="2" name="Title 1">
              <a:extLst>
                <a:ext uri="{FF2B5EF4-FFF2-40B4-BE49-F238E27FC236}">
                  <a16:creationId xmlns:a16="http://schemas.microsoft.com/office/drawing/2014/main" id="{03055B83-0CFC-BBB2-001D-347DA046CD7D}"/>
                </a:ext>
              </a:extLst>
            </p:cNvPr>
            <p:cNvSpPr txBox="1">
              <a:spLocks/>
            </p:cNvSpPr>
            <p:nvPr/>
          </p:nvSpPr>
          <p:spPr>
            <a:xfrm>
              <a:off x="9573375" y="2499729"/>
              <a:ext cx="1181181" cy="901569"/>
            </a:xfrm>
            <a:prstGeom prst="rect">
              <a:avLst/>
            </a:prstGeom>
          </p:spPr>
          <p:txBody>
            <a:bodyPr lIns="0" tIns="0" rIns="0" bIns="0" numCol="1" spcCol="360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ts val="1350"/>
                </a:lnSpc>
                <a:spcBef>
                  <a:spcPct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Assertive scripts</a:t>
              </a:r>
            </a:p>
          </p:txBody>
        </p:sp>
        <p:sp>
          <p:nvSpPr>
            <p:cNvPr id="3" name="Title 1">
              <a:extLst>
                <a:ext uri="{FF2B5EF4-FFF2-40B4-BE49-F238E27FC236}">
                  <a16:creationId xmlns:a16="http://schemas.microsoft.com/office/drawing/2014/main" id="{B9227403-823D-9ED0-8AFB-D6FBA247AEE4}"/>
                </a:ext>
              </a:extLst>
            </p:cNvPr>
            <p:cNvSpPr txBox="1">
              <a:spLocks/>
            </p:cNvSpPr>
            <p:nvPr/>
          </p:nvSpPr>
          <p:spPr>
            <a:xfrm>
              <a:off x="7336659" y="3762763"/>
              <a:ext cx="722640" cy="901569"/>
            </a:xfrm>
            <a:prstGeom prst="rect">
              <a:avLst/>
            </a:prstGeom>
          </p:spPr>
          <p:txBody>
            <a:bodyPr lIns="0" tIns="0" rIns="0" bIns="0" numCol="1" spcCol="360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ts val="1350"/>
                </a:lnSpc>
                <a:spcBef>
                  <a:spcPct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Self-worth</a:t>
              </a:r>
            </a:p>
          </p:txBody>
        </p:sp>
        <p:sp>
          <p:nvSpPr>
            <p:cNvPr id="4" name="Title 1">
              <a:extLst>
                <a:ext uri="{FF2B5EF4-FFF2-40B4-BE49-F238E27FC236}">
                  <a16:creationId xmlns:a16="http://schemas.microsoft.com/office/drawing/2014/main" id="{E5768240-F980-37EB-30B3-12FC78064980}"/>
                </a:ext>
              </a:extLst>
            </p:cNvPr>
            <p:cNvSpPr txBox="1">
              <a:spLocks/>
            </p:cNvSpPr>
            <p:nvPr/>
          </p:nvSpPr>
          <p:spPr>
            <a:xfrm>
              <a:off x="7148904" y="2688143"/>
              <a:ext cx="1442510" cy="901569"/>
            </a:xfrm>
            <a:prstGeom prst="rect">
              <a:avLst/>
            </a:prstGeom>
          </p:spPr>
          <p:txBody>
            <a:bodyPr lIns="0" tIns="0" rIns="0" bIns="0" numCol="1" spcCol="360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ts val="1350"/>
                </a:lnSpc>
                <a:spcBef>
                  <a:spcPct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Respect</a:t>
              </a:r>
            </a:p>
          </p:txBody>
        </p:sp>
        <p:sp>
          <p:nvSpPr>
            <p:cNvPr id="8" name="Title 1">
              <a:extLst>
                <a:ext uri="{FF2B5EF4-FFF2-40B4-BE49-F238E27FC236}">
                  <a16:creationId xmlns:a16="http://schemas.microsoft.com/office/drawing/2014/main" id="{B60E6C56-AAC2-D1A0-8C9E-ACC1A3518C50}"/>
                </a:ext>
              </a:extLst>
            </p:cNvPr>
            <p:cNvSpPr txBox="1">
              <a:spLocks/>
            </p:cNvSpPr>
            <p:nvPr/>
          </p:nvSpPr>
          <p:spPr>
            <a:xfrm>
              <a:off x="7941796" y="4761512"/>
              <a:ext cx="1080000" cy="901569"/>
            </a:xfrm>
            <a:prstGeom prst="rect">
              <a:avLst/>
            </a:prstGeom>
          </p:spPr>
          <p:txBody>
            <a:bodyPr lIns="0" tIns="0" rIns="0" bIns="0" numCol="1" spcCol="360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ts val="1350"/>
                </a:lnSpc>
                <a:spcBef>
                  <a:spcPct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Informed decision making</a:t>
              </a:r>
            </a:p>
          </p:txBody>
        </p:sp>
        <p:sp>
          <p:nvSpPr>
            <p:cNvPr id="10" name="Title 1">
              <a:extLst>
                <a:ext uri="{FF2B5EF4-FFF2-40B4-BE49-F238E27FC236}">
                  <a16:creationId xmlns:a16="http://schemas.microsoft.com/office/drawing/2014/main" id="{C5FC2FC5-3DFA-563C-841B-4C5E4CD5467E}"/>
                </a:ext>
              </a:extLst>
            </p:cNvPr>
            <p:cNvSpPr txBox="1">
              <a:spLocks/>
            </p:cNvSpPr>
            <p:nvPr/>
          </p:nvSpPr>
          <p:spPr>
            <a:xfrm>
              <a:off x="9792671" y="3448733"/>
              <a:ext cx="1442510" cy="901569"/>
            </a:xfrm>
            <a:prstGeom prst="rect">
              <a:avLst/>
            </a:prstGeom>
          </p:spPr>
          <p:txBody>
            <a:bodyPr lIns="0" tIns="0" rIns="0" bIns="0" numCol="1" spcCol="360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ts val="1350"/>
                </a:lnSpc>
                <a:spcBef>
                  <a:spcPct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Allyship</a:t>
              </a:r>
            </a:p>
          </p:txBody>
        </p:sp>
        <p:sp>
          <p:nvSpPr>
            <p:cNvPr id="11" name="Title 1">
              <a:extLst>
                <a:ext uri="{FF2B5EF4-FFF2-40B4-BE49-F238E27FC236}">
                  <a16:creationId xmlns:a16="http://schemas.microsoft.com/office/drawing/2014/main" id="{6E0EDCBF-7FAB-C088-85CF-D65BD4ADEDC4}"/>
                </a:ext>
              </a:extLst>
            </p:cNvPr>
            <p:cNvSpPr txBox="1">
              <a:spLocks/>
            </p:cNvSpPr>
            <p:nvPr/>
          </p:nvSpPr>
          <p:spPr>
            <a:xfrm>
              <a:off x="9128858" y="4725987"/>
              <a:ext cx="1442510" cy="901569"/>
            </a:xfrm>
            <a:prstGeom prst="rect">
              <a:avLst/>
            </a:prstGeom>
          </p:spPr>
          <p:txBody>
            <a:bodyPr lIns="0" tIns="0" rIns="0" bIns="0" numCol="1" spcCol="360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ts val="1350"/>
                </a:lnSpc>
                <a:spcBef>
                  <a:spcPct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Resilience</a:t>
              </a:r>
            </a:p>
          </p:txBody>
        </p:sp>
      </p:grpSp>
      <p:sp>
        <p:nvSpPr>
          <p:cNvPr id="13" name="Speech Bubble: Rectangle with Corners Rounded 12">
            <a:extLst>
              <a:ext uri="{FF2B5EF4-FFF2-40B4-BE49-F238E27FC236}">
                <a16:creationId xmlns:a16="http://schemas.microsoft.com/office/drawing/2014/main" id="{89E02E91-8292-6A00-6A72-E80FAE817601}"/>
              </a:ext>
            </a:extLst>
          </p:cNvPr>
          <p:cNvSpPr/>
          <p:nvPr/>
        </p:nvSpPr>
        <p:spPr>
          <a:xfrm>
            <a:off x="2382243" y="2803609"/>
            <a:ext cx="4299557" cy="1250781"/>
          </a:xfrm>
          <a:prstGeom prst="wedgeRoundRectCallout">
            <a:avLst>
              <a:gd name="adj1" fmla="val -66516"/>
              <a:gd name="adj2" fmla="val 9327"/>
              <a:gd name="adj3" fmla="val 16667"/>
            </a:avLst>
          </a:prstGeom>
          <a:solidFill>
            <a:srgbClr val="CA2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FFFFFF"/>
                </a:solidFill>
                <a:effectLst/>
                <a:uLnTx/>
                <a:uFillTx/>
                <a:latin typeface="Calibri" panose="020F0502020204030204"/>
                <a:ea typeface="+mn-ea"/>
                <a:cs typeface="+mn-cs"/>
              </a:rPr>
              <a:t>Do students know the facts?</a:t>
            </a:r>
          </a:p>
        </p:txBody>
      </p:sp>
      <p:sp>
        <p:nvSpPr>
          <p:cNvPr id="14" name="Speech Bubble: Rectangle with Corners Rounded 13">
            <a:extLst>
              <a:ext uri="{FF2B5EF4-FFF2-40B4-BE49-F238E27FC236}">
                <a16:creationId xmlns:a16="http://schemas.microsoft.com/office/drawing/2014/main" id="{1B860787-1129-1662-18DE-8F30433B6BA9}"/>
              </a:ext>
            </a:extLst>
          </p:cNvPr>
          <p:cNvSpPr/>
          <p:nvPr/>
        </p:nvSpPr>
        <p:spPr>
          <a:xfrm>
            <a:off x="2382243" y="4632754"/>
            <a:ext cx="4299557" cy="1250781"/>
          </a:xfrm>
          <a:prstGeom prst="wedgeRoundRectCallout">
            <a:avLst>
              <a:gd name="adj1" fmla="val -65396"/>
              <a:gd name="adj2" fmla="val -109061"/>
              <a:gd name="adj3" fmla="val 16667"/>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FFFFFF"/>
                </a:solidFill>
                <a:effectLst/>
                <a:uLnTx/>
                <a:uFillTx/>
                <a:latin typeface="Calibri" panose="020F0502020204030204"/>
                <a:ea typeface="+mn-ea"/>
                <a:cs typeface="+mn-cs"/>
              </a:rPr>
              <a:t>Can they demonstrate key skills?</a:t>
            </a:r>
          </a:p>
        </p:txBody>
      </p:sp>
      <p:pic>
        <p:nvPicPr>
          <p:cNvPr id="18" name="Picture 17" descr="A person in a red jacket&#10;&#10;AI-generated content may be incorrect.">
            <a:extLst>
              <a:ext uri="{FF2B5EF4-FFF2-40B4-BE49-F238E27FC236}">
                <a16:creationId xmlns:a16="http://schemas.microsoft.com/office/drawing/2014/main" id="{60865459-B348-DF03-5CF4-E8790822B5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512" y="2855597"/>
            <a:ext cx="2932595" cy="6363354"/>
          </a:xfrm>
          <a:prstGeom prst="rect">
            <a:avLst/>
          </a:prstGeom>
        </p:spPr>
      </p:pic>
      <p:pic>
        <p:nvPicPr>
          <p:cNvPr id="17" name="Graphic 16">
            <a:extLst>
              <a:ext uri="{FF2B5EF4-FFF2-40B4-BE49-F238E27FC236}">
                <a16:creationId xmlns:a16="http://schemas.microsoft.com/office/drawing/2014/main" id="{33BE1A8F-7D2D-1401-D900-81FAA634E989}"/>
              </a:ext>
            </a:extLst>
          </p:cNvPr>
          <p:cNvPicPr>
            <a:picLocks noChangeAspect="1"/>
          </p:cNvPicPr>
          <p:nvPr/>
        </p:nvPicPr>
        <p:blipFill rotWithShape="1">
          <a:blip>
            <a:extLst>
              <a:ext uri="{96DAC541-7B7A-43D3-8B79-37D633B846F1}">
                <asvg:svgBlip xmlns:asvg="http://schemas.microsoft.com/office/drawing/2016/SVG/main" r:embed="rId5"/>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3313477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6C9F0"/>
        </a:soli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7C6D789B-B049-B94C-9C32-D47D9EA913E9}"/>
              </a:ext>
            </a:extLst>
          </p:cNvPr>
          <p:cNvSpPr/>
          <p:nvPr/>
        </p:nvSpPr>
        <p:spPr>
          <a:xfrm>
            <a:off x="-4536" y="4089399"/>
            <a:ext cx="12196536" cy="2768601"/>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rgbClr val="303AB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85181CF-D7E8-3210-8DE4-75286F94012A}"/>
              </a:ext>
            </a:extLst>
          </p:cNvPr>
          <p:cNvSpPr txBox="1"/>
          <p:nvPr/>
        </p:nvSpPr>
        <p:spPr>
          <a:xfrm>
            <a:off x="624588" y="1919645"/>
            <a:ext cx="5275698" cy="4364030"/>
          </a:xfrm>
          <a:prstGeom prst="roundRect">
            <a:avLst>
              <a:gd name="adj" fmla="val 6629"/>
            </a:avLst>
          </a:prstGeom>
          <a:solidFill>
            <a:srgbClr val="4951BB"/>
          </a:solidFill>
        </p:spPr>
        <p:txBody>
          <a:bodyPr wrap="square" lIns="360000" rIns="360000" anchor="ctr">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000" b="1"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Knowledge:</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Keeping Safe</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Relationships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Understanding the law</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Wellbeing</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9C2EE8F-A0CC-0CA4-14AA-2DA969368E04}"/>
              </a:ext>
            </a:extLst>
          </p:cNvPr>
          <p:cNvSpPr txBox="1"/>
          <p:nvPr/>
        </p:nvSpPr>
        <p:spPr>
          <a:xfrm>
            <a:off x="6241977" y="1919645"/>
            <a:ext cx="5275698" cy="4364030"/>
          </a:xfrm>
          <a:prstGeom prst="roundRect">
            <a:avLst>
              <a:gd name="adj" fmla="val 6629"/>
            </a:avLst>
          </a:prstGeom>
          <a:solidFill>
            <a:srgbClr val="002060"/>
          </a:solidFill>
        </p:spPr>
        <p:txBody>
          <a:bodyPr wrap="square" lIns="360000" rIns="360000" anchor="ctr">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000" b="1"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Skills &amp; Qualities (stamps):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Empathy</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Resilience</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Respect</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Risk</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Fact Finding</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Future Planning</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Decision Making</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Self-worth</a:t>
            </a:r>
          </a:p>
        </p:txBody>
      </p:sp>
      <p:pic>
        <p:nvPicPr>
          <p:cNvPr id="8" name="Picture 7" descr="A certificate of a passport&#10;&#10;AI-generated content may be incorrect.">
            <a:extLst>
              <a:ext uri="{FF2B5EF4-FFF2-40B4-BE49-F238E27FC236}">
                <a16:creationId xmlns:a16="http://schemas.microsoft.com/office/drawing/2014/main" id="{AEFBCD11-E3AD-9903-7C79-2D7DDB9818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9567" y="2769063"/>
            <a:ext cx="1988040" cy="1406022"/>
          </a:xfrm>
          <a:prstGeom prst="rect">
            <a:avLst/>
          </a:prstGeom>
          <a:ln>
            <a:solidFill>
              <a:schemeClr val="bg1"/>
            </a:solidFill>
          </a:ln>
          <a:effectLst>
            <a:outerShdw blurRad="50800" dist="38100" dir="2700000" algn="tl" rotWithShape="0">
              <a:prstClr val="black">
                <a:alpha val="40000"/>
              </a:prstClr>
            </a:outerShdw>
          </a:effectLst>
        </p:spPr>
      </p:pic>
      <p:pic>
        <p:nvPicPr>
          <p:cNvPr id="10" name="Picture 9" descr="A certificate of empathy elephant&#10;&#10;AI-generated content may be incorrect.">
            <a:extLst>
              <a:ext uri="{FF2B5EF4-FFF2-40B4-BE49-F238E27FC236}">
                <a16:creationId xmlns:a16="http://schemas.microsoft.com/office/drawing/2014/main" id="{0CAAEB83-5BEB-8C5A-FF06-F95808E25E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76730" y="3540589"/>
            <a:ext cx="1988040" cy="1406022"/>
          </a:xfrm>
          <a:prstGeom prst="rect">
            <a:avLst/>
          </a:prstGeom>
          <a:ln>
            <a:solidFill>
              <a:schemeClr val="bg1"/>
            </a:solidFill>
          </a:ln>
          <a:effectLst>
            <a:outerShdw blurRad="50800" dist="38100" dir="2700000" algn="tl" rotWithShape="0">
              <a:prstClr val="black">
                <a:alpha val="40000"/>
              </a:prstClr>
            </a:outerShdw>
          </a:effectLst>
        </p:spPr>
      </p:pic>
      <p:pic>
        <p:nvPicPr>
          <p:cNvPr id="13" name="Picture 12" descr="A certificate of a child's certificate&#10;&#10;AI-generated content may be incorrect.">
            <a:extLst>
              <a:ext uri="{FF2B5EF4-FFF2-40B4-BE49-F238E27FC236}">
                <a16:creationId xmlns:a16="http://schemas.microsoft.com/office/drawing/2014/main" id="{767176D1-EE44-C368-7F8A-B9CB768035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4954" y="4397801"/>
            <a:ext cx="1988040" cy="1406022"/>
          </a:xfrm>
          <a:prstGeom prst="rect">
            <a:avLst/>
          </a:prstGeom>
          <a:ln>
            <a:solidFill>
              <a:schemeClr val="bg1"/>
            </a:solidFill>
          </a:ln>
          <a:effectLst>
            <a:outerShdw blurRad="50800" dist="38100" dir="2700000" algn="tl" rotWithShape="0">
              <a:prstClr val="black">
                <a:alpha val="40000"/>
              </a:prstClr>
            </a:outerShdw>
          </a:effectLst>
        </p:spPr>
      </p:pic>
      <p:sp>
        <p:nvSpPr>
          <p:cNvPr id="11" name="Rectangle: Rounded Corners 10">
            <a:extLst>
              <a:ext uri="{FF2B5EF4-FFF2-40B4-BE49-F238E27FC236}">
                <a16:creationId xmlns:a16="http://schemas.microsoft.com/office/drawing/2014/main" id="{45DAFF5D-D40A-256B-25E0-BC4C7508D0F9}"/>
              </a:ext>
            </a:extLst>
          </p:cNvPr>
          <p:cNvSpPr/>
          <p:nvPr/>
        </p:nvSpPr>
        <p:spPr>
          <a:xfrm>
            <a:off x="0" y="-1"/>
            <a:ext cx="12192000" cy="1302321"/>
          </a:xfrm>
          <a:prstGeom prst="roundRect">
            <a:avLst>
              <a:gd name="adj" fmla="val 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9E1E69A0-3D37-DF1F-A416-F3B4286D423F}"/>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Pol-Ed Passports</a:t>
            </a:r>
          </a:p>
        </p:txBody>
      </p:sp>
      <p:pic>
        <p:nvPicPr>
          <p:cNvPr id="18" name="Picture 17" descr="A group of colorful rectangular labels&#10;&#10;AI-generated content may be incorrect.">
            <a:extLst>
              <a:ext uri="{FF2B5EF4-FFF2-40B4-BE49-F238E27FC236}">
                <a16:creationId xmlns:a16="http://schemas.microsoft.com/office/drawing/2014/main" id="{03DB9021-6C27-6265-ACE1-C8BFC95119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8503" y="4418613"/>
            <a:ext cx="2767867" cy="1573075"/>
          </a:xfrm>
          <a:prstGeom prst="rect">
            <a:avLst/>
          </a:prstGeom>
          <a:ln>
            <a:noFill/>
          </a:ln>
          <a:effectLst>
            <a:outerShdw blurRad="292100" dist="139700" dir="2700000" algn="tl" rotWithShape="0">
              <a:srgbClr val="002060">
                <a:alpha val="65000"/>
              </a:srgbClr>
            </a:outerShdw>
          </a:effectLst>
        </p:spPr>
      </p:pic>
      <p:pic>
        <p:nvPicPr>
          <p:cNvPr id="2" name="Graphic 1">
            <a:extLst>
              <a:ext uri="{FF2B5EF4-FFF2-40B4-BE49-F238E27FC236}">
                <a16:creationId xmlns:a16="http://schemas.microsoft.com/office/drawing/2014/main" id="{3D2D7860-4889-28D1-CAEE-6972F8CDB94E}"/>
              </a:ext>
            </a:extLst>
          </p:cNvPr>
          <p:cNvPicPr>
            <a:picLocks noChangeAspect="1"/>
          </p:cNvPicPr>
          <p:nvPr/>
        </p:nvPicPr>
        <p:blipFill rotWithShape="1">
          <a:blip>
            <a:extLst>
              <a:ext uri="{96DAC541-7B7A-43D3-8B79-37D633B846F1}">
                <asvg:svgBlip xmlns:asvg="http://schemas.microsoft.com/office/drawing/2016/SVG/main" r:embed="rId7"/>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4188555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6191B-894D-25F0-BA59-347695D6BDD0}"/>
            </a:ext>
          </a:extLst>
        </p:cNvPr>
        <p:cNvGrpSpPr/>
        <p:nvPr/>
      </p:nvGrpSpPr>
      <p:grpSpPr>
        <a:xfrm>
          <a:off x="0" y="0"/>
          <a:ext cx="0" cy="0"/>
          <a:chOff x="0" y="0"/>
          <a:chExt cx="0" cy="0"/>
        </a:xfrm>
      </p:grpSpPr>
      <p:sp>
        <p:nvSpPr>
          <p:cNvPr id="13" name="Rectangle: Rounded Corners 5">
            <a:extLst>
              <a:ext uri="{FF2B5EF4-FFF2-40B4-BE49-F238E27FC236}">
                <a16:creationId xmlns:a16="http://schemas.microsoft.com/office/drawing/2014/main" id="{51B8F9F4-ACAD-AA07-986C-780B302B652E}"/>
              </a:ext>
            </a:extLst>
          </p:cNvPr>
          <p:cNvSpPr/>
          <p:nvPr/>
        </p:nvSpPr>
        <p:spPr>
          <a:xfrm>
            <a:off x="-4536" y="4089399"/>
            <a:ext cx="12196536" cy="2768601"/>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rgbClr val="C6C9F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FD4E4B63-E6AC-10B8-ACA5-1AD2B99F24E0}"/>
              </a:ext>
            </a:extLst>
          </p:cNvPr>
          <p:cNvSpPr/>
          <p:nvPr/>
        </p:nvSpPr>
        <p:spPr>
          <a:xfrm>
            <a:off x="0" y="-1"/>
            <a:ext cx="12192000" cy="1663701"/>
          </a:xfrm>
          <a:prstGeom prst="roundRect">
            <a:avLst>
              <a:gd name="adj" fmla="val 0"/>
            </a:avLst>
          </a:prstGeom>
          <a:solidFill>
            <a:srgbClr val="646B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151AB5-AD81-0568-9282-C751C69A84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0447" y="1231900"/>
            <a:ext cx="3795256" cy="5027902"/>
          </a:xfrm>
          <a:prstGeom prst="rect">
            <a:avLst/>
          </a:prstGeom>
        </p:spPr>
      </p:pic>
      <p:grpSp>
        <p:nvGrpSpPr>
          <p:cNvPr id="19" name="Group 18">
            <a:extLst>
              <a:ext uri="{FF2B5EF4-FFF2-40B4-BE49-F238E27FC236}">
                <a16:creationId xmlns:a16="http://schemas.microsoft.com/office/drawing/2014/main" id="{FF53EBCA-2D7E-E5D4-969F-5B83E19FBDA5}"/>
              </a:ext>
            </a:extLst>
          </p:cNvPr>
          <p:cNvGrpSpPr/>
          <p:nvPr/>
        </p:nvGrpSpPr>
        <p:grpSpPr>
          <a:xfrm>
            <a:off x="683118" y="4826480"/>
            <a:ext cx="6662561" cy="1107996"/>
            <a:chOff x="683118" y="4826480"/>
            <a:chExt cx="6662561" cy="1107996"/>
          </a:xfrm>
        </p:grpSpPr>
        <p:sp>
          <p:nvSpPr>
            <p:cNvPr id="7" name="TextBox 6">
              <a:extLst>
                <a:ext uri="{FF2B5EF4-FFF2-40B4-BE49-F238E27FC236}">
                  <a16:creationId xmlns:a16="http://schemas.microsoft.com/office/drawing/2014/main" id="{34573292-FA8B-C5B8-E207-4087C1CB7393}"/>
                </a:ext>
              </a:extLst>
            </p:cNvPr>
            <p:cNvSpPr txBox="1"/>
            <p:nvPr/>
          </p:nvSpPr>
          <p:spPr>
            <a:xfrm>
              <a:off x="683118" y="4826480"/>
              <a:ext cx="5996813" cy="1107996"/>
            </a:xfrm>
            <a:prstGeom prst="roundRect">
              <a:avLst/>
            </a:prstGeom>
            <a:solidFill>
              <a:srgbClr val="F04E98"/>
            </a:solidFill>
          </p:spPr>
          <p:txBody>
            <a:bodyPr wrap="square" rtlCol="0" anchor="ctr">
              <a:noAutofit/>
            </a:bodyPr>
            <a:lstStyle>
              <a:defPPr>
                <a:defRPr lang="en-US"/>
              </a:defPPr>
              <a:lvl1pPr defTabSz="342900">
                <a:defRPr sz="2200">
                  <a:solidFill>
                    <a:srgbClr val="FFFFFF"/>
                  </a:solidFill>
                  <a:latin typeface="Calibri" panose="020F0502020204030204"/>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Knowledge e.g. difference between substance addiction and behavioural addiction</a:t>
              </a:r>
            </a:p>
          </p:txBody>
        </p:sp>
        <p:cxnSp>
          <p:nvCxnSpPr>
            <p:cNvPr id="11" name="Straight Arrow Connector 10">
              <a:extLst>
                <a:ext uri="{FF2B5EF4-FFF2-40B4-BE49-F238E27FC236}">
                  <a16:creationId xmlns:a16="http://schemas.microsoft.com/office/drawing/2014/main" id="{9DA11970-DB5E-4C2B-4EEC-71B7DD0C9FC6}"/>
                </a:ext>
              </a:extLst>
            </p:cNvPr>
            <p:cNvCxnSpPr>
              <a:cxnSpLocks/>
            </p:cNvCxnSpPr>
            <p:nvPr/>
          </p:nvCxnSpPr>
          <p:spPr>
            <a:xfrm flipV="1">
              <a:off x="6546907" y="4826480"/>
              <a:ext cx="798772" cy="644680"/>
            </a:xfrm>
            <a:prstGeom prst="straightConnector1">
              <a:avLst/>
            </a:prstGeom>
            <a:ln w="101600">
              <a:solidFill>
                <a:srgbClr val="F04E98"/>
              </a:solidFill>
              <a:tailEnd type="triangle"/>
            </a:ln>
          </p:spPr>
          <p:style>
            <a:lnRef idx="1">
              <a:schemeClr val="accent5"/>
            </a:lnRef>
            <a:fillRef idx="0">
              <a:schemeClr val="accent5"/>
            </a:fillRef>
            <a:effectRef idx="0">
              <a:schemeClr val="accent5"/>
            </a:effectRef>
            <a:fontRef idx="minor">
              <a:schemeClr val="tx1"/>
            </a:fontRef>
          </p:style>
        </p:cxnSp>
      </p:grpSp>
      <p:grpSp>
        <p:nvGrpSpPr>
          <p:cNvPr id="18" name="Group 17">
            <a:extLst>
              <a:ext uri="{FF2B5EF4-FFF2-40B4-BE49-F238E27FC236}">
                <a16:creationId xmlns:a16="http://schemas.microsoft.com/office/drawing/2014/main" id="{3A975F81-D7DA-FAD6-84AB-1F957C0047AD}"/>
              </a:ext>
            </a:extLst>
          </p:cNvPr>
          <p:cNvGrpSpPr/>
          <p:nvPr/>
        </p:nvGrpSpPr>
        <p:grpSpPr>
          <a:xfrm>
            <a:off x="683119" y="3162893"/>
            <a:ext cx="6662560" cy="1352302"/>
            <a:chOff x="683119" y="3162893"/>
            <a:chExt cx="6662560" cy="1352302"/>
          </a:xfrm>
        </p:grpSpPr>
        <p:sp>
          <p:nvSpPr>
            <p:cNvPr id="14" name="TextBox 13">
              <a:extLst>
                <a:ext uri="{FF2B5EF4-FFF2-40B4-BE49-F238E27FC236}">
                  <a16:creationId xmlns:a16="http://schemas.microsoft.com/office/drawing/2014/main" id="{6DA0BF6A-AC06-9694-DEC7-90EF4D4F67AA}"/>
                </a:ext>
              </a:extLst>
            </p:cNvPr>
            <p:cNvSpPr txBox="1"/>
            <p:nvPr/>
          </p:nvSpPr>
          <p:spPr>
            <a:xfrm>
              <a:off x="683119" y="3407753"/>
              <a:ext cx="5996813" cy="1107442"/>
            </a:xfrm>
            <a:prstGeom prst="roundRect">
              <a:avLst>
                <a:gd name="adj" fmla="val 15536"/>
              </a:avLst>
            </a:prstGeom>
            <a:solidFill>
              <a:srgbClr val="F04E98"/>
            </a:solidFill>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Stamp focus e.g. informed decision making and understanding risk.</a:t>
              </a:r>
            </a:p>
          </p:txBody>
        </p:sp>
        <p:cxnSp>
          <p:nvCxnSpPr>
            <p:cNvPr id="16" name="Straight Arrow Connector 15">
              <a:extLst>
                <a:ext uri="{FF2B5EF4-FFF2-40B4-BE49-F238E27FC236}">
                  <a16:creationId xmlns:a16="http://schemas.microsoft.com/office/drawing/2014/main" id="{9F72D83F-83CD-3095-C742-42F9FEA53434}"/>
                </a:ext>
              </a:extLst>
            </p:cNvPr>
            <p:cNvCxnSpPr>
              <a:cxnSpLocks/>
            </p:cNvCxnSpPr>
            <p:nvPr/>
          </p:nvCxnSpPr>
          <p:spPr>
            <a:xfrm flipV="1">
              <a:off x="6514699" y="3162893"/>
              <a:ext cx="830980" cy="941370"/>
            </a:xfrm>
            <a:prstGeom prst="straightConnector1">
              <a:avLst/>
            </a:prstGeom>
            <a:ln w="101600">
              <a:solidFill>
                <a:srgbClr val="F04E98"/>
              </a:solidFill>
              <a:tailEnd type="triangle"/>
            </a:ln>
          </p:spPr>
          <p:style>
            <a:lnRef idx="1">
              <a:schemeClr val="accent5"/>
            </a:lnRef>
            <a:fillRef idx="0">
              <a:schemeClr val="accent5"/>
            </a:fillRef>
            <a:effectRef idx="0">
              <a:schemeClr val="accent5"/>
            </a:effectRef>
            <a:fontRef idx="minor">
              <a:schemeClr val="tx1"/>
            </a:fontRef>
          </p:style>
        </p:cxnSp>
      </p:grpSp>
      <p:sp>
        <p:nvSpPr>
          <p:cNvPr id="17" name="Rectangle: Rounded Corners 16">
            <a:extLst>
              <a:ext uri="{FF2B5EF4-FFF2-40B4-BE49-F238E27FC236}">
                <a16:creationId xmlns:a16="http://schemas.microsoft.com/office/drawing/2014/main" id="{796C644C-FCE5-C9E0-CBA6-C105B814D56E}"/>
              </a:ext>
            </a:extLst>
          </p:cNvPr>
          <p:cNvSpPr/>
          <p:nvPr/>
        </p:nvSpPr>
        <p:spPr>
          <a:xfrm>
            <a:off x="683118" y="1989026"/>
            <a:ext cx="5996814" cy="1107442"/>
          </a:xfrm>
          <a:prstGeom prst="roundRect">
            <a:avLst/>
          </a:prstGeom>
          <a:solidFill>
            <a:srgbClr val="6FB7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Supporting teachers with providing feedback about both knowledge and skills/qualities demonstrated.</a:t>
            </a:r>
          </a:p>
        </p:txBody>
      </p:sp>
      <p:sp>
        <p:nvSpPr>
          <p:cNvPr id="2" name="Title 1">
            <a:extLst>
              <a:ext uri="{FF2B5EF4-FFF2-40B4-BE49-F238E27FC236}">
                <a16:creationId xmlns:a16="http://schemas.microsoft.com/office/drawing/2014/main" id="{309580BB-ABEF-97C2-B891-EA4AD5D006FA}"/>
              </a:ext>
            </a:extLst>
          </p:cNvPr>
          <p:cNvSpPr txBox="1">
            <a:spLocks/>
          </p:cNvSpPr>
          <p:nvPr/>
        </p:nvSpPr>
        <p:spPr>
          <a:xfrm>
            <a:off x="624588" y="395857"/>
            <a:ext cx="6478856"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Every lesson has a knowledge focus </a:t>
            </a:r>
            <a:b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b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and a stamp focus:</a:t>
            </a:r>
          </a:p>
        </p:txBody>
      </p:sp>
      <p:pic>
        <p:nvPicPr>
          <p:cNvPr id="4" name="Graphic 3">
            <a:extLst>
              <a:ext uri="{FF2B5EF4-FFF2-40B4-BE49-F238E27FC236}">
                <a16:creationId xmlns:a16="http://schemas.microsoft.com/office/drawing/2014/main" id="{CF606122-8FE2-04E6-FAA0-9F0F6958CC20}"/>
              </a:ext>
            </a:extLst>
          </p:cNvPr>
          <p:cNvPicPr>
            <a:picLocks noChangeAspect="1"/>
          </p:cNvPicPr>
          <p:nvPr/>
        </p:nvPicPr>
        <p:blipFill rotWithShape="1">
          <a:blip>
            <a:extLst>
              <a:ext uri="{96DAC541-7B7A-43D3-8B79-37D633B846F1}">
                <asvg:svgBlip xmlns:asvg="http://schemas.microsoft.com/office/drawing/2016/SVG/main" r:embed="rId4"/>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2805990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20CA26D-C47B-8853-8AAE-8E91BF17FCDC}"/>
              </a:ext>
            </a:extLst>
          </p:cNvPr>
          <p:cNvSpPr/>
          <p:nvPr/>
        </p:nvSpPr>
        <p:spPr>
          <a:xfrm>
            <a:off x="-574464" y="4813837"/>
            <a:ext cx="13819021" cy="2044164"/>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16B81D18-B704-7111-19FE-A6D1886DE0D6}"/>
              </a:ext>
            </a:extLst>
          </p:cNvPr>
          <p:cNvSpPr txBox="1">
            <a:spLocks/>
          </p:cNvSpPr>
          <p:nvPr/>
        </p:nvSpPr>
        <p:spPr>
          <a:xfrm>
            <a:off x="624588" y="395857"/>
            <a:ext cx="6478856"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EFDF00"/>
                </a:solidFill>
                <a:effectLst/>
                <a:uLnTx/>
                <a:uFillTx/>
                <a:latin typeface="Calibri" panose="020F0502020204030204" pitchFamily="34" charset="0"/>
                <a:ea typeface="+mj-ea"/>
                <a:cs typeface="+mj-cs"/>
              </a:rPr>
              <a:t>Is inclusive…</a:t>
            </a:r>
          </a:p>
        </p:txBody>
      </p:sp>
      <p:pic>
        <p:nvPicPr>
          <p:cNvPr id="5" name="Graphic 4">
            <a:extLst>
              <a:ext uri="{FF2B5EF4-FFF2-40B4-BE49-F238E27FC236}">
                <a16:creationId xmlns:a16="http://schemas.microsoft.com/office/drawing/2014/main" id="{D3CA869A-2DFD-F4AF-FB52-9E969EF1A50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5246374" flipH="1" flipV="1">
            <a:off x="7222744" y="456386"/>
            <a:ext cx="2407923" cy="2800519"/>
          </a:xfrm>
          <a:prstGeom prst="rect">
            <a:avLst/>
          </a:prstGeom>
        </p:spPr>
      </p:pic>
      <p:sp>
        <p:nvSpPr>
          <p:cNvPr id="7" name="Title 1">
            <a:extLst>
              <a:ext uri="{FF2B5EF4-FFF2-40B4-BE49-F238E27FC236}">
                <a16:creationId xmlns:a16="http://schemas.microsoft.com/office/drawing/2014/main" id="{56B175F8-E6F8-E7C1-BD05-3FF5CE72D3E6}"/>
              </a:ext>
            </a:extLst>
          </p:cNvPr>
          <p:cNvSpPr txBox="1">
            <a:spLocks/>
          </p:cNvSpPr>
          <p:nvPr/>
        </p:nvSpPr>
        <p:spPr>
          <a:xfrm>
            <a:off x="7435458" y="1382697"/>
            <a:ext cx="1982493" cy="769441"/>
          </a:xfrm>
          <a:prstGeom prst="rect">
            <a:avLst/>
          </a:prstGeom>
        </p:spPr>
        <p:txBody>
          <a:bodyPr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720000" rtl="0" eaLnBrk="1" fontAlgn="auto" latinLnBrk="0" hangingPunct="1">
              <a:lnSpc>
                <a:spcPts val="2000"/>
              </a:lnSpc>
              <a:spcBef>
                <a:spcPct val="0"/>
              </a:spcBef>
              <a:spcAft>
                <a:spcPts val="0"/>
              </a:spcAft>
              <a:buClrTx/>
              <a:buSzTx/>
              <a:buFontTx/>
              <a:buNone/>
              <a:tabLst/>
              <a:defRPr/>
            </a:pPr>
            <a:r>
              <a:rPr kumimoji="0" lang="en-GB" sz="1800" b="1" i="0" u="none" strike="noStrike" kern="1200" cap="none" spc="0" normalizeH="0" baseline="0" noProof="0">
                <a:ln>
                  <a:noFill/>
                </a:ln>
                <a:solidFill>
                  <a:srgbClr val="CA2FBF"/>
                </a:solidFill>
                <a:effectLst/>
                <a:uLnTx/>
                <a:uFillTx/>
                <a:latin typeface="Calibri" panose="020F0502020204030204"/>
                <a:ea typeface="+mj-ea"/>
                <a:cs typeface="+mj-cs"/>
              </a:rPr>
              <a:t>Equality</a:t>
            </a:r>
            <a:r>
              <a:rPr kumimoji="0" lang="en-GB" sz="1800" b="1" i="0" u="none" strike="noStrike" kern="1200" cap="none" spc="0" normalizeH="0" baseline="0" noProof="0">
                <a:ln>
                  <a:noFill/>
                </a:ln>
                <a:solidFill>
                  <a:srgbClr val="303AB2"/>
                </a:solidFill>
                <a:effectLst/>
                <a:uLnTx/>
                <a:uFillTx/>
                <a:latin typeface="Calibri" panose="020F0502020204030204"/>
                <a:ea typeface="+mj-ea"/>
                <a:cs typeface="+mj-cs"/>
              </a:rPr>
              <a:t> is a ‘golden thread’ including explicit lessons.</a:t>
            </a:r>
            <a:endParaRPr kumimoji="0" lang="en-US" sz="1800" b="1" i="0" u="none" strike="noStrike" kern="1200" cap="none" spc="0" normalizeH="0" baseline="0" noProof="0">
              <a:ln>
                <a:noFill/>
              </a:ln>
              <a:solidFill>
                <a:srgbClr val="303AB2"/>
              </a:solidFill>
              <a:effectLst/>
              <a:uLnTx/>
              <a:uFillTx/>
              <a:latin typeface="Calibri" panose="020F0502020204030204"/>
              <a:ea typeface="+mj-ea"/>
              <a:cs typeface="Calibri" panose="020F0502020204030204" pitchFamily="34" charset="0"/>
            </a:endParaRPr>
          </a:p>
        </p:txBody>
      </p:sp>
      <p:pic>
        <p:nvPicPr>
          <p:cNvPr id="11" name="Graphic 10">
            <a:extLst>
              <a:ext uri="{FF2B5EF4-FFF2-40B4-BE49-F238E27FC236}">
                <a16:creationId xmlns:a16="http://schemas.microsoft.com/office/drawing/2014/main" id="{FED269AD-EC6A-F353-E387-770B334209D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363283" flipV="1">
            <a:off x="2928948" y="907558"/>
            <a:ext cx="2282843" cy="2796854"/>
          </a:xfrm>
          <a:prstGeom prst="rect">
            <a:avLst/>
          </a:prstGeom>
        </p:spPr>
      </p:pic>
      <p:pic>
        <p:nvPicPr>
          <p:cNvPr id="18" name="Graphic 17">
            <a:extLst>
              <a:ext uri="{FF2B5EF4-FFF2-40B4-BE49-F238E27FC236}">
                <a16:creationId xmlns:a16="http://schemas.microsoft.com/office/drawing/2014/main" id="{88402422-3A02-6E43-4E9D-3675E27409C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173" y="3454311"/>
            <a:ext cx="2702002" cy="2121198"/>
          </a:xfrm>
          <a:prstGeom prst="rect">
            <a:avLst/>
          </a:prstGeom>
        </p:spPr>
      </p:pic>
      <p:pic>
        <p:nvPicPr>
          <p:cNvPr id="19" name="Graphic 18">
            <a:extLst>
              <a:ext uri="{FF2B5EF4-FFF2-40B4-BE49-F238E27FC236}">
                <a16:creationId xmlns:a16="http://schemas.microsoft.com/office/drawing/2014/main" id="{75D79987-8B6C-2CEE-9A4D-AD59B9BC94A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flipH="1" flipV="1">
            <a:off x="1288738" y="3497820"/>
            <a:ext cx="2742962" cy="2153353"/>
          </a:xfrm>
          <a:prstGeom prst="rect">
            <a:avLst/>
          </a:prstGeom>
        </p:spPr>
      </p:pic>
      <p:sp>
        <p:nvSpPr>
          <p:cNvPr id="20" name="Title 1">
            <a:extLst>
              <a:ext uri="{FF2B5EF4-FFF2-40B4-BE49-F238E27FC236}">
                <a16:creationId xmlns:a16="http://schemas.microsoft.com/office/drawing/2014/main" id="{6CFB4428-3555-F301-63D1-81BE3AE4A10B}"/>
              </a:ext>
            </a:extLst>
          </p:cNvPr>
          <p:cNvSpPr txBox="1">
            <a:spLocks/>
          </p:cNvSpPr>
          <p:nvPr/>
        </p:nvSpPr>
        <p:spPr>
          <a:xfrm>
            <a:off x="3094311" y="1885179"/>
            <a:ext cx="1961508" cy="769441"/>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720000" rtl="0" eaLnBrk="1" fontAlgn="auto" latinLnBrk="0" hangingPunct="1">
              <a:lnSpc>
                <a:spcPts val="2000"/>
              </a:lnSpc>
              <a:spcBef>
                <a:spcPct val="0"/>
              </a:spcBef>
              <a:spcAft>
                <a:spcPts val="0"/>
              </a:spcAft>
              <a:buClrTx/>
              <a:buSzTx/>
              <a:buFontTx/>
              <a:buNone/>
              <a:tabLst/>
              <a:defRPr/>
            </a:pPr>
            <a:r>
              <a:rPr kumimoji="0" lang="en-GB" sz="1800" b="1" i="0" u="none" strike="noStrike" kern="1200" cap="none" spc="0" normalizeH="0" baseline="0" noProof="0">
                <a:ln>
                  <a:noFill/>
                </a:ln>
                <a:solidFill>
                  <a:srgbClr val="CA2FBF"/>
                </a:solidFill>
                <a:effectLst/>
                <a:uLnTx/>
                <a:uFillTx/>
                <a:latin typeface="Calibri" panose="020F0502020204030204"/>
                <a:ea typeface="+mj-ea"/>
                <a:cs typeface="+mj-cs"/>
              </a:rPr>
              <a:t>Diversity</a:t>
            </a:r>
            <a:r>
              <a:rPr kumimoji="0" lang="en-GB" sz="1800" b="1" i="0" u="none" strike="noStrike" kern="1200" cap="none" spc="0" normalizeH="0" baseline="0" noProof="0">
                <a:ln>
                  <a:noFill/>
                </a:ln>
                <a:solidFill>
                  <a:srgbClr val="303AB2"/>
                </a:solidFill>
                <a:effectLst/>
                <a:uLnTx/>
                <a:uFillTx/>
                <a:latin typeface="Calibri" panose="020F0502020204030204"/>
                <a:ea typeface="+mj-ea"/>
                <a:cs typeface="+mj-cs"/>
              </a:rPr>
              <a:t> within case studies, language and imagery.</a:t>
            </a:r>
            <a:endParaRPr kumimoji="0" lang="en-US" sz="1800" b="1" i="0" u="none" strike="noStrike" kern="1200" cap="none" spc="0" normalizeH="0" baseline="0" noProof="0">
              <a:ln>
                <a:noFill/>
              </a:ln>
              <a:solidFill>
                <a:srgbClr val="303AB2"/>
              </a:solidFill>
              <a:effectLst/>
              <a:uLnTx/>
              <a:uFillTx/>
              <a:latin typeface="Calibri" panose="020F0502020204030204"/>
              <a:ea typeface="+mj-ea"/>
              <a:cs typeface="Calibri" panose="020F0502020204030204" pitchFamily="34" charset="0"/>
            </a:endParaRPr>
          </a:p>
        </p:txBody>
      </p:sp>
      <p:sp>
        <p:nvSpPr>
          <p:cNvPr id="21" name="Title 1">
            <a:extLst>
              <a:ext uri="{FF2B5EF4-FFF2-40B4-BE49-F238E27FC236}">
                <a16:creationId xmlns:a16="http://schemas.microsoft.com/office/drawing/2014/main" id="{95FD5DDA-2CE6-BB25-227E-C2FB45F45329}"/>
              </a:ext>
            </a:extLst>
          </p:cNvPr>
          <p:cNvSpPr txBox="1">
            <a:spLocks/>
          </p:cNvSpPr>
          <p:nvPr/>
        </p:nvSpPr>
        <p:spPr>
          <a:xfrm>
            <a:off x="8013414" y="4130190"/>
            <a:ext cx="1982493" cy="769441"/>
          </a:xfrm>
          <a:prstGeom prst="rect">
            <a:avLst/>
          </a:prstGeom>
        </p:spPr>
        <p:txBody>
          <a:bodyPr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720000" rtl="0" eaLnBrk="1" fontAlgn="auto" latinLnBrk="0" hangingPunct="1">
              <a:lnSpc>
                <a:spcPts val="2000"/>
              </a:lnSpc>
              <a:spcBef>
                <a:spcPct val="0"/>
              </a:spcBef>
              <a:spcAft>
                <a:spcPts val="0"/>
              </a:spcAft>
              <a:buClrTx/>
              <a:buSzTx/>
              <a:buFontTx/>
              <a:buNone/>
              <a:tabLst/>
              <a:defRPr/>
            </a:pPr>
            <a:r>
              <a:rPr kumimoji="0" lang="en-US" sz="1800" b="1" i="0" u="none" strike="noStrike" kern="1200" cap="none" spc="0" normalizeH="0" baseline="0" noProof="0">
                <a:ln>
                  <a:noFill/>
                </a:ln>
                <a:solidFill>
                  <a:srgbClr val="303AB2"/>
                </a:solidFill>
                <a:effectLst/>
                <a:uLnTx/>
                <a:uFillTx/>
                <a:latin typeface="Calibri" panose="020F0502020204030204" pitchFamily="34" charset="0"/>
                <a:ea typeface="+mj-ea"/>
                <a:cs typeface="Calibri" panose="020F0502020204030204" pitchFamily="34" charset="0"/>
              </a:rPr>
              <a:t>External </a:t>
            </a:r>
            <a:r>
              <a:rPr kumimoji="0" lang="en-US" sz="1800" b="1" i="0" u="none" strike="noStrike" kern="1200" cap="none" spc="0" normalizeH="0" baseline="0" noProof="0">
                <a:ln>
                  <a:noFill/>
                </a:ln>
                <a:solidFill>
                  <a:srgbClr val="CA2FBF"/>
                </a:solidFill>
                <a:effectLst/>
                <a:uLnTx/>
                <a:uFillTx/>
                <a:latin typeface="Calibri" panose="020F0502020204030204" pitchFamily="34" charset="0"/>
                <a:ea typeface="+mj-ea"/>
                <a:cs typeface="Calibri" panose="020F0502020204030204" pitchFamily="34" charset="0"/>
              </a:rPr>
              <a:t>quality assurance </a:t>
            </a:r>
            <a:r>
              <a:rPr kumimoji="0" lang="en-US" sz="1800" b="1" i="0" u="none" strike="noStrike" kern="1200" cap="none" spc="0" normalizeH="0" baseline="0" noProof="0">
                <a:ln>
                  <a:noFill/>
                </a:ln>
                <a:solidFill>
                  <a:srgbClr val="303AB2"/>
                </a:solidFill>
                <a:effectLst/>
                <a:uLnTx/>
                <a:uFillTx/>
                <a:latin typeface="Calibri" panose="020F0502020204030204" pitchFamily="34" charset="0"/>
                <a:ea typeface="+mj-ea"/>
                <a:cs typeface="Calibri" panose="020F0502020204030204" pitchFamily="34" charset="0"/>
              </a:rPr>
              <a:t>and critical friends. </a:t>
            </a:r>
          </a:p>
        </p:txBody>
      </p:sp>
      <p:sp>
        <p:nvSpPr>
          <p:cNvPr id="22" name="Title 1">
            <a:extLst>
              <a:ext uri="{FF2B5EF4-FFF2-40B4-BE49-F238E27FC236}">
                <a16:creationId xmlns:a16="http://schemas.microsoft.com/office/drawing/2014/main" id="{F96AC43E-34EF-0C57-A1C7-25F6B6BA17EB}"/>
              </a:ext>
            </a:extLst>
          </p:cNvPr>
          <p:cNvSpPr txBox="1">
            <a:spLocks/>
          </p:cNvSpPr>
          <p:nvPr/>
        </p:nvSpPr>
        <p:spPr>
          <a:xfrm>
            <a:off x="1628078" y="3921991"/>
            <a:ext cx="1982493" cy="1282402"/>
          </a:xfrm>
          <a:prstGeom prst="rect">
            <a:avLst/>
          </a:prstGeom>
        </p:spPr>
        <p:txBody>
          <a:bodyPr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720000" rtl="0" eaLnBrk="1" fontAlgn="auto" latinLnBrk="0" hangingPunct="1">
              <a:lnSpc>
                <a:spcPts val="2000"/>
              </a:lnSpc>
              <a:spcBef>
                <a:spcPct val="0"/>
              </a:spcBef>
              <a:spcAft>
                <a:spcPts val="0"/>
              </a:spcAft>
              <a:buClrTx/>
              <a:buSzTx/>
              <a:buFontTx/>
              <a:buNone/>
              <a:tabLst/>
              <a:defRPr/>
            </a:pPr>
            <a:r>
              <a:rPr kumimoji="0" lang="en-GB" sz="1800" b="1" i="0" u="none" strike="noStrike" kern="1200" cap="none" spc="0" normalizeH="0" baseline="0" noProof="0">
                <a:ln>
                  <a:noFill/>
                </a:ln>
                <a:solidFill>
                  <a:srgbClr val="303AB2"/>
                </a:solidFill>
                <a:effectLst/>
                <a:uLnTx/>
                <a:uFillTx/>
                <a:latin typeface="Calibri" panose="020F0502020204030204"/>
                <a:ea typeface="+mj-ea"/>
                <a:cs typeface="Calibri" panose="020F0502020204030204" pitchFamily="34" charset="0"/>
              </a:rPr>
              <a:t>Careful </a:t>
            </a:r>
            <a:r>
              <a:rPr kumimoji="0" lang="en-GB" sz="1800" b="1" i="0" u="none" strike="noStrike" kern="1200" cap="none" spc="0" normalizeH="0" baseline="0" noProof="0">
                <a:ln>
                  <a:noFill/>
                </a:ln>
                <a:solidFill>
                  <a:srgbClr val="CA2FBF"/>
                </a:solidFill>
                <a:effectLst/>
                <a:uLnTx/>
                <a:uFillTx/>
                <a:latin typeface="Calibri" panose="020F0502020204030204"/>
                <a:ea typeface="+mj-ea"/>
                <a:cs typeface="Calibri" panose="020F0502020204030204" pitchFamily="34" charset="0"/>
              </a:rPr>
              <a:t>consideration of cognitive overload</a:t>
            </a:r>
            <a:r>
              <a:rPr kumimoji="0" lang="en-GB" sz="1800" b="1" i="0" u="none" strike="noStrike" kern="1200" cap="none" spc="0" normalizeH="0" baseline="0" noProof="0">
                <a:ln>
                  <a:noFill/>
                </a:ln>
                <a:solidFill>
                  <a:srgbClr val="303AB2"/>
                </a:solidFill>
                <a:effectLst/>
                <a:uLnTx/>
                <a:uFillTx/>
                <a:latin typeface="Calibri" panose="020F0502020204030204"/>
                <a:ea typeface="+mj-ea"/>
                <a:cs typeface="Calibri" panose="020F0502020204030204" pitchFamily="34" charset="0"/>
              </a:rPr>
              <a:t>, scaffolding and language.</a:t>
            </a:r>
            <a:endParaRPr kumimoji="0" lang="en-US" sz="1800" b="1" i="0" u="none" strike="noStrike" kern="1200" cap="none" spc="0" normalizeH="0" baseline="0" noProof="0">
              <a:ln>
                <a:noFill/>
              </a:ln>
              <a:solidFill>
                <a:srgbClr val="303AB2"/>
              </a:solidFill>
              <a:effectLst/>
              <a:uLnTx/>
              <a:uFillTx/>
              <a:latin typeface="Calibri" panose="020F0502020204030204"/>
              <a:ea typeface="+mj-ea"/>
              <a:cs typeface="Calibri" panose="020F0502020204030204" pitchFamily="34" charset="0"/>
            </a:endParaRPr>
          </a:p>
        </p:txBody>
      </p:sp>
      <p:sp>
        <p:nvSpPr>
          <p:cNvPr id="23" name="Title 1">
            <a:extLst>
              <a:ext uri="{FF2B5EF4-FFF2-40B4-BE49-F238E27FC236}">
                <a16:creationId xmlns:a16="http://schemas.microsoft.com/office/drawing/2014/main" id="{E93B3F85-17D1-4BE3-B063-F02EAAA82C56}"/>
              </a:ext>
            </a:extLst>
          </p:cNvPr>
          <p:cNvSpPr txBox="1">
            <a:spLocks/>
          </p:cNvSpPr>
          <p:nvPr/>
        </p:nvSpPr>
        <p:spPr>
          <a:xfrm>
            <a:off x="8415143" y="5804869"/>
            <a:ext cx="3103757" cy="619850"/>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720000" rtl="0" eaLnBrk="1" fontAlgn="auto" latinLnBrk="0" hangingPunct="1">
              <a:lnSpc>
                <a:spcPts val="24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We have just begun a full SEND review.</a:t>
            </a:r>
          </a:p>
        </p:txBody>
      </p:sp>
      <p:pic>
        <p:nvPicPr>
          <p:cNvPr id="8" name="Picture 7" descr="A young person wearing a school uniform&#10;&#10;AI-generated content may be incorrect.">
            <a:extLst>
              <a:ext uri="{FF2B5EF4-FFF2-40B4-BE49-F238E27FC236}">
                <a16:creationId xmlns:a16="http://schemas.microsoft.com/office/drawing/2014/main" id="{EADC2CC3-D66F-4B5E-ACF9-C08DEC4184A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283207" y="2171043"/>
            <a:ext cx="5143499" cy="4686957"/>
          </a:xfrm>
          <a:prstGeom prst="rect">
            <a:avLst/>
          </a:prstGeom>
        </p:spPr>
      </p:pic>
      <p:pic>
        <p:nvPicPr>
          <p:cNvPr id="2" name="Graphic 1">
            <a:extLst>
              <a:ext uri="{FF2B5EF4-FFF2-40B4-BE49-F238E27FC236}">
                <a16:creationId xmlns:a16="http://schemas.microsoft.com/office/drawing/2014/main" id="{8288EE95-4BC5-3DE6-44EB-8C4902DF5E56}"/>
              </a:ext>
            </a:extLst>
          </p:cNvPr>
          <p:cNvPicPr>
            <a:picLocks noChangeAspect="1"/>
          </p:cNvPicPr>
          <p:nvPr/>
        </p:nvPicPr>
        <p:blipFill rotWithShape="1">
          <a:blip>
            <a:extLst>
              <a:ext uri="{96DAC541-7B7A-43D3-8B79-37D633B846F1}">
                <asvg:svgBlip xmlns:asvg="http://schemas.microsoft.com/office/drawing/2016/SVG/main" r:embed="rId8"/>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12619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A79F1-BF86-D049-347B-ABEC517C10CA}"/>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50C0EFA-4AE3-7F99-4D56-E89DD88476CF}"/>
              </a:ext>
            </a:extLst>
          </p:cNvPr>
          <p:cNvSpPr/>
          <p:nvPr/>
        </p:nvSpPr>
        <p:spPr>
          <a:xfrm>
            <a:off x="-269507" y="3429000"/>
            <a:ext cx="12743848" cy="3429000"/>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DC8F587-5023-659C-1A32-5F4EF660E337}"/>
              </a:ext>
            </a:extLst>
          </p:cNvPr>
          <p:cNvSpPr txBox="1">
            <a:spLocks/>
          </p:cNvSpPr>
          <p:nvPr/>
        </p:nvSpPr>
        <p:spPr>
          <a:xfrm>
            <a:off x="1524000" y="0"/>
            <a:ext cx="9144000" cy="576000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a:ln>
                <a:noFill/>
              </a:ln>
              <a:solidFill>
                <a:srgbClr val="D9D9D6">
                  <a:lumMod val="10000"/>
                </a:srgbClr>
              </a:solidFill>
              <a:effectLst/>
              <a:uLnTx/>
              <a:uFillTx/>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268A0BB5-91CF-91E9-40BF-3257DD723A26}"/>
              </a:ext>
            </a:extLst>
          </p:cNvPr>
          <p:cNvSpPr txBox="1"/>
          <p:nvPr/>
        </p:nvSpPr>
        <p:spPr>
          <a:xfrm>
            <a:off x="2120900" y="2103761"/>
            <a:ext cx="7886700" cy="2650478"/>
          </a:xfrm>
          <a:prstGeom prst="roundRect">
            <a:avLst>
              <a:gd name="adj" fmla="val 15536"/>
            </a:avLst>
          </a:prstGeom>
          <a:solidFill>
            <a:srgbClr val="4951BB"/>
          </a:solidFill>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If you know of a Merseyside colleague that would benefit from learning more about how Pol-Ed supports high quality PSHE, book onto our ‘Pol-Ed and effective PSHE’ CPD on the website.</a:t>
            </a:r>
          </a:p>
        </p:txBody>
      </p:sp>
      <p:sp>
        <p:nvSpPr>
          <p:cNvPr id="9" name="Oval 8">
            <a:extLst>
              <a:ext uri="{FF2B5EF4-FFF2-40B4-BE49-F238E27FC236}">
                <a16:creationId xmlns:a16="http://schemas.microsoft.com/office/drawing/2014/main" id="{ADEB7CD1-31BD-8092-9FCE-99E125FE9386}"/>
              </a:ext>
            </a:extLst>
          </p:cNvPr>
          <p:cNvSpPr/>
          <p:nvPr/>
        </p:nvSpPr>
        <p:spPr>
          <a:xfrm>
            <a:off x="5592035" y="5097218"/>
            <a:ext cx="1325563" cy="1325563"/>
          </a:xfrm>
          <a:prstGeom prst="ellipse">
            <a:avLst/>
          </a:prstGeom>
          <a:solidFill>
            <a:srgbClr val="7A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4BECD908-55A7-9650-D682-A472E35C00E3}"/>
              </a:ext>
            </a:extLst>
          </p:cNvPr>
          <p:cNvSpPr/>
          <p:nvPr/>
        </p:nvSpPr>
        <p:spPr>
          <a:xfrm>
            <a:off x="10131139" y="3608981"/>
            <a:ext cx="946721" cy="961961"/>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E2E1403E-5F09-30C5-3F40-12AE0686AA7C}"/>
              </a:ext>
            </a:extLst>
          </p:cNvPr>
          <p:cNvSpPr/>
          <p:nvPr/>
        </p:nvSpPr>
        <p:spPr>
          <a:xfrm>
            <a:off x="1822450" y="736549"/>
            <a:ext cx="977951" cy="977951"/>
          </a:xfrm>
          <a:prstGeom prst="ellipse">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09F26EEB-A9BF-A95F-D173-C8D1C6FBD659}"/>
              </a:ext>
            </a:extLst>
          </p:cNvPr>
          <p:cNvSpPr/>
          <p:nvPr/>
        </p:nvSpPr>
        <p:spPr>
          <a:xfrm>
            <a:off x="8658279" y="1005761"/>
            <a:ext cx="496259" cy="496259"/>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97589D28-D01F-CC64-8290-021F256F5CE3}"/>
              </a:ext>
            </a:extLst>
          </p:cNvPr>
          <p:cNvSpPr/>
          <p:nvPr/>
        </p:nvSpPr>
        <p:spPr>
          <a:xfrm>
            <a:off x="1362337" y="4089962"/>
            <a:ext cx="460113" cy="460113"/>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Graphic 2">
            <a:extLst>
              <a:ext uri="{FF2B5EF4-FFF2-40B4-BE49-F238E27FC236}">
                <a16:creationId xmlns:a16="http://schemas.microsoft.com/office/drawing/2014/main" id="{72CAA29F-A40A-741F-A81A-7F1D3BD6230B}"/>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2600911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0B1159-57E2-3341-9321-D6332DFA900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1C77450-ED44-602B-EF1E-459426C6E8E2}"/>
              </a:ext>
            </a:extLst>
          </p:cNvPr>
          <p:cNvSpPr/>
          <p:nvPr/>
        </p:nvSpPr>
        <p:spPr>
          <a:xfrm>
            <a:off x="-269507" y="3429000"/>
            <a:ext cx="12743848" cy="3429000"/>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8DE4CDFB-4AB7-0F1A-64D3-C3F740F9CC4E}"/>
              </a:ext>
            </a:extLst>
          </p:cNvPr>
          <p:cNvGraphicFramePr/>
          <p:nvPr>
            <p:extLst>
              <p:ext uri="{D42A27DB-BD31-4B8C-83A1-F6EECF244321}">
                <p14:modId xmlns:p14="http://schemas.microsoft.com/office/powerpoint/2010/main" val="1586663459"/>
              </p:ext>
            </p:extLst>
          </p:nvPr>
        </p:nvGraphicFramePr>
        <p:xfrm>
          <a:off x="693089" y="932290"/>
          <a:ext cx="10279711" cy="4993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a:extLst>
              <a:ext uri="{FF2B5EF4-FFF2-40B4-BE49-F238E27FC236}">
                <a16:creationId xmlns:a16="http://schemas.microsoft.com/office/drawing/2014/main" id="{38308931-9F4F-B010-C700-BB5A87E23C77}"/>
              </a:ext>
            </a:extLst>
          </p:cNvPr>
          <p:cNvSpPr txBox="1">
            <a:spLocks/>
          </p:cNvSpPr>
          <p:nvPr/>
        </p:nvSpPr>
        <p:spPr>
          <a:xfrm>
            <a:off x="624588" y="395857"/>
            <a:ext cx="6478856"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EFDF00"/>
                </a:solidFill>
                <a:effectLst/>
                <a:uLnTx/>
                <a:uFillTx/>
                <a:latin typeface="Calibri" panose="020F0502020204030204" pitchFamily="34" charset="0"/>
                <a:ea typeface="+mj-ea"/>
                <a:cs typeface="+mj-cs"/>
              </a:rPr>
              <a:t>Our approach…</a:t>
            </a:r>
          </a:p>
        </p:txBody>
      </p:sp>
      <p:sp>
        <p:nvSpPr>
          <p:cNvPr id="8" name="Oval 7">
            <a:extLst>
              <a:ext uri="{FF2B5EF4-FFF2-40B4-BE49-F238E27FC236}">
                <a16:creationId xmlns:a16="http://schemas.microsoft.com/office/drawing/2014/main" id="{A82D75EC-7B3B-24B9-F7C0-AB2660060D91}"/>
              </a:ext>
            </a:extLst>
          </p:cNvPr>
          <p:cNvSpPr/>
          <p:nvPr/>
        </p:nvSpPr>
        <p:spPr>
          <a:xfrm>
            <a:off x="9102967" y="7736911"/>
            <a:ext cx="488562" cy="496427"/>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71EDD158-A000-57EC-98EF-561E53EF59B8}"/>
              </a:ext>
            </a:extLst>
          </p:cNvPr>
          <p:cNvSpPr/>
          <p:nvPr/>
        </p:nvSpPr>
        <p:spPr>
          <a:xfrm>
            <a:off x="11554283" y="-1576682"/>
            <a:ext cx="1073641" cy="1073641"/>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ED8D2835-6811-9837-3C62-E933FE06A31C}"/>
              </a:ext>
            </a:extLst>
          </p:cNvPr>
          <p:cNvSpPr/>
          <p:nvPr/>
        </p:nvSpPr>
        <p:spPr>
          <a:xfrm>
            <a:off x="5592035" y="5097218"/>
            <a:ext cx="1325563" cy="1325563"/>
          </a:xfrm>
          <a:prstGeom prst="ellipse">
            <a:avLst/>
          </a:prstGeom>
          <a:solidFill>
            <a:srgbClr val="7A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97B1378C-17C2-18F6-DD1C-67CA2215E248}"/>
              </a:ext>
            </a:extLst>
          </p:cNvPr>
          <p:cNvSpPr/>
          <p:nvPr/>
        </p:nvSpPr>
        <p:spPr>
          <a:xfrm>
            <a:off x="-1056155" y="5054811"/>
            <a:ext cx="786648" cy="786648"/>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1FBA69FC-5165-BA31-9F9C-D273A540DE17}"/>
              </a:ext>
            </a:extLst>
          </p:cNvPr>
          <p:cNvSpPr/>
          <p:nvPr/>
        </p:nvSpPr>
        <p:spPr>
          <a:xfrm>
            <a:off x="10812727" y="4442407"/>
            <a:ext cx="946721" cy="961961"/>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BD9DDC64-F623-D048-EA73-4B839776EA33}"/>
              </a:ext>
            </a:extLst>
          </p:cNvPr>
          <p:cNvSpPr/>
          <p:nvPr/>
        </p:nvSpPr>
        <p:spPr>
          <a:xfrm>
            <a:off x="4168671" y="816701"/>
            <a:ext cx="977951" cy="977951"/>
          </a:xfrm>
          <a:prstGeom prst="ellipse">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29C001BE-5784-F2D4-941B-245329007AF3}"/>
              </a:ext>
            </a:extLst>
          </p:cNvPr>
          <p:cNvSpPr/>
          <p:nvPr/>
        </p:nvSpPr>
        <p:spPr>
          <a:xfrm>
            <a:off x="10267719" y="873325"/>
            <a:ext cx="496259" cy="496259"/>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E824F0B3-D22D-5209-DE04-385130A040C6}"/>
              </a:ext>
            </a:extLst>
          </p:cNvPr>
          <p:cNvSpPr/>
          <p:nvPr/>
        </p:nvSpPr>
        <p:spPr>
          <a:xfrm>
            <a:off x="655465" y="5054811"/>
            <a:ext cx="460113" cy="460113"/>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FE775C37-41B8-C438-6552-6DCF9F5A51DF}"/>
              </a:ext>
            </a:extLst>
          </p:cNvPr>
          <p:cNvSpPr/>
          <p:nvPr/>
        </p:nvSpPr>
        <p:spPr>
          <a:xfrm>
            <a:off x="5300795" y="4758182"/>
            <a:ext cx="1908042" cy="1908042"/>
          </a:xfrm>
          <a:prstGeom prst="ellipse">
            <a:avLst/>
          </a:prstGeom>
          <a:solidFill>
            <a:srgbClr val="7AC85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Aptos" panose="02110004020202020204"/>
                <a:ea typeface="+mn-ea"/>
                <a:cs typeface="+mn-cs"/>
              </a:rPr>
              <a:t>Reduce Workload</a:t>
            </a:r>
          </a:p>
        </p:txBody>
      </p:sp>
      <p:sp>
        <p:nvSpPr>
          <p:cNvPr id="9" name="Oval 8">
            <a:extLst>
              <a:ext uri="{FF2B5EF4-FFF2-40B4-BE49-F238E27FC236}">
                <a16:creationId xmlns:a16="http://schemas.microsoft.com/office/drawing/2014/main" id="{138026D9-F677-1EA7-F67E-4D5ABA9A38AE}"/>
              </a:ext>
            </a:extLst>
          </p:cNvPr>
          <p:cNvSpPr/>
          <p:nvPr/>
        </p:nvSpPr>
        <p:spPr>
          <a:xfrm>
            <a:off x="3717235" y="268167"/>
            <a:ext cx="2041827" cy="2041827"/>
          </a:xfrm>
          <a:prstGeom prst="ellipse">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n-ea"/>
                <a:cs typeface="+mn-cs"/>
              </a:rPr>
              <a:t>Create Confidence</a:t>
            </a:r>
          </a:p>
        </p:txBody>
      </p:sp>
    </p:spTree>
    <p:extLst>
      <p:ext uri="{BB962C8B-B14F-4D97-AF65-F5344CB8AC3E}">
        <p14:creationId xmlns:p14="http://schemas.microsoft.com/office/powerpoint/2010/main" val="1161675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7" grpId="0" animBg="1"/>
      <p:bldP spid="9" grpId="0" animBg="1"/>
    </p:bld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a:extLst>
            <a:ext uri="{FF2B5EF4-FFF2-40B4-BE49-F238E27FC236}">
              <a16:creationId xmlns:a16="http://schemas.microsoft.com/office/drawing/2014/main" id="{80C85A41-D7C9-1C07-2036-EB027237FA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73F478C-4148-F5B2-D24A-E17599219FC0}"/>
              </a:ext>
            </a:extLst>
          </p:cNvPr>
          <p:cNvSpPr txBox="1"/>
          <p:nvPr/>
        </p:nvSpPr>
        <p:spPr>
          <a:xfrm>
            <a:off x="624588" y="1196529"/>
            <a:ext cx="5637064" cy="3108543"/>
          </a:xfrm>
          <a:prstGeom prst="rect">
            <a:avLst/>
          </a:prstGeom>
          <a:noFill/>
        </p:spPr>
        <p:txBody>
          <a:bodyPr wrap="square" lIns="90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ea typeface="+mn-ea"/>
                <a:cs typeface="+mn-cs"/>
              </a:rPr>
              <a:t>Statutory curriculum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ea typeface="+mn-ea"/>
                <a:cs typeface="+mn-cs"/>
              </a:rPr>
              <a:t>That change and loss, including bereavement, can provoke a range of feelings, that grief is a natural response to bereavement, and that everyone grieves differently. 	</a:t>
            </a:r>
          </a:p>
        </p:txBody>
      </p:sp>
      <p:pic>
        <p:nvPicPr>
          <p:cNvPr id="10" name="Picture 9" descr="A group of text on a white background&#10;&#10;AI-generated content may be incorrect.">
            <a:extLst>
              <a:ext uri="{FF2B5EF4-FFF2-40B4-BE49-F238E27FC236}">
                <a16:creationId xmlns:a16="http://schemas.microsoft.com/office/drawing/2014/main" id="{6FE8BF6D-E7FF-B10C-0480-AF516B2BA001}"/>
              </a:ext>
            </a:extLst>
          </p:cNvPr>
          <p:cNvPicPr>
            <a:picLocks noChangeAspect="1"/>
          </p:cNvPicPr>
          <p:nvPr/>
        </p:nvPicPr>
        <p:blipFill>
          <a:blip r:embed="rId3"/>
          <a:stretch>
            <a:fillRect/>
          </a:stretch>
        </p:blipFill>
        <p:spPr>
          <a:xfrm>
            <a:off x="624588" y="4653402"/>
            <a:ext cx="10942824" cy="1537042"/>
          </a:xfrm>
          <a:prstGeom prst="rect">
            <a:avLst/>
          </a:prstGeom>
          <a:effectLst>
            <a:outerShdw blurRad="63500" sx="102000" sy="102000" algn="ctr" rotWithShape="0">
              <a:prstClr val="black">
                <a:alpha val="40000"/>
              </a:prstClr>
            </a:outerShdw>
          </a:effectLst>
        </p:spPr>
      </p:pic>
      <p:pic>
        <p:nvPicPr>
          <p:cNvPr id="12" name="Picture 11" descr="A blue and white banner with text and a child crying&#10;&#10;AI-generated content may be incorrect.">
            <a:extLst>
              <a:ext uri="{FF2B5EF4-FFF2-40B4-BE49-F238E27FC236}">
                <a16:creationId xmlns:a16="http://schemas.microsoft.com/office/drawing/2014/main" id="{CF1A7EBE-5786-2030-52D8-3ECECFD988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0009" y="542872"/>
            <a:ext cx="5037403" cy="3762200"/>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FC4322A5-33BA-1DDB-DCBD-50008BE2DB56}"/>
              </a:ext>
            </a:extLst>
          </p:cNvPr>
          <p:cNvSpPr txBox="1">
            <a:spLocks/>
          </p:cNvSpPr>
          <p:nvPr/>
        </p:nvSpPr>
        <p:spPr>
          <a:xfrm>
            <a:off x="624588" y="395857"/>
            <a:ext cx="6478856"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EFDF00"/>
                </a:solidFill>
                <a:effectLst/>
                <a:uLnTx/>
                <a:uFillTx/>
                <a:latin typeface="Calibri" panose="020F0502020204030204" pitchFamily="34" charset="0"/>
                <a:ea typeface="+mj-ea"/>
                <a:cs typeface="+mj-cs"/>
              </a:rPr>
              <a:t>Our approach…</a:t>
            </a:r>
          </a:p>
        </p:txBody>
      </p:sp>
    </p:spTree>
    <p:extLst>
      <p:ext uri="{BB962C8B-B14F-4D97-AF65-F5344CB8AC3E}">
        <p14:creationId xmlns:p14="http://schemas.microsoft.com/office/powerpoint/2010/main" val="5031820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5829442-5C15-5930-82EF-C3217C0A121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408AE70-76A6-44B9-9EEF-EC5F67923196}"/>
              </a:ext>
            </a:extLst>
          </p:cNvPr>
          <p:cNvSpPr txBox="1">
            <a:spLocks/>
          </p:cNvSpPr>
          <p:nvPr/>
        </p:nvSpPr>
        <p:spPr>
          <a:xfrm>
            <a:off x="624588" y="395857"/>
            <a:ext cx="6478856"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EFDF00"/>
                </a:solidFill>
                <a:effectLst/>
                <a:uLnTx/>
                <a:uFillTx/>
                <a:latin typeface="Calibri" panose="020F0502020204030204" pitchFamily="34" charset="0"/>
                <a:ea typeface="+mj-ea"/>
                <a:cs typeface="+mj-cs"/>
              </a:rPr>
              <a:t>Statutory content…</a:t>
            </a:r>
          </a:p>
        </p:txBody>
      </p:sp>
      <p:pic>
        <p:nvPicPr>
          <p:cNvPr id="3" name="Picture 2" descr="A close-up of a document&#10;&#10;AI-generated content may be incorrect.">
            <a:extLst>
              <a:ext uri="{FF2B5EF4-FFF2-40B4-BE49-F238E27FC236}">
                <a16:creationId xmlns:a16="http://schemas.microsoft.com/office/drawing/2014/main" id="{4FE75AA1-9153-168F-4A9C-200ED91BB1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0767" y="388336"/>
            <a:ext cx="4052835" cy="5604002"/>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E8250FC2-6A2D-52A6-FEDD-B64DDE780A77}"/>
              </a:ext>
            </a:extLst>
          </p:cNvPr>
          <p:cNvSpPr txBox="1">
            <a:spLocks/>
          </p:cNvSpPr>
          <p:nvPr/>
        </p:nvSpPr>
        <p:spPr>
          <a:xfrm>
            <a:off x="1524000" y="0"/>
            <a:ext cx="9144000" cy="576000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D9D9D6">
                  <a:lumMod val="10000"/>
                </a:srgbClr>
              </a:solidFill>
              <a:effectLst/>
              <a:uLnTx/>
              <a:uFillTx/>
              <a:latin typeface="Calibri" panose="020F0502020204030204" pitchFamily="34" charset="0"/>
              <a:ea typeface="+mj-ea"/>
              <a:cs typeface="Calibri" panose="020F0502020204030204" pitchFamily="34" charset="0"/>
            </a:endParaRPr>
          </a:p>
        </p:txBody>
      </p:sp>
      <p:sp>
        <p:nvSpPr>
          <p:cNvPr id="11" name="TextBox 10">
            <a:extLst>
              <a:ext uri="{FF2B5EF4-FFF2-40B4-BE49-F238E27FC236}">
                <a16:creationId xmlns:a16="http://schemas.microsoft.com/office/drawing/2014/main" id="{EC77CF5E-EA4C-879E-0C44-56255ECC9FFF}"/>
              </a:ext>
            </a:extLst>
          </p:cNvPr>
          <p:cNvSpPr txBox="1"/>
          <p:nvPr/>
        </p:nvSpPr>
        <p:spPr>
          <a:xfrm>
            <a:off x="623392" y="1390806"/>
            <a:ext cx="4680725"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panose="020F0502020204030204"/>
                <a:ea typeface="+mn-ea"/>
                <a:cs typeface="+mn-cs"/>
              </a:rPr>
              <a:t>Pol-Ed is 100% compliant with statutory guidance.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panose="020F0502020204030204"/>
                <a:ea typeface="+mn-ea"/>
                <a:cs typeface="+mn-cs"/>
              </a:rPr>
              <a:t>Documents are now available which show how and where the statutory curriculum content is met by Pol-Ed. </a:t>
            </a:r>
          </a:p>
        </p:txBody>
      </p:sp>
      <p:pic>
        <p:nvPicPr>
          <p:cNvPr id="17" name="Picture 16" descr="A close-up of a document&#10;&#10;AI-generated content may be incorrect.">
            <a:extLst>
              <a:ext uri="{FF2B5EF4-FFF2-40B4-BE49-F238E27FC236}">
                <a16:creationId xmlns:a16="http://schemas.microsoft.com/office/drawing/2014/main" id="{6C4EF9AF-17C9-4710-D635-FBA4BEA7C7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4422" y="829698"/>
            <a:ext cx="4078845" cy="5639966"/>
          </a:xfrm>
          <a:prstGeom prst="rect">
            <a:avLst/>
          </a:prstGeom>
          <a:effectLst>
            <a:outerShdw blurRad="63500" sx="102000" sy="102000" algn="ctr" rotWithShape="0">
              <a:prstClr val="black">
                <a:alpha val="40000"/>
              </a:prstClr>
            </a:outerShdw>
          </a:effectLst>
        </p:spPr>
      </p:pic>
      <p:pic>
        <p:nvPicPr>
          <p:cNvPr id="10" name="Graphic 9">
            <a:extLst>
              <a:ext uri="{FF2B5EF4-FFF2-40B4-BE49-F238E27FC236}">
                <a16:creationId xmlns:a16="http://schemas.microsoft.com/office/drawing/2014/main" id="{66D43596-D858-EA28-799A-C03DC06FD23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667379">
            <a:off x="6205089" y="2597046"/>
            <a:ext cx="4663688" cy="5545549"/>
          </a:xfrm>
          <a:prstGeom prst="rect">
            <a:avLst/>
          </a:prstGeom>
        </p:spPr>
      </p:pic>
    </p:spTree>
    <p:extLst>
      <p:ext uri="{BB962C8B-B14F-4D97-AF65-F5344CB8AC3E}">
        <p14:creationId xmlns:p14="http://schemas.microsoft.com/office/powerpoint/2010/main" val="22367772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2FAC54-E0AB-1396-724B-0341BB63DA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3A9CDE-2090-115C-CACD-0508E4CA471E}"/>
              </a:ext>
            </a:extLst>
          </p:cNvPr>
          <p:cNvSpPr>
            <a:spLocks/>
          </p:cNvSpPr>
          <p:nvPr/>
        </p:nvSpPr>
        <p:spPr>
          <a:xfrm>
            <a:off x="0" y="1"/>
            <a:ext cx="12192000" cy="3654894"/>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D8324954-5540-7B59-1694-D3087C993738}"/>
              </a:ext>
            </a:extLst>
          </p:cNvPr>
          <p:cNvSpPr/>
          <p:nvPr/>
        </p:nvSpPr>
        <p:spPr>
          <a:xfrm>
            <a:off x="8081731" y="5819870"/>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rgbClr val="303AB2"/>
                </a:solidFill>
              </a:rPr>
              <a:t>For Forces</a:t>
            </a:r>
          </a:p>
        </p:txBody>
      </p:sp>
      <p:sp>
        <p:nvSpPr>
          <p:cNvPr id="54" name="Rectangle: Rounded Corners 53">
            <a:extLst>
              <a:ext uri="{FF2B5EF4-FFF2-40B4-BE49-F238E27FC236}">
                <a16:creationId xmlns:a16="http://schemas.microsoft.com/office/drawing/2014/main" id="{F1DB6812-E74F-EBAA-0C10-64BBF85815E9}"/>
              </a:ext>
            </a:extLst>
          </p:cNvPr>
          <p:cNvSpPr/>
          <p:nvPr/>
        </p:nvSpPr>
        <p:spPr>
          <a:xfrm>
            <a:off x="4904203" y="5819870"/>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rgbClr val="303AB2"/>
                </a:solidFill>
              </a:rPr>
              <a:t>For Forces and LAs</a:t>
            </a:r>
          </a:p>
        </p:txBody>
      </p:sp>
      <p:sp>
        <p:nvSpPr>
          <p:cNvPr id="56" name="Rectangle: Rounded Corners 55">
            <a:extLst>
              <a:ext uri="{FF2B5EF4-FFF2-40B4-BE49-F238E27FC236}">
                <a16:creationId xmlns:a16="http://schemas.microsoft.com/office/drawing/2014/main" id="{3BE00D96-CFD6-7897-882B-B505CE14A85B}"/>
              </a:ext>
            </a:extLst>
          </p:cNvPr>
          <p:cNvSpPr/>
          <p:nvPr/>
        </p:nvSpPr>
        <p:spPr>
          <a:xfrm>
            <a:off x="1734702" y="5819870"/>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rgbClr val="303AB2"/>
                </a:solidFill>
              </a:rPr>
              <a:t>For Schools to deliver</a:t>
            </a:r>
          </a:p>
        </p:txBody>
      </p:sp>
      <p:grpSp>
        <p:nvGrpSpPr>
          <p:cNvPr id="6" name="Group 5">
            <a:extLst>
              <a:ext uri="{FF2B5EF4-FFF2-40B4-BE49-F238E27FC236}">
                <a16:creationId xmlns:a16="http://schemas.microsoft.com/office/drawing/2014/main" id="{FC908961-8468-5E2D-1192-A6D510886098}"/>
              </a:ext>
            </a:extLst>
          </p:cNvPr>
          <p:cNvGrpSpPr/>
          <p:nvPr/>
        </p:nvGrpSpPr>
        <p:grpSpPr>
          <a:xfrm>
            <a:off x="1308699" y="4006885"/>
            <a:ext cx="9574602" cy="2272617"/>
            <a:chOff x="1308699" y="4006885"/>
            <a:chExt cx="9574602" cy="2272617"/>
          </a:xfrm>
        </p:grpSpPr>
        <p:sp>
          <p:nvSpPr>
            <p:cNvPr id="51" name="Rectangle 50">
              <a:extLst>
                <a:ext uri="{FF2B5EF4-FFF2-40B4-BE49-F238E27FC236}">
                  <a16:creationId xmlns:a16="http://schemas.microsoft.com/office/drawing/2014/main" id="{85D38D6A-016E-AA82-1DF7-DCE3BC496BBB}"/>
                </a:ext>
              </a:extLst>
            </p:cNvPr>
            <p:cNvSpPr/>
            <p:nvPr/>
          </p:nvSpPr>
          <p:spPr>
            <a:xfrm>
              <a:off x="8081731" y="4763590"/>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9D3F282-DE2C-9DEC-27BD-48B1632DDEE8}"/>
                </a:ext>
              </a:extLst>
            </p:cNvPr>
            <p:cNvSpPr/>
            <p:nvPr/>
          </p:nvSpPr>
          <p:spPr>
            <a:xfrm>
              <a:off x="4904203" y="4763590"/>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ABD23F9B-EA0F-700F-D27C-0313A61B17D2}"/>
                </a:ext>
              </a:extLst>
            </p:cNvPr>
            <p:cNvSpPr/>
            <p:nvPr/>
          </p:nvSpPr>
          <p:spPr>
            <a:xfrm>
              <a:off x="1734702" y="4763590"/>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7400B799-0A04-8A23-259F-E9718CB46779}"/>
                </a:ext>
              </a:extLst>
            </p:cNvPr>
            <p:cNvSpPr/>
            <p:nvPr/>
          </p:nvSpPr>
          <p:spPr>
            <a:xfrm>
              <a:off x="1308699" y="4006885"/>
              <a:ext cx="9574602"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Rectangle: Rounded Corners 49">
            <a:extLst>
              <a:ext uri="{FF2B5EF4-FFF2-40B4-BE49-F238E27FC236}">
                <a16:creationId xmlns:a16="http://schemas.microsoft.com/office/drawing/2014/main" id="{6B4A0042-1DA5-5965-8C0E-83DF424A413A}"/>
              </a:ext>
            </a:extLst>
          </p:cNvPr>
          <p:cNvSpPr/>
          <p:nvPr/>
        </p:nvSpPr>
        <p:spPr>
          <a:xfrm>
            <a:off x="8081731"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Phase 3</a:t>
            </a:r>
          </a:p>
        </p:txBody>
      </p:sp>
      <p:sp>
        <p:nvSpPr>
          <p:cNvPr id="45" name="Rectangle: Rounded Corners 44">
            <a:extLst>
              <a:ext uri="{FF2B5EF4-FFF2-40B4-BE49-F238E27FC236}">
                <a16:creationId xmlns:a16="http://schemas.microsoft.com/office/drawing/2014/main" id="{6CBF3D53-DA55-CCD9-42B8-0A0580AEB217}"/>
              </a:ext>
            </a:extLst>
          </p:cNvPr>
          <p:cNvSpPr/>
          <p:nvPr/>
        </p:nvSpPr>
        <p:spPr>
          <a:xfrm>
            <a:off x="4904203"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Phase 2</a:t>
            </a:r>
          </a:p>
        </p:txBody>
      </p:sp>
      <p:sp>
        <p:nvSpPr>
          <p:cNvPr id="5" name="TextBox 4">
            <a:extLst>
              <a:ext uri="{FF2B5EF4-FFF2-40B4-BE49-F238E27FC236}">
                <a16:creationId xmlns:a16="http://schemas.microsoft.com/office/drawing/2014/main" id="{9263393C-A57F-BD74-02BF-47BD69A359B7}"/>
              </a:ext>
            </a:extLst>
          </p:cNvPr>
          <p:cNvSpPr txBox="1"/>
          <p:nvPr/>
        </p:nvSpPr>
        <p:spPr>
          <a:xfrm>
            <a:off x="466531" y="578498"/>
            <a:ext cx="11103428" cy="338554"/>
          </a:xfrm>
          <a:prstGeom prst="rect">
            <a:avLst/>
          </a:prstGeom>
          <a:noFill/>
        </p:spPr>
        <p:txBody>
          <a:bodyPr wrap="square" rtlCol="0">
            <a:spAutoFit/>
          </a:bodyPr>
          <a:lstStyle/>
          <a:p>
            <a:endParaRPr lang="en-GB" sz="1600"/>
          </a:p>
        </p:txBody>
      </p:sp>
      <p:pic>
        <p:nvPicPr>
          <p:cNvPr id="15" name="Graphic 14">
            <a:extLst>
              <a:ext uri="{FF2B5EF4-FFF2-40B4-BE49-F238E27FC236}">
                <a16:creationId xmlns:a16="http://schemas.microsoft.com/office/drawing/2014/main" id="{1321C3F2-854F-DBEE-E3F7-C6D66BD3B869}"/>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17" name="Title 1">
            <a:extLst>
              <a:ext uri="{FF2B5EF4-FFF2-40B4-BE49-F238E27FC236}">
                <a16:creationId xmlns:a16="http://schemas.microsoft.com/office/drawing/2014/main" id="{D8F17825-325E-381E-5663-76D9DBAD311D}"/>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r>
              <a:rPr lang="en-GB" sz="3200" b="1">
                <a:solidFill>
                  <a:schemeClr val="bg1"/>
                </a:solidFill>
                <a:latin typeface="+mn-lt"/>
              </a:rPr>
              <a:t>Pol-Ed Phases of Intervention</a:t>
            </a:r>
            <a:endParaRPr lang="en-GB" sz="3200" b="1">
              <a:solidFill>
                <a:schemeClr val="bg1"/>
              </a:solidFill>
              <a:latin typeface="+mn-lt"/>
              <a:ea typeface="Calibri"/>
              <a:cs typeface="Calibri"/>
            </a:endParaRPr>
          </a:p>
        </p:txBody>
      </p:sp>
      <p:grpSp>
        <p:nvGrpSpPr>
          <p:cNvPr id="4" name="Group 3">
            <a:extLst>
              <a:ext uri="{FF2B5EF4-FFF2-40B4-BE49-F238E27FC236}">
                <a16:creationId xmlns:a16="http://schemas.microsoft.com/office/drawing/2014/main" id="{B10D3389-4259-0C09-4E26-DF873BD2ED82}"/>
              </a:ext>
            </a:extLst>
          </p:cNvPr>
          <p:cNvGrpSpPr/>
          <p:nvPr/>
        </p:nvGrpSpPr>
        <p:grpSpPr>
          <a:xfrm>
            <a:off x="1454759" y="1157605"/>
            <a:ext cx="9574602" cy="2260570"/>
            <a:chOff x="1454759" y="1157605"/>
            <a:chExt cx="9574602" cy="2260570"/>
          </a:xfrm>
        </p:grpSpPr>
        <p:sp>
          <p:nvSpPr>
            <p:cNvPr id="49" name="Rectangle 48">
              <a:extLst>
                <a:ext uri="{FF2B5EF4-FFF2-40B4-BE49-F238E27FC236}">
                  <a16:creationId xmlns:a16="http://schemas.microsoft.com/office/drawing/2014/main" id="{2458D177-88A8-918B-41A8-F05F168A1BFE}"/>
                </a:ext>
              </a:extLst>
            </p:cNvPr>
            <p:cNvSpPr/>
            <p:nvPr/>
          </p:nvSpPr>
          <p:spPr>
            <a:xfrm>
              <a:off x="8081731"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2218A9F-AFB2-1315-415A-E8EBA3823622}"/>
                </a:ext>
              </a:extLst>
            </p:cNvPr>
            <p:cNvSpPr/>
            <p:nvPr/>
          </p:nvSpPr>
          <p:spPr>
            <a:xfrm>
              <a:off x="4904203"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96052847-30F6-477F-AF4B-A1EFFFB2A524}"/>
                </a:ext>
              </a:extLst>
            </p:cNvPr>
            <p:cNvSpPr/>
            <p:nvPr/>
          </p:nvSpPr>
          <p:spPr>
            <a:xfrm>
              <a:off x="1734702"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89B8021-1BEE-7CEE-544F-194CEC11A655}"/>
                </a:ext>
              </a:extLst>
            </p:cNvPr>
            <p:cNvSpPr/>
            <p:nvPr/>
          </p:nvSpPr>
          <p:spPr>
            <a:xfrm>
              <a:off x="1454759" y="1666848"/>
              <a:ext cx="9574602" cy="1751327"/>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0910CD4F-E7E9-B339-A222-84B1BB093188}"/>
              </a:ext>
            </a:extLst>
          </p:cNvPr>
          <p:cNvGrpSpPr/>
          <p:nvPr/>
        </p:nvGrpSpPr>
        <p:grpSpPr>
          <a:xfrm>
            <a:off x="8081732" y="1730618"/>
            <a:ext cx="2463800" cy="3956382"/>
            <a:chOff x="8081732" y="1730618"/>
            <a:chExt cx="2463800" cy="3956382"/>
          </a:xfrm>
        </p:grpSpPr>
        <p:grpSp>
          <p:nvGrpSpPr>
            <p:cNvPr id="26" name="Group 25">
              <a:extLst>
                <a:ext uri="{FF2B5EF4-FFF2-40B4-BE49-F238E27FC236}">
                  <a16:creationId xmlns:a16="http://schemas.microsoft.com/office/drawing/2014/main" id="{C9614776-59A9-70E2-2FBF-BE9A10276AC6}"/>
                </a:ext>
              </a:extLst>
            </p:cNvPr>
            <p:cNvGrpSpPr/>
            <p:nvPr/>
          </p:nvGrpSpPr>
          <p:grpSpPr>
            <a:xfrm>
              <a:off x="8081732" y="1730618"/>
              <a:ext cx="2463800" cy="3956382"/>
              <a:chOff x="709716" y="1325564"/>
              <a:chExt cx="2463800" cy="4758506"/>
            </a:xfrm>
            <a:effectLst>
              <a:outerShdw blurRad="50800" dist="38100" dir="16200000" rotWithShape="0">
                <a:schemeClr val="bg1">
                  <a:alpha val="40000"/>
                </a:schemeClr>
              </a:outerShdw>
            </a:effectLst>
          </p:grpSpPr>
          <p:sp>
            <p:nvSpPr>
              <p:cNvPr id="27" name="Flowchart: Delay 26">
                <a:extLst>
                  <a:ext uri="{FF2B5EF4-FFF2-40B4-BE49-F238E27FC236}">
                    <a16:creationId xmlns:a16="http://schemas.microsoft.com/office/drawing/2014/main" id="{8A4AAB6F-6BE5-6DDD-7B3D-0DE69F59678C}"/>
                  </a:ext>
                </a:extLst>
              </p:cNvPr>
              <p:cNvSpPr/>
              <p:nvPr/>
            </p:nvSpPr>
            <p:spPr>
              <a:xfrm rot="16200000">
                <a:off x="727028" y="1308252"/>
                <a:ext cx="2429175" cy="2463800"/>
              </a:xfrm>
              <a:prstGeom prst="flowChartDelay">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Delay 27">
                <a:extLst>
                  <a:ext uri="{FF2B5EF4-FFF2-40B4-BE49-F238E27FC236}">
                    <a16:creationId xmlns:a16="http://schemas.microsoft.com/office/drawing/2014/main" id="{0942B78D-207F-CB6A-9BB3-22C0E03F1C4F}"/>
                  </a:ext>
                </a:extLst>
              </p:cNvPr>
              <p:cNvSpPr/>
              <p:nvPr/>
            </p:nvSpPr>
            <p:spPr>
              <a:xfrm rot="5400000">
                <a:off x="727028" y="3637583"/>
                <a:ext cx="2429175" cy="2463800"/>
              </a:xfrm>
              <a:prstGeom prst="flowChartDelay">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a:extLst>
                <a:ext uri="{FF2B5EF4-FFF2-40B4-BE49-F238E27FC236}">
                  <a16:creationId xmlns:a16="http://schemas.microsoft.com/office/drawing/2014/main" id="{777C96ED-FD6A-05C8-6087-FDE900326C2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02482" y="3418874"/>
              <a:ext cx="2069086" cy="481263"/>
            </a:xfrm>
            <a:prstGeom prst="rect">
              <a:avLst/>
            </a:prstGeom>
          </p:spPr>
        </p:pic>
      </p:grpSp>
      <p:grpSp>
        <p:nvGrpSpPr>
          <p:cNvPr id="9" name="Group 8">
            <a:extLst>
              <a:ext uri="{FF2B5EF4-FFF2-40B4-BE49-F238E27FC236}">
                <a16:creationId xmlns:a16="http://schemas.microsoft.com/office/drawing/2014/main" id="{B3740B7C-2F54-3C67-3264-BC2C3471A02A}"/>
              </a:ext>
            </a:extLst>
          </p:cNvPr>
          <p:cNvGrpSpPr/>
          <p:nvPr/>
        </p:nvGrpSpPr>
        <p:grpSpPr>
          <a:xfrm>
            <a:off x="4908218" y="1718702"/>
            <a:ext cx="2463800" cy="3956382"/>
            <a:chOff x="4908218" y="1718702"/>
            <a:chExt cx="2463800" cy="3956382"/>
          </a:xfrm>
        </p:grpSpPr>
        <p:grpSp>
          <p:nvGrpSpPr>
            <p:cNvPr id="23" name="Group 22">
              <a:extLst>
                <a:ext uri="{FF2B5EF4-FFF2-40B4-BE49-F238E27FC236}">
                  <a16:creationId xmlns:a16="http://schemas.microsoft.com/office/drawing/2014/main" id="{4C51F73E-12F5-AE44-AEC3-9BE122A50E62}"/>
                </a:ext>
              </a:extLst>
            </p:cNvPr>
            <p:cNvGrpSpPr/>
            <p:nvPr/>
          </p:nvGrpSpPr>
          <p:grpSpPr>
            <a:xfrm>
              <a:off x="4908218" y="1718702"/>
              <a:ext cx="2463800" cy="3956382"/>
              <a:chOff x="709716" y="1325564"/>
              <a:chExt cx="2463800" cy="4758506"/>
            </a:xfrm>
            <a:effectLst>
              <a:outerShdw blurRad="50800" dist="38100" dir="16200000" rotWithShape="0">
                <a:schemeClr val="bg1">
                  <a:alpha val="40000"/>
                </a:schemeClr>
              </a:outerShdw>
            </a:effectLst>
          </p:grpSpPr>
          <p:sp>
            <p:nvSpPr>
              <p:cNvPr id="24" name="Flowchart: Delay 23">
                <a:extLst>
                  <a:ext uri="{FF2B5EF4-FFF2-40B4-BE49-F238E27FC236}">
                    <a16:creationId xmlns:a16="http://schemas.microsoft.com/office/drawing/2014/main" id="{42416871-6111-3BC4-E21D-67E9030490AC}"/>
                  </a:ext>
                </a:extLst>
              </p:cNvPr>
              <p:cNvSpPr/>
              <p:nvPr/>
            </p:nvSpPr>
            <p:spPr>
              <a:xfrm rot="16200000">
                <a:off x="727028" y="1308252"/>
                <a:ext cx="2429175" cy="2463800"/>
              </a:xfrm>
              <a:prstGeom prst="flowChartDelay">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elay 24">
                <a:extLst>
                  <a:ext uri="{FF2B5EF4-FFF2-40B4-BE49-F238E27FC236}">
                    <a16:creationId xmlns:a16="http://schemas.microsoft.com/office/drawing/2014/main" id="{7F0160D2-3D61-577A-8194-0FB31ECE153A}"/>
                  </a:ext>
                </a:extLst>
              </p:cNvPr>
              <p:cNvSpPr/>
              <p:nvPr/>
            </p:nvSpPr>
            <p:spPr>
              <a:xfrm rot="5400000">
                <a:off x="727028" y="3637583"/>
                <a:ext cx="2429175" cy="2463800"/>
              </a:xfrm>
              <a:prstGeom prst="flowChartDelay">
                <a:avLst/>
              </a:prstGeom>
              <a:solidFill>
                <a:srgbClr val="4605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29">
              <a:extLst>
                <a:ext uri="{FF2B5EF4-FFF2-40B4-BE49-F238E27FC236}">
                  <a16:creationId xmlns:a16="http://schemas.microsoft.com/office/drawing/2014/main" id="{7BB8D50D-2036-AF65-B725-C81779EED05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446735" y="2194447"/>
              <a:ext cx="1374724" cy="1229108"/>
            </a:xfrm>
            <a:prstGeom prst="rect">
              <a:avLst/>
            </a:prstGeom>
          </p:spPr>
        </p:pic>
        <p:pic>
          <p:nvPicPr>
            <p:cNvPr id="32" name="Picture 31">
              <a:extLst>
                <a:ext uri="{FF2B5EF4-FFF2-40B4-BE49-F238E27FC236}">
                  <a16:creationId xmlns:a16="http://schemas.microsoft.com/office/drawing/2014/main" id="{1AF0EFEE-1FC9-1044-2D4D-BF0E6FFA247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240764" y="4242596"/>
              <a:ext cx="1790677" cy="699580"/>
            </a:xfrm>
            <a:prstGeom prst="rect">
              <a:avLst/>
            </a:prstGeom>
          </p:spPr>
        </p:pic>
      </p:grpSp>
      <p:sp>
        <p:nvSpPr>
          <p:cNvPr id="33" name="Rectangle: Rounded Corners 32">
            <a:extLst>
              <a:ext uri="{FF2B5EF4-FFF2-40B4-BE49-F238E27FC236}">
                <a16:creationId xmlns:a16="http://schemas.microsoft.com/office/drawing/2014/main" id="{AFF18595-E4C9-2B53-82F4-413FF09FD6A1}"/>
              </a:ext>
            </a:extLst>
          </p:cNvPr>
          <p:cNvSpPr/>
          <p:nvPr/>
        </p:nvSpPr>
        <p:spPr>
          <a:xfrm>
            <a:off x="1734702"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Phase 1</a:t>
            </a:r>
          </a:p>
        </p:txBody>
      </p:sp>
      <p:grpSp>
        <p:nvGrpSpPr>
          <p:cNvPr id="7" name="Group 6">
            <a:extLst>
              <a:ext uri="{FF2B5EF4-FFF2-40B4-BE49-F238E27FC236}">
                <a16:creationId xmlns:a16="http://schemas.microsoft.com/office/drawing/2014/main" id="{87B2B351-1209-D25C-2CCF-9C7E3F9C52D7}"/>
              </a:ext>
            </a:extLst>
          </p:cNvPr>
          <p:cNvGrpSpPr/>
          <p:nvPr/>
        </p:nvGrpSpPr>
        <p:grpSpPr>
          <a:xfrm>
            <a:off x="1734703" y="1741945"/>
            <a:ext cx="2463800" cy="3956382"/>
            <a:chOff x="1734703" y="1741945"/>
            <a:chExt cx="2463800" cy="3956382"/>
          </a:xfrm>
        </p:grpSpPr>
        <p:grpSp>
          <p:nvGrpSpPr>
            <p:cNvPr id="41" name="Group 40">
              <a:extLst>
                <a:ext uri="{FF2B5EF4-FFF2-40B4-BE49-F238E27FC236}">
                  <a16:creationId xmlns:a16="http://schemas.microsoft.com/office/drawing/2014/main" id="{042E50BE-8955-FAA7-35FB-86720DD571B9}"/>
                </a:ext>
              </a:extLst>
            </p:cNvPr>
            <p:cNvGrpSpPr/>
            <p:nvPr/>
          </p:nvGrpSpPr>
          <p:grpSpPr>
            <a:xfrm>
              <a:off x="1734703" y="1741945"/>
              <a:ext cx="2463800" cy="3956382"/>
              <a:chOff x="1618640" y="1302321"/>
              <a:chExt cx="2463800" cy="4758506"/>
            </a:xfrm>
            <a:effectLst>
              <a:outerShdw blurRad="50800" dist="38100" dir="16200000" rotWithShape="0">
                <a:schemeClr val="bg1">
                  <a:alpha val="40000"/>
                </a:schemeClr>
              </a:outerShdw>
            </a:effectLst>
          </p:grpSpPr>
          <p:sp>
            <p:nvSpPr>
              <p:cNvPr id="8" name="Flowchart: Delay 7">
                <a:extLst>
                  <a:ext uri="{FF2B5EF4-FFF2-40B4-BE49-F238E27FC236}">
                    <a16:creationId xmlns:a16="http://schemas.microsoft.com/office/drawing/2014/main" id="{DC03259E-C930-DA17-7D71-2808F6D73E9C}"/>
                  </a:ext>
                </a:extLst>
              </p:cNvPr>
              <p:cNvSpPr/>
              <p:nvPr/>
            </p:nvSpPr>
            <p:spPr>
              <a:xfrm rot="16200000">
                <a:off x="1635952" y="1285009"/>
                <a:ext cx="2429175" cy="2463800"/>
              </a:xfrm>
              <a:prstGeom prst="flowChartDelay">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elay 12">
                <a:extLst>
                  <a:ext uri="{FF2B5EF4-FFF2-40B4-BE49-F238E27FC236}">
                    <a16:creationId xmlns:a16="http://schemas.microsoft.com/office/drawing/2014/main" id="{5B8DA914-487A-CF40-E3AE-01F41B9346DE}"/>
                  </a:ext>
                </a:extLst>
              </p:cNvPr>
              <p:cNvSpPr/>
              <p:nvPr/>
            </p:nvSpPr>
            <p:spPr>
              <a:xfrm rot="5400000">
                <a:off x="1635952" y="3614340"/>
                <a:ext cx="2429175" cy="2463800"/>
              </a:xfrm>
              <a:prstGeom prst="flowChartDelay">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a:extLst>
                <a:ext uri="{FF2B5EF4-FFF2-40B4-BE49-F238E27FC236}">
                  <a16:creationId xmlns:a16="http://schemas.microsoft.com/office/drawing/2014/main" id="{BE238278-34AB-677F-6FF7-0F9D40FE594F}"/>
                </a:ext>
              </a:extLst>
            </p:cNvPr>
            <p:cNvPicPr>
              <a:picLocks noChangeAspect="1"/>
            </p:cNvPicPr>
            <p:nvPr/>
          </p:nvPicPr>
          <p:blipFill>
            <a:blip r:embed="rId7" cstate="email">
              <a:extLst>
                <a:ext uri="{28A0092B-C50C-407E-A947-70E740481C1C}">
                  <a14:useLocalDpi xmlns:a14="http://schemas.microsoft.com/office/drawing/2010/main"/>
                </a:ext>
              </a:extLst>
            </a:blip>
            <a:srcRect l="31497" t="30689" r="31760" b="29293"/>
            <a:stretch>
              <a:fillRect/>
            </a:stretch>
          </p:blipFill>
          <p:spPr>
            <a:xfrm>
              <a:off x="2233693" y="3074050"/>
              <a:ext cx="1452565" cy="1186505"/>
            </a:xfrm>
            <a:prstGeom prst="rect">
              <a:avLst/>
            </a:prstGeom>
          </p:spPr>
        </p:pic>
      </p:grpSp>
      <p:sp>
        <p:nvSpPr>
          <p:cNvPr id="3" name="Rectangle 2">
            <a:extLst>
              <a:ext uri="{FF2B5EF4-FFF2-40B4-BE49-F238E27FC236}">
                <a16:creationId xmlns:a16="http://schemas.microsoft.com/office/drawing/2014/main" id="{AECF4F29-59BF-2F90-C650-FAEB5918F336}"/>
              </a:ext>
            </a:extLst>
          </p:cNvPr>
          <p:cNvSpPr/>
          <p:nvPr/>
        </p:nvSpPr>
        <p:spPr>
          <a:xfrm>
            <a:off x="7899513" y="9442454"/>
            <a:ext cx="2878785" cy="2881668"/>
          </a:xfrm>
          <a:prstGeom prst="rect">
            <a:avLst/>
          </a:prstGeom>
          <a:noFill/>
          <a:ln w="38100">
            <a:solidFill>
              <a:srgbClr val="F04E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85F4883-42DE-C086-EEDD-83C6F2B70880}"/>
              </a:ext>
            </a:extLst>
          </p:cNvPr>
          <p:cNvSpPr/>
          <p:nvPr/>
        </p:nvSpPr>
        <p:spPr>
          <a:xfrm>
            <a:off x="4685500" y="9442454"/>
            <a:ext cx="2878785" cy="2881668"/>
          </a:xfrm>
          <a:prstGeom prst="rect">
            <a:avLst/>
          </a:prstGeom>
          <a:noFill/>
          <a:ln w="38100">
            <a:solidFill>
              <a:srgbClr val="EFD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C550C5A-5450-B77D-C7B4-DAC357A6EAB6}"/>
              </a:ext>
            </a:extLst>
          </p:cNvPr>
          <p:cNvSpPr/>
          <p:nvPr/>
        </p:nvSpPr>
        <p:spPr>
          <a:xfrm>
            <a:off x="1515831" y="9428325"/>
            <a:ext cx="2878785" cy="2881668"/>
          </a:xfrm>
          <a:prstGeom prst="rect">
            <a:avLst/>
          </a:prstGeom>
          <a:noFill/>
          <a:ln w="38100">
            <a:solidFill>
              <a:srgbClr val="00A5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70B5D66-11DC-693E-00D8-0E3D69D99125}"/>
              </a:ext>
            </a:extLst>
          </p:cNvPr>
          <p:cNvSpPr/>
          <p:nvPr/>
        </p:nvSpPr>
        <p:spPr>
          <a:xfrm>
            <a:off x="1484662" y="10666594"/>
            <a:ext cx="3035873" cy="1643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rgbClr val="303AB2"/>
                </a:solidFill>
              </a:rPr>
              <a:t>Early intervention and prevention</a:t>
            </a:r>
          </a:p>
          <a:p>
            <a:pPr marL="285750" indent="-285750">
              <a:buFont typeface="Arial" panose="020B0604020202020204" pitchFamily="34" charset="0"/>
              <a:buChar char="•"/>
            </a:pPr>
            <a:r>
              <a:rPr lang="en-GB" sz="1600" dirty="0">
                <a:solidFill>
                  <a:srgbClr val="303AB2"/>
                </a:solidFill>
              </a:rPr>
              <a:t>Greater understanding of Law, Crime, consequences and risks</a:t>
            </a:r>
          </a:p>
          <a:p>
            <a:pPr marL="285750" indent="-285750">
              <a:buFont typeface="Arial" panose="020B0604020202020204" pitchFamily="34" charset="0"/>
              <a:buChar char="•"/>
            </a:pPr>
            <a:r>
              <a:rPr lang="en-GB" sz="1600" dirty="0">
                <a:solidFill>
                  <a:srgbClr val="303AB2"/>
                </a:solidFill>
              </a:rPr>
              <a:t>Reduce demand on police</a:t>
            </a:r>
          </a:p>
        </p:txBody>
      </p:sp>
      <p:sp>
        <p:nvSpPr>
          <p:cNvPr id="16" name="Rectangle 15">
            <a:extLst>
              <a:ext uri="{FF2B5EF4-FFF2-40B4-BE49-F238E27FC236}">
                <a16:creationId xmlns:a16="http://schemas.microsoft.com/office/drawing/2014/main" id="{40872E5F-29F3-4171-C364-D2CCE1D7DD71}"/>
              </a:ext>
            </a:extLst>
          </p:cNvPr>
          <p:cNvSpPr/>
          <p:nvPr/>
        </p:nvSpPr>
        <p:spPr>
          <a:xfrm>
            <a:off x="1308699" y="9310796"/>
            <a:ext cx="9574602" cy="128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C921BC9-D282-8362-40F1-490807B0BCC3}"/>
              </a:ext>
            </a:extLst>
          </p:cNvPr>
          <p:cNvSpPr/>
          <p:nvPr/>
        </p:nvSpPr>
        <p:spPr>
          <a:xfrm>
            <a:off x="8081731" y="7188096"/>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100A167-2837-30AE-7C91-3921CA3EE80A}"/>
              </a:ext>
            </a:extLst>
          </p:cNvPr>
          <p:cNvSpPr/>
          <p:nvPr/>
        </p:nvSpPr>
        <p:spPr>
          <a:xfrm>
            <a:off x="8081731" y="7188096"/>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04E98"/>
                </a:solidFill>
              </a:rPr>
              <a:t>Safeguarding</a:t>
            </a:r>
          </a:p>
        </p:txBody>
      </p:sp>
      <p:sp>
        <p:nvSpPr>
          <p:cNvPr id="20" name="Rectangle 19">
            <a:extLst>
              <a:ext uri="{FF2B5EF4-FFF2-40B4-BE49-F238E27FC236}">
                <a16:creationId xmlns:a16="http://schemas.microsoft.com/office/drawing/2014/main" id="{05F07ECB-A388-CF96-A4A3-CCA05C073E2E}"/>
              </a:ext>
            </a:extLst>
          </p:cNvPr>
          <p:cNvSpPr/>
          <p:nvPr/>
        </p:nvSpPr>
        <p:spPr>
          <a:xfrm>
            <a:off x="4904203" y="7188096"/>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BD90989E-E196-B4B1-511F-DA5BF0C82584}"/>
              </a:ext>
            </a:extLst>
          </p:cNvPr>
          <p:cNvSpPr/>
          <p:nvPr/>
        </p:nvSpPr>
        <p:spPr>
          <a:xfrm>
            <a:off x="4904203" y="7188096"/>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EFDF00"/>
                </a:solidFill>
              </a:rPr>
              <a:t>Curriculum Integration</a:t>
            </a:r>
          </a:p>
        </p:txBody>
      </p:sp>
      <p:sp>
        <p:nvSpPr>
          <p:cNvPr id="22" name="Rectangle 21">
            <a:extLst>
              <a:ext uri="{FF2B5EF4-FFF2-40B4-BE49-F238E27FC236}">
                <a16:creationId xmlns:a16="http://schemas.microsoft.com/office/drawing/2014/main" id="{6D2FACC9-3660-98C5-5BDB-E714E004E6C4}"/>
              </a:ext>
            </a:extLst>
          </p:cNvPr>
          <p:cNvSpPr/>
          <p:nvPr/>
        </p:nvSpPr>
        <p:spPr>
          <a:xfrm>
            <a:off x="1734702" y="7188096"/>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6C9A166-111A-E092-F2B5-C69DBFC68C81}"/>
              </a:ext>
            </a:extLst>
          </p:cNvPr>
          <p:cNvSpPr/>
          <p:nvPr/>
        </p:nvSpPr>
        <p:spPr>
          <a:xfrm>
            <a:off x="1734702" y="7188096"/>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00A5DF"/>
                </a:solidFill>
              </a:rPr>
              <a:t>Policing Priorities</a:t>
            </a:r>
          </a:p>
        </p:txBody>
      </p:sp>
      <p:sp>
        <p:nvSpPr>
          <p:cNvPr id="36" name="Oval 35">
            <a:extLst>
              <a:ext uri="{FF2B5EF4-FFF2-40B4-BE49-F238E27FC236}">
                <a16:creationId xmlns:a16="http://schemas.microsoft.com/office/drawing/2014/main" id="{F3A31A7F-DB42-040F-986C-D1B1B790EDE6}"/>
              </a:ext>
            </a:extLst>
          </p:cNvPr>
          <p:cNvSpPr>
            <a:spLocks/>
          </p:cNvSpPr>
          <p:nvPr/>
        </p:nvSpPr>
        <p:spPr>
          <a:xfrm>
            <a:off x="1505545" y="7665619"/>
            <a:ext cx="2868906" cy="2868906"/>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BC9B4803-04C1-5D48-F30B-2B85AF4D78FB}"/>
              </a:ext>
            </a:extLst>
          </p:cNvPr>
          <p:cNvSpPr>
            <a:spLocks/>
          </p:cNvSpPr>
          <p:nvPr/>
        </p:nvSpPr>
        <p:spPr>
          <a:xfrm>
            <a:off x="4701650" y="7681934"/>
            <a:ext cx="2868906" cy="2868906"/>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87A29AA-C49F-DFC2-29D1-CDA504910574}"/>
              </a:ext>
            </a:extLst>
          </p:cNvPr>
          <p:cNvSpPr>
            <a:spLocks/>
          </p:cNvSpPr>
          <p:nvPr/>
        </p:nvSpPr>
        <p:spPr>
          <a:xfrm>
            <a:off x="7897755" y="7678955"/>
            <a:ext cx="2868906" cy="2868906"/>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4">
            <a:extLst>
              <a:ext uri="{FF2B5EF4-FFF2-40B4-BE49-F238E27FC236}">
                <a16:creationId xmlns:a16="http://schemas.microsoft.com/office/drawing/2014/main" id="{B4587B4A-B98B-4799-136C-48E8C10628CD}"/>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8216" r="-1544"/>
          <a:stretch>
            <a:fillRect/>
          </a:stretch>
        </p:blipFill>
        <p:spPr bwMode="auto">
          <a:xfrm>
            <a:off x="1507349" y="7664883"/>
            <a:ext cx="2868906" cy="2869026"/>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9EF7A4FA-621C-D998-425C-F25334CDA492}"/>
              </a:ext>
            </a:extLst>
          </p:cNvPr>
          <p:cNvSpPr/>
          <p:nvPr/>
        </p:nvSpPr>
        <p:spPr>
          <a:xfrm>
            <a:off x="4685500" y="10665448"/>
            <a:ext cx="2922725" cy="14146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a:solidFill>
                  <a:srgbClr val="303AB2"/>
                </a:solidFill>
              </a:rPr>
              <a:t>PSHE (Including RSHE)</a:t>
            </a:r>
          </a:p>
          <a:p>
            <a:pPr marL="285750" indent="-285750">
              <a:buFont typeface="Arial" panose="020B0604020202020204" pitchFamily="34" charset="0"/>
              <a:buChar char="•"/>
            </a:pPr>
            <a:r>
              <a:rPr lang="en-GB" sz="1600">
                <a:solidFill>
                  <a:srgbClr val="303AB2"/>
                </a:solidFill>
              </a:rPr>
              <a:t>Citizenship (Including British Values)</a:t>
            </a:r>
          </a:p>
          <a:p>
            <a:pPr marL="285750" indent="-285750">
              <a:buFont typeface="Arial" panose="020B0604020202020204" pitchFamily="34" charset="0"/>
              <a:buChar char="•"/>
            </a:pPr>
            <a:r>
              <a:rPr lang="en-GB" sz="1600">
                <a:solidFill>
                  <a:srgbClr val="303AB2"/>
                </a:solidFill>
              </a:rPr>
              <a:t>Wider Personal Development</a:t>
            </a:r>
          </a:p>
        </p:txBody>
      </p:sp>
      <p:sp>
        <p:nvSpPr>
          <p:cNvPr id="46" name="Rectangle: Rounded Corners 45">
            <a:extLst>
              <a:ext uri="{FF2B5EF4-FFF2-40B4-BE49-F238E27FC236}">
                <a16:creationId xmlns:a16="http://schemas.microsoft.com/office/drawing/2014/main" id="{9B74009E-511F-746B-7750-26A8495490AF}"/>
              </a:ext>
            </a:extLst>
          </p:cNvPr>
          <p:cNvSpPr/>
          <p:nvPr/>
        </p:nvSpPr>
        <p:spPr>
          <a:xfrm>
            <a:off x="7916574" y="10665448"/>
            <a:ext cx="2794113" cy="8085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n-NO" sz="1600">
                <a:solidFill>
                  <a:srgbClr val="303AB2"/>
                </a:solidFill>
              </a:rPr>
              <a:t>Trauma Informed</a:t>
            </a:r>
          </a:p>
          <a:p>
            <a:pPr marL="285750" indent="-285750">
              <a:buFont typeface="Arial" panose="020B0604020202020204" pitchFamily="34" charset="0"/>
              <a:buChar char="•"/>
            </a:pPr>
            <a:r>
              <a:rPr lang="nn-NO" sz="1600">
                <a:solidFill>
                  <a:srgbClr val="303AB2"/>
                </a:solidFill>
              </a:rPr>
              <a:t>Personal Reflection</a:t>
            </a:r>
          </a:p>
          <a:p>
            <a:pPr marL="285750" indent="-285750">
              <a:buFont typeface="Arial" panose="020B0604020202020204" pitchFamily="34" charset="0"/>
              <a:buChar char="•"/>
            </a:pPr>
            <a:r>
              <a:rPr lang="nn-NO" sz="1600">
                <a:solidFill>
                  <a:srgbClr val="303AB2"/>
                </a:solidFill>
              </a:rPr>
              <a:t>Signposting </a:t>
            </a:r>
          </a:p>
        </p:txBody>
      </p:sp>
      <p:pic>
        <p:nvPicPr>
          <p:cNvPr id="47" name="Picture 46" descr="A child pointing to the side&#10;&#10;Description automatically generated">
            <a:extLst>
              <a:ext uri="{FF2B5EF4-FFF2-40B4-BE49-F238E27FC236}">
                <a16:creationId xmlns:a16="http://schemas.microsoft.com/office/drawing/2014/main" id="{FDBBBC33-8409-C777-1B9D-94944243C8B6}"/>
              </a:ext>
            </a:extLst>
          </p:cNvPr>
          <p:cNvPicPr>
            <a:picLocks noChangeAspect="1"/>
          </p:cNvPicPr>
          <p:nvPr/>
        </p:nvPicPr>
        <p:blipFill>
          <a:blip r:embed="rId9" cstate="email">
            <a:extLst>
              <a:ext uri="{28A0092B-C50C-407E-A947-70E740481C1C}">
                <a14:useLocalDpi xmlns:a14="http://schemas.microsoft.com/office/drawing/2010/main"/>
              </a:ext>
            </a:extLst>
          </a:blip>
          <a:srcRect t="-2925"/>
          <a:stretch>
            <a:fillRect/>
          </a:stretch>
        </p:blipFill>
        <p:spPr>
          <a:xfrm>
            <a:off x="4690013" y="7664884"/>
            <a:ext cx="2874272" cy="2868906"/>
          </a:xfrm>
          <a:prstGeom prst="ellipse">
            <a:avLst/>
          </a:prstGeom>
          <a:noFill/>
          <a:effectLst>
            <a:softEdge rad="0"/>
          </a:effectLst>
        </p:spPr>
      </p:pic>
      <p:pic>
        <p:nvPicPr>
          <p:cNvPr id="48" name="Picture 2">
            <a:extLst>
              <a:ext uri="{FF2B5EF4-FFF2-40B4-BE49-F238E27FC236}">
                <a16:creationId xmlns:a16="http://schemas.microsoft.com/office/drawing/2014/main" id="{0E4A8FBD-2B6A-A0B8-8CA4-A5719AA59E0F}"/>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a:fillRect/>
          </a:stretch>
        </p:blipFill>
        <p:spPr bwMode="auto">
          <a:xfrm>
            <a:off x="7891484" y="7721849"/>
            <a:ext cx="2878785" cy="2837440"/>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74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2500"/>
                            </p:stCondLst>
                            <p:childTnLst>
                              <p:par>
                                <p:cTn id="60" presetID="10"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par>
                          <p:cTn id="63" fill="hold">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6" grpId="0"/>
      <p:bldP spid="50" grpId="0" animBg="1"/>
      <p:bldP spid="45" grpId="0" animBg="1"/>
      <p:bldP spid="17" grpId="0"/>
      <p:bldP spid="33" grpId="0" animBg="1"/>
      <p:bldP spid="14" grpId="0"/>
      <p:bldP spid="19" grpId="0"/>
      <p:bldP spid="21" grpId="0"/>
      <p:bldP spid="35" grpId="0"/>
      <p:bldP spid="40"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AB7EFC3-F141-381A-4D82-FEFD199FB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1A2D3-789A-8B42-EA10-6BCD837EB7D1}"/>
              </a:ext>
            </a:extLst>
          </p:cNvPr>
          <p:cNvSpPr txBox="1">
            <a:spLocks/>
          </p:cNvSpPr>
          <p:nvPr/>
        </p:nvSpPr>
        <p:spPr>
          <a:xfrm>
            <a:off x="1524000" y="0"/>
            <a:ext cx="9144000" cy="576000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D9D9D6">
                  <a:lumMod val="10000"/>
                </a:srgbClr>
              </a:solidFill>
              <a:effectLst/>
              <a:uLnTx/>
              <a:uFillTx/>
              <a:latin typeface="Calibri" panose="020F0502020204030204" pitchFamily="34" charset="0"/>
              <a:ea typeface="+mj-ea"/>
              <a:cs typeface="Calibri" panose="020F0502020204030204" pitchFamily="34" charset="0"/>
            </a:endParaRPr>
          </a:p>
        </p:txBody>
      </p:sp>
      <p:sp>
        <p:nvSpPr>
          <p:cNvPr id="12" name="Rectangle: Rounded Corners 11">
            <a:extLst>
              <a:ext uri="{FF2B5EF4-FFF2-40B4-BE49-F238E27FC236}">
                <a16:creationId xmlns:a16="http://schemas.microsoft.com/office/drawing/2014/main" id="{1EF31456-30DB-80ED-C688-1C271277F42B}"/>
              </a:ext>
            </a:extLst>
          </p:cNvPr>
          <p:cNvSpPr/>
          <p:nvPr/>
        </p:nvSpPr>
        <p:spPr>
          <a:xfrm>
            <a:off x="-658910" y="1196752"/>
            <a:ext cx="12227517" cy="1546876"/>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E26D8C5-5111-C096-5D13-9A2D58EC4868}"/>
              </a:ext>
            </a:extLst>
          </p:cNvPr>
          <p:cNvSpPr txBox="1"/>
          <p:nvPr/>
        </p:nvSpPr>
        <p:spPr>
          <a:xfrm>
            <a:off x="623394" y="1368159"/>
            <a:ext cx="10558128" cy="1200329"/>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ea typeface="+mn-ea"/>
                <a:cs typeface="+mn-cs"/>
              </a:rPr>
              <a:t>Please note</a:t>
            </a:r>
            <a:r>
              <a:rPr kumimoji="0" lang="en-GB" sz="2400" b="0" i="0" u="none" strike="noStrike" kern="1200" cap="none" spc="0" normalizeH="0" baseline="0" noProof="0" dirty="0">
                <a:ln>
                  <a:noFill/>
                </a:ln>
                <a:solidFill>
                  <a:srgbClr val="FFFFFF"/>
                </a:solidFill>
                <a:effectLst/>
                <a:uLnTx/>
                <a:uFillTx/>
                <a:ea typeface="+mn-ea"/>
                <a:cs typeface="+mn-cs"/>
              </a:rPr>
              <a:t>: While individual lessons introduce aspects of the statutory content, they do not cover everything on their own. By teaching all the lessons listed in the resources section, schools will ensure that the full statutory content is met. </a:t>
            </a:r>
          </a:p>
        </p:txBody>
      </p:sp>
      <p:sp>
        <p:nvSpPr>
          <p:cNvPr id="15" name="Rectangle: Rounded Corners 14">
            <a:extLst>
              <a:ext uri="{FF2B5EF4-FFF2-40B4-BE49-F238E27FC236}">
                <a16:creationId xmlns:a16="http://schemas.microsoft.com/office/drawing/2014/main" id="{52458917-B43C-CECC-7879-C065443F843D}"/>
              </a:ext>
            </a:extLst>
          </p:cNvPr>
          <p:cNvSpPr/>
          <p:nvPr/>
        </p:nvSpPr>
        <p:spPr>
          <a:xfrm>
            <a:off x="624589" y="2939217"/>
            <a:ext cx="12485124" cy="154687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50829AF9-7783-A5C3-1069-56AE0FAFE27C}"/>
              </a:ext>
            </a:extLst>
          </p:cNvPr>
          <p:cNvSpPr/>
          <p:nvPr/>
        </p:nvSpPr>
        <p:spPr>
          <a:xfrm>
            <a:off x="-658911" y="4606545"/>
            <a:ext cx="12227517" cy="154687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EF6D276-8A66-416A-827B-0A3E4D3A90BF}"/>
              </a:ext>
            </a:extLst>
          </p:cNvPr>
          <p:cNvSpPr txBox="1"/>
          <p:nvPr/>
        </p:nvSpPr>
        <p:spPr>
          <a:xfrm>
            <a:off x="1133062" y="3297156"/>
            <a:ext cx="10048459" cy="830997"/>
          </a:xfrm>
          <a:prstGeom prst="rect">
            <a:avLst/>
          </a:prstGeom>
          <a:noFill/>
        </p:spPr>
        <p:txBody>
          <a:bodyPr wrap="square" lIns="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ea typeface="+mn-ea"/>
                <a:cs typeface="+mn-cs"/>
              </a:rPr>
              <a:t>Schools may also choose to build on this content further, depending on the safeguarding needs and context of their pupils and wider community. </a:t>
            </a:r>
          </a:p>
        </p:txBody>
      </p:sp>
      <p:sp>
        <p:nvSpPr>
          <p:cNvPr id="22" name="TextBox 21">
            <a:extLst>
              <a:ext uri="{FF2B5EF4-FFF2-40B4-BE49-F238E27FC236}">
                <a16:creationId xmlns:a16="http://schemas.microsoft.com/office/drawing/2014/main" id="{99765607-71FA-85CC-AA2B-AF2CEBC59A37}"/>
              </a:ext>
            </a:extLst>
          </p:cNvPr>
          <p:cNvSpPr txBox="1"/>
          <p:nvPr/>
        </p:nvSpPr>
        <p:spPr>
          <a:xfrm>
            <a:off x="623394" y="4790741"/>
            <a:ext cx="10766850" cy="1200329"/>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ea typeface="+mn-ea"/>
                <a:cs typeface="+mn-cs"/>
              </a:rPr>
              <a:t>EYFS and KS5 lessons that align with the statutory guidance content have also been included within this document as we recognise that some schools may use these resources within split year group classes or with different cohorts. </a:t>
            </a:r>
          </a:p>
        </p:txBody>
      </p:sp>
      <p:sp>
        <p:nvSpPr>
          <p:cNvPr id="3" name="Title 1">
            <a:extLst>
              <a:ext uri="{FF2B5EF4-FFF2-40B4-BE49-F238E27FC236}">
                <a16:creationId xmlns:a16="http://schemas.microsoft.com/office/drawing/2014/main" id="{C98D04D0-C7C3-6916-5019-2F79ABE034F0}"/>
              </a:ext>
            </a:extLst>
          </p:cNvPr>
          <p:cNvSpPr txBox="1">
            <a:spLocks/>
          </p:cNvSpPr>
          <p:nvPr/>
        </p:nvSpPr>
        <p:spPr>
          <a:xfrm>
            <a:off x="624588" y="395857"/>
            <a:ext cx="6478856"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EFDF00"/>
                </a:solidFill>
                <a:effectLst/>
                <a:uLnTx/>
                <a:uFillTx/>
                <a:latin typeface="Calibri" panose="020F0502020204030204" pitchFamily="34" charset="0"/>
                <a:ea typeface="+mj-ea"/>
                <a:cs typeface="+mj-cs"/>
              </a:rPr>
              <a:t>Statutory content…</a:t>
            </a:r>
          </a:p>
        </p:txBody>
      </p:sp>
    </p:spTree>
    <p:extLst>
      <p:ext uri="{BB962C8B-B14F-4D97-AF65-F5344CB8AC3E}">
        <p14:creationId xmlns:p14="http://schemas.microsoft.com/office/powerpoint/2010/main" val="7759360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animBg="1"/>
      <p:bldP spid="16" grpId="0" animBg="1"/>
      <p:bldP spid="20"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5C2A2F4-FB3C-E0B8-6D66-B820C776D26E}"/>
              </a:ext>
            </a:extLst>
          </p:cNvPr>
          <p:cNvSpPr/>
          <p:nvPr/>
        </p:nvSpPr>
        <p:spPr>
          <a:xfrm>
            <a:off x="-269507" y="3429000"/>
            <a:ext cx="12743848" cy="3429000"/>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close-up of a page&#10;&#10;AI-generated content may be incorrect.">
            <a:extLst>
              <a:ext uri="{FF2B5EF4-FFF2-40B4-BE49-F238E27FC236}">
                <a16:creationId xmlns:a16="http://schemas.microsoft.com/office/drawing/2014/main" id="{55591C84-3701-4A56-D455-5EE66630BF9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07096" y="1238058"/>
            <a:ext cx="3708314" cy="5254491"/>
          </a:xfrm>
          <a:prstGeom prst="rect">
            <a:avLst/>
          </a:prstGeom>
          <a:effectLst>
            <a:outerShdw blurRad="63500" sx="102000" sy="102000" algn="ctr" rotWithShape="0">
              <a:prstClr val="black">
                <a:alpha val="40000"/>
              </a:prstClr>
            </a:outerShdw>
          </a:effectLst>
        </p:spPr>
      </p:pic>
      <p:pic>
        <p:nvPicPr>
          <p:cNvPr id="6" name="Picture 5" descr="A child wearing glasses and a white shirt&#10;&#10;AI-generated content may be incorrect.">
            <a:extLst>
              <a:ext uri="{FF2B5EF4-FFF2-40B4-BE49-F238E27FC236}">
                <a16:creationId xmlns:a16="http://schemas.microsoft.com/office/drawing/2014/main" id="{DF41C9B8-C810-C638-16EB-7BF4896FFDD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96000" y="1238058"/>
            <a:ext cx="3584713" cy="5260496"/>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201F1573-C054-DFDC-6761-69879E38B28A}"/>
              </a:ext>
            </a:extLst>
          </p:cNvPr>
          <p:cNvSpPr txBox="1">
            <a:spLocks/>
          </p:cNvSpPr>
          <p:nvPr/>
        </p:nvSpPr>
        <p:spPr>
          <a:xfrm>
            <a:off x="624588" y="395857"/>
            <a:ext cx="6478856" cy="973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lvl="0">
              <a:spcAft>
                <a:spcPts val="1400"/>
              </a:spcAft>
              <a:defRPr/>
            </a:pPr>
            <a:r>
              <a:rPr lang="en-US" sz="3200" b="1" dirty="0">
                <a:solidFill>
                  <a:srgbClr val="FFFFFF"/>
                </a:solidFill>
                <a:cs typeface="Calibri" panose="020F0502020204030204" pitchFamily="34" charset="0"/>
              </a:rPr>
              <a:t>Other supporting documents…</a:t>
            </a:r>
          </a:p>
        </p:txBody>
      </p:sp>
    </p:spTree>
    <p:extLst>
      <p:ext uri="{BB962C8B-B14F-4D97-AF65-F5344CB8AC3E}">
        <p14:creationId xmlns:p14="http://schemas.microsoft.com/office/powerpoint/2010/main" val="269454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C531627-DEB5-A6A3-A0F8-780EF94477D6}"/>
              </a:ext>
            </a:extLst>
          </p:cNvPr>
          <p:cNvSpPr/>
          <p:nvPr/>
        </p:nvSpPr>
        <p:spPr>
          <a:xfrm>
            <a:off x="-269507" y="3429000"/>
            <a:ext cx="12743848" cy="3429000"/>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7EC37-1F08-E943-05AC-99CBF489F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794" y="202683"/>
            <a:ext cx="4560508" cy="6452634"/>
          </a:xfrm>
          <a:prstGeom prst="rect">
            <a:avLst/>
          </a:prstGeom>
        </p:spPr>
      </p:pic>
      <p:pic>
        <p:nvPicPr>
          <p:cNvPr id="11" name="Picture 10">
            <a:extLst>
              <a:ext uri="{FF2B5EF4-FFF2-40B4-BE49-F238E27FC236}">
                <a16:creationId xmlns:a16="http://schemas.microsoft.com/office/drawing/2014/main" id="{D7CAB84C-DE82-B661-0510-70104DAE82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0215" y="202683"/>
            <a:ext cx="4549158" cy="6452634"/>
          </a:xfrm>
          <a:prstGeom prst="rect">
            <a:avLst/>
          </a:prstGeom>
        </p:spPr>
      </p:pic>
      <p:pic>
        <p:nvPicPr>
          <p:cNvPr id="13" name="Picture 12">
            <a:extLst>
              <a:ext uri="{FF2B5EF4-FFF2-40B4-BE49-F238E27FC236}">
                <a16:creationId xmlns:a16="http://schemas.microsoft.com/office/drawing/2014/main" id="{79097EAB-36A6-CB59-0485-6F9D2F92E2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4190" y="202683"/>
            <a:ext cx="4538504" cy="6452634"/>
          </a:xfrm>
          <a:prstGeom prst="rect">
            <a:avLst/>
          </a:prstGeom>
        </p:spPr>
      </p:pic>
      <p:pic>
        <p:nvPicPr>
          <p:cNvPr id="17" name="Picture 16">
            <a:extLst>
              <a:ext uri="{FF2B5EF4-FFF2-40B4-BE49-F238E27FC236}">
                <a16:creationId xmlns:a16="http://schemas.microsoft.com/office/drawing/2014/main" id="{0A8C5A27-9F5A-A210-6A7D-8ADA274BEB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3302" y="202683"/>
            <a:ext cx="4549158" cy="6452634"/>
          </a:xfrm>
          <a:prstGeom prst="rect">
            <a:avLst/>
          </a:prstGeom>
        </p:spPr>
      </p:pic>
      <p:sp>
        <p:nvSpPr>
          <p:cNvPr id="6" name="Slide Number Placeholder 29">
            <a:extLst>
              <a:ext uri="{FF2B5EF4-FFF2-40B4-BE49-F238E27FC236}">
                <a16:creationId xmlns:a16="http://schemas.microsoft.com/office/drawing/2014/main" id="{592ECAE5-932C-6177-94CE-D21F50A1587A}"/>
              </a:ext>
            </a:extLst>
          </p:cNvPr>
          <p:cNvSpPr>
            <a:spLocks noGrp="1"/>
          </p:cNvSpPr>
          <p:nvPr>
            <p:ph type="sldNum" sz="quarter" idx="12"/>
          </p:nvPr>
        </p:nvSpPr>
        <p:spPr>
          <a:xfrm>
            <a:off x="2064000" y="6309321"/>
            <a:ext cx="324000" cy="279909"/>
          </a:xfrm>
        </p:spPr>
        <p:txBody>
          <a:bodyPr vert="horz"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B512BB93-1B18-8F4A-983D-A6C261B1AFE6}" type="slidenum">
              <a:rPr kumimoji="0" lang="en-US" sz="900" b="0" i="0" u="none" strike="noStrike" kern="1200" cap="none" spc="0" normalizeH="0" baseline="0" noProof="0">
                <a:ln>
                  <a:noFill/>
                </a:ln>
                <a:solidFill>
                  <a:srgbClr val="FFFFFF">
                    <a:alpha val="50000"/>
                  </a:srgbClr>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FFFFFF">
                  <a:alpha val="50000"/>
                </a:srgbClr>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D0407C16-72F7-77D3-19DF-C3264BCAB3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79373" y="193415"/>
            <a:ext cx="4562234" cy="6461902"/>
          </a:xfrm>
          <a:prstGeom prst="rect">
            <a:avLst/>
          </a:prstGeom>
        </p:spPr>
      </p:pic>
    </p:spTree>
    <p:extLst>
      <p:ext uri="{BB962C8B-B14F-4D97-AF65-F5344CB8AC3E}">
        <p14:creationId xmlns:p14="http://schemas.microsoft.com/office/powerpoint/2010/main" val="219536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7E7657-6BA2-9A5D-E093-A19A4148C001}"/>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58D577B7-E548-493B-FBD3-5799A8C5643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01961">
            <a:off x="973267" y="736354"/>
            <a:ext cx="10641959" cy="5385290"/>
          </a:xfrm>
          <a:prstGeom prst="rect">
            <a:avLst/>
          </a:prstGeom>
        </p:spPr>
      </p:pic>
      <p:sp>
        <p:nvSpPr>
          <p:cNvPr id="4" name="TextBox 3">
            <a:extLst>
              <a:ext uri="{FF2B5EF4-FFF2-40B4-BE49-F238E27FC236}">
                <a16:creationId xmlns:a16="http://schemas.microsoft.com/office/drawing/2014/main" id="{FAB421E5-4477-A7CC-18B0-1B7340E01D35}"/>
              </a:ext>
            </a:extLst>
          </p:cNvPr>
          <p:cNvSpPr txBox="1"/>
          <p:nvPr/>
        </p:nvSpPr>
        <p:spPr>
          <a:xfrm>
            <a:off x="2475593" y="1971308"/>
            <a:ext cx="7882024"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9D9D6">
                    <a:lumMod val="10000"/>
                  </a:srgbClr>
                </a:solidFill>
                <a:effectLst/>
                <a:uLnTx/>
                <a:uFillTx/>
                <a:latin typeface="Calibri" panose="020F0502020204030204"/>
                <a:ea typeface="+mn-ea"/>
                <a:cs typeface="+mn-cs"/>
              </a:rPr>
              <a:t>Although we are currently meeting the statutory guidance our curriculum will continue to grow inline with:</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2100" dirty="0">
              <a:solidFill>
                <a:srgbClr val="D9D9D6">
                  <a:lumMod val="10000"/>
                </a:srgbClr>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D9D9D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2100" dirty="0">
              <a:solidFill>
                <a:srgbClr val="D9D9D6">
                  <a:lumMod val="10000"/>
                </a:srgbClr>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D9D9D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D9D9D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D9D9D6">
                    <a:lumMod val="10000"/>
                  </a:srgbClr>
                </a:solidFill>
                <a:effectLst/>
                <a:uLnTx/>
                <a:uFillTx/>
                <a:latin typeface="Calibri" panose="020F0502020204030204"/>
                <a:ea typeface="+mn-ea"/>
                <a:cs typeface="+mn-cs"/>
              </a:rPr>
              <a:t>Pol-Ed will edit and update the statutory evidence documents termly. </a:t>
            </a:r>
          </a:p>
        </p:txBody>
      </p:sp>
      <p:grpSp>
        <p:nvGrpSpPr>
          <p:cNvPr id="2" name="Group 1">
            <a:extLst>
              <a:ext uri="{FF2B5EF4-FFF2-40B4-BE49-F238E27FC236}">
                <a16:creationId xmlns:a16="http://schemas.microsoft.com/office/drawing/2014/main" id="{BBCFB73F-F9E9-E853-0EED-B2AC8F110C5D}"/>
              </a:ext>
            </a:extLst>
          </p:cNvPr>
          <p:cNvGrpSpPr/>
          <p:nvPr/>
        </p:nvGrpSpPr>
        <p:grpSpPr>
          <a:xfrm>
            <a:off x="2158617" y="2829452"/>
            <a:ext cx="4063370" cy="599548"/>
            <a:chOff x="830177" y="1703814"/>
            <a:chExt cx="3484950" cy="599548"/>
          </a:xfrm>
        </p:grpSpPr>
        <p:sp>
          <p:nvSpPr>
            <p:cNvPr id="6" name="Rectangle: Rounded Corners 5">
              <a:extLst>
                <a:ext uri="{FF2B5EF4-FFF2-40B4-BE49-F238E27FC236}">
                  <a16:creationId xmlns:a16="http://schemas.microsoft.com/office/drawing/2014/main" id="{746138C5-BA22-309A-8C06-BFB8B9EA1ACC}"/>
                </a:ext>
              </a:extLst>
            </p:cNvPr>
            <p:cNvSpPr/>
            <p:nvPr/>
          </p:nvSpPr>
          <p:spPr>
            <a:xfrm rot="16200000">
              <a:off x="2272878" y="261113"/>
              <a:ext cx="599548" cy="348495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07F56389-2605-CDE4-8F6C-E620EC180AAC}"/>
                </a:ext>
              </a:extLst>
            </p:cNvPr>
            <p:cNvSpPr txBox="1"/>
            <p:nvPr/>
          </p:nvSpPr>
          <p:spPr>
            <a:xfrm>
              <a:off x="951715" y="1784388"/>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New and emerging concerns </a:t>
              </a:r>
            </a:p>
          </p:txBody>
        </p:sp>
      </p:grpSp>
      <p:grpSp>
        <p:nvGrpSpPr>
          <p:cNvPr id="19" name="Group 18">
            <a:extLst>
              <a:ext uri="{FF2B5EF4-FFF2-40B4-BE49-F238E27FC236}">
                <a16:creationId xmlns:a16="http://schemas.microsoft.com/office/drawing/2014/main" id="{DB744AC7-C2FE-59C4-49C0-AC41E8073C7A}"/>
              </a:ext>
            </a:extLst>
          </p:cNvPr>
          <p:cNvGrpSpPr/>
          <p:nvPr/>
        </p:nvGrpSpPr>
        <p:grpSpPr>
          <a:xfrm>
            <a:off x="2158617" y="3489209"/>
            <a:ext cx="4063370" cy="599548"/>
            <a:chOff x="830177" y="1703814"/>
            <a:chExt cx="3484950" cy="599548"/>
          </a:xfrm>
        </p:grpSpPr>
        <p:sp>
          <p:nvSpPr>
            <p:cNvPr id="20" name="Rectangle: Rounded Corners 19">
              <a:extLst>
                <a:ext uri="{FF2B5EF4-FFF2-40B4-BE49-F238E27FC236}">
                  <a16:creationId xmlns:a16="http://schemas.microsoft.com/office/drawing/2014/main" id="{163BF908-DEBE-BEBA-52B3-671283CA1444}"/>
                </a:ext>
              </a:extLst>
            </p:cNvPr>
            <p:cNvSpPr/>
            <p:nvPr/>
          </p:nvSpPr>
          <p:spPr>
            <a:xfrm rot="16200000">
              <a:off x="2272878" y="261113"/>
              <a:ext cx="599548" cy="348495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D7D409FF-4584-9E6A-C4F0-701C341A0144}"/>
                </a:ext>
              </a:extLst>
            </p:cNvPr>
            <p:cNvSpPr txBox="1"/>
            <p:nvPr/>
          </p:nvSpPr>
          <p:spPr>
            <a:xfrm>
              <a:off x="951715" y="1784388"/>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Lesson suggestions </a:t>
              </a:r>
            </a:p>
          </p:txBody>
        </p:sp>
      </p:grpSp>
      <p:grpSp>
        <p:nvGrpSpPr>
          <p:cNvPr id="22" name="Group 21">
            <a:extLst>
              <a:ext uri="{FF2B5EF4-FFF2-40B4-BE49-F238E27FC236}">
                <a16:creationId xmlns:a16="http://schemas.microsoft.com/office/drawing/2014/main" id="{58E20724-B797-9916-B8D5-D72D6729B253}"/>
              </a:ext>
            </a:extLst>
          </p:cNvPr>
          <p:cNvGrpSpPr/>
          <p:nvPr/>
        </p:nvGrpSpPr>
        <p:grpSpPr>
          <a:xfrm>
            <a:off x="6294247" y="2829453"/>
            <a:ext cx="4063370" cy="788460"/>
            <a:chOff x="830177" y="1703814"/>
            <a:chExt cx="3484950" cy="788460"/>
          </a:xfrm>
        </p:grpSpPr>
        <p:sp>
          <p:nvSpPr>
            <p:cNvPr id="23" name="Rectangle: Rounded Corners 22">
              <a:extLst>
                <a:ext uri="{FF2B5EF4-FFF2-40B4-BE49-F238E27FC236}">
                  <a16:creationId xmlns:a16="http://schemas.microsoft.com/office/drawing/2014/main" id="{C1256930-0460-11D7-E461-5D58C56758A2}"/>
                </a:ext>
              </a:extLst>
            </p:cNvPr>
            <p:cNvSpPr/>
            <p:nvPr/>
          </p:nvSpPr>
          <p:spPr>
            <a:xfrm rot="16200000">
              <a:off x="2272878" y="261113"/>
              <a:ext cx="599548" cy="348495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6AC943F1-ADAA-8282-5A86-39319A3BDE5A}"/>
                </a:ext>
              </a:extLst>
            </p:cNvPr>
            <p:cNvSpPr txBox="1"/>
            <p:nvPr/>
          </p:nvSpPr>
          <p:spPr>
            <a:xfrm>
              <a:off x="951715" y="1784388"/>
              <a:ext cx="3241873" cy="707886"/>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Keeping Children Safe In Education </a:t>
              </a:r>
            </a:p>
          </p:txBody>
        </p:sp>
      </p:grpSp>
      <p:grpSp>
        <p:nvGrpSpPr>
          <p:cNvPr id="25" name="Group 24">
            <a:extLst>
              <a:ext uri="{FF2B5EF4-FFF2-40B4-BE49-F238E27FC236}">
                <a16:creationId xmlns:a16="http://schemas.microsoft.com/office/drawing/2014/main" id="{9F0BD3F7-CB08-B5F5-F671-CF09EC5565C7}"/>
              </a:ext>
            </a:extLst>
          </p:cNvPr>
          <p:cNvGrpSpPr/>
          <p:nvPr/>
        </p:nvGrpSpPr>
        <p:grpSpPr>
          <a:xfrm>
            <a:off x="6294247" y="3489210"/>
            <a:ext cx="4063370" cy="599548"/>
            <a:chOff x="830177" y="1703814"/>
            <a:chExt cx="3484950" cy="599548"/>
          </a:xfrm>
        </p:grpSpPr>
        <p:sp>
          <p:nvSpPr>
            <p:cNvPr id="26" name="Rectangle: Rounded Corners 25">
              <a:extLst>
                <a:ext uri="{FF2B5EF4-FFF2-40B4-BE49-F238E27FC236}">
                  <a16:creationId xmlns:a16="http://schemas.microsoft.com/office/drawing/2014/main" id="{59603A4D-49D9-EFB3-6B49-07A08AB5F6B5}"/>
                </a:ext>
              </a:extLst>
            </p:cNvPr>
            <p:cNvSpPr/>
            <p:nvPr/>
          </p:nvSpPr>
          <p:spPr>
            <a:xfrm rot="16200000">
              <a:off x="2272878" y="261113"/>
              <a:ext cx="599548" cy="348495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11C9E031-0B7B-E4DD-E207-761CEA3D5433}"/>
                </a:ext>
              </a:extLst>
            </p:cNvPr>
            <p:cNvSpPr txBox="1"/>
            <p:nvPr/>
          </p:nvSpPr>
          <p:spPr>
            <a:xfrm>
              <a:off x="951715" y="1784388"/>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Statutory guidance</a:t>
              </a:r>
            </a:p>
          </p:txBody>
        </p:sp>
      </p:grpSp>
    </p:spTree>
    <p:extLst>
      <p:ext uri="{BB962C8B-B14F-4D97-AF65-F5344CB8AC3E}">
        <p14:creationId xmlns:p14="http://schemas.microsoft.com/office/powerpoint/2010/main" val="28725163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5619A"/>
        </a:solidFill>
        <a:effectLst/>
      </p:bgPr>
    </p:bg>
    <p:spTree>
      <p:nvGrpSpPr>
        <p:cNvPr id="1" name="">
          <a:extLst>
            <a:ext uri="{FF2B5EF4-FFF2-40B4-BE49-F238E27FC236}">
              <a16:creationId xmlns:a16="http://schemas.microsoft.com/office/drawing/2014/main" id="{F424A670-6321-9E82-14BB-CB2C6D1758A7}"/>
            </a:ext>
          </a:extLst>
        </p:cNvPr>
        <p:cNvGrpSpPr/>
        <p:nvPr/>
      </p:nvGrpSpPr>
      <p:grpSpPr>
        <a:xfrm>
          <a:off x="0" y="0"/>
          <a:ext cx="0" cy="0"/>
          <a:chOff x="0" y="0"/>
          <a:chExt cx="0" cy="0"/>
        </a:xfrm>
      </p:grpSpPr>
      <p:sp>
        <p:nvSpPr>
          <p:cNvPr id="11" name="Rectangle: Rounded Corners 5">
            <a:extLst>
              <a:ext uri="{FF2B5EF4-FFF2-40B4-BE49-F238E27FC236}">
                <a16:creationId xmlns:a16="http://schemas.microsoft.com/office/drawing/2014/main" id="{A78A8CB5-6A9F-107A-8607-0D0B5384DACE}"/>
              </a:ext>
            </a:extLst>
          </p:cNvPr>
          <p:cNvSpPr/>
          <p:nvPr/>
        </p:nvSpPr>
        <p:spPr>
          <a:xfrm>
            <a:off x="-4536" y="4089399"/>
            <a:ext cx="12196536" cy="2768601"/>
          </a:xfrm>
          <a:custGeom>
            <a:avLst/>
            <a:gdLst>
              <a:gd name="csX0" fmla="*/ 0 w 12192000"/>
              <a:gd name="csY0" fmla="*/ 0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8" fmla="*/ 0 w 12192000"/>
              <a:gd name="csY8" fmla="*/ 0 h 2626137"/>
              <a:gd name="csX0" fmla="*/ 0 w 12192000"/>
              <a:gd name="csY0" fmla="*/ 2626137 h 2626137"/>
              <a:gd name="csX1" fmla="*/ 0 w 12192000"/>
              <a:gd name="csY1" fmla="*/ 0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856343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0 w 12192000"/>
              <a:gd name="csY1" fmla="*/ 20029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0 w 12192000"/>
              <a:gd name="csY0" fmla="*/ 2626137 h 2626137"/>
              <a:gd name="csX1" fmla="*/ 14514 w 12192000"/>
              <a:gd name="csY1" fmla="*/ 1698171 h 2626137"/>
              <a:gd name="csX2" fmla="*/ 12192000 w 12192000"/>
              <a:gd name="csY2" fmla="*/ 0 h 2626137"/>
              <a:gd name="csX3" fmla="*/ 12192000 w 12192000"/>
              <a:gd name="csY3" fmla="*/ 0 h 2626137"/>
              <a:gd name="csX4" fmla="*/ 12192000 w 12192000"/>
              <a:gd name="csY4" fmla="*/ 2626137 h 2626137"/>
              <a:gd name="csX5" fmla="*/ 12192000 w 12192000"/>
              <a:gd name="csY5" fmla="*/ 2626137 h 2626137"/>
              <a:gd name="csX6" fmla="*/ 0 w 12192000"/>
              <a:gd name="csY6" fmla="*/ 2626137 h 2626137"/>
              <a:gd name="csX7" fmla="*/ 0 w 12192000"/>
              <a:gd name="csY7" fmla="*/ 2626137 h 2626137"/>
              <a:gd name="csX0" fmla="*/ 4536 w 12196536"/>
              <a:gd name="csY0" fmla="*/ 2626137 h 2626137"/>
              <a:gd name="csX1" fmla="*/ 0 w 12196536"/>
              <a:gd name="csY1" fmla="*/ 1699498 h 2626137"/>
              <a:gd name="csX2" fmla="*/ 12196536 w 12196536"/>
              <a:gd name="csY2" fmla="*/ 0 h 2626137"/>
              <a:gd name="csX3" fmla="*/ 12196536 w 12196536"/>
              <a:gd name="csY3" fmla="*/ 0 h 2626137"/>
              <a:gd name="csX4" fmla="*/ 12196536 w 12196536"/>
              <a:gd name="csY4" fmla="*/ 2626137 h 2626137"/>
              <a:gd name="csX5" fmla="*/ 12196536 w 12196536"/>
              <a:gd name="csY5" fmla="*/ 2626137 h 2626137"/>
              <a:gd name="csX6" fmla="*/ 4536 w 12196536"/>
              <a:gd name="csY6" fmla="*/ 2626137 h 2626137"/>
              <a:gd name="csX7" fmla="*/ 4536 w 12196536"/>
              <a:gd name="csY7" fmla="*/ 2626137 h 2626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6536" h="2626137">
                <a:moveTo>
                  <a:pt x="4536" y="2626137"/>
                </a:moveTo>
                <a:lnTo>
                  <a:pt x="0" y="1699498"/>
                </a:lnTo>
                <a:lnTo>
                  <a:pt x="12196536" y="0"/>
                </a:lnTo>
                <a:lnTo>
                  <a:pt x="12196536" y="0"/>
                </a:lnTo>
                <a:lnTo>
                  <a:pt x="12196536" y="2626137"/>
                </a:lnTo>
                <a:lnTo>
                  <a:pt x="12196536" y="2626137"/>
                </a:lnTo>
                <a:lnTo>
                  <a:pt x="4536" y="2626137"/>
                </a:lnTo>
                <a:lnTo>
                  <a:pt x="4536" y="2626137"/>
                </a:lnTo>
                <a:close/>
              </a:path>
            </a:pathLst>
          </a:cu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3759896A-BBBB-D4A6-F36A-F76233E67B57}"/>
              </a:ext>
            </a:extLst>
          </p:cNvPr>
          <p:cNvSpPr/>
          <p:nvPr/>
        </p:nvSpPr>
        <p:spPr>
          <a:xfrm rot="18523386">
            <a:off x="8435859" y="6207084"/>
            <a:ext cx="1374095" cy="1808388"/>
          </a:xfrm>
          <a:prstGeom prst="roundRect">
            <a:avLst>
              <a:gd name="adj" fmla="val 50000"/>
            </a:avLst>
          </a:prstGeom>
          <a:solidFill>
            <a:srgbClr val="0F4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9E3DF14B-5791-8E39-ED5C-80F48735EEF6}"/>
              </a:ext>
            </a:extLst>
          </p:cNvPr>
          <p:cNvSpPr/>
          <p:nvPr/>
        </p:nvSpPr>
        <p:spPr>
          <a:xfrm rot="18523386">
            <a:off x="10304229" y="4962899"/>
            <a:ext cx="1374095" cy="3205851"/>
          </a:xfrm>
          <a:prstGeom prst="roundRect">
            <a:avLst>
              <a:gd name="adj" fmla="val 50000"/>
            </a:avLst>
          </a:prstGeom>
          <a:solidFill>
            <a:srgbClr val="156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643BCC31-A50B-C3F0-05B2-6CFD9955AB09}"/>
              </a:ext>
            </a:extLst>
          </p:cNvPr>
          <p:cNvSpPr/>
          <p:nvPr/>
        </p:nvSpPr>
        <p:spPr>
          <a:xfrm rot="18523386">
            <a:off x="10686610" y="2512386"/>
            <a:ext cx="1374096" cy="4494591"/>
          </a:xfrm>
          <a:prstGeom prst="roundRect">
            <a:avLst>
              <a:gd name="adj" fmla="val 50000"/>
            </a:avLst>
          </a:prstGeom>
          <a:solidFill>
            <a:srgbClr val="5C9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0EAB97D3-D842-642F-045F-8BB8282A8F8F}"/>
              </a:ext>
            </a:extLst>
          </p:cNvPr>
          <p:cNvSpPr/>
          <p:nvPr/>
        </p:nvSpPr>
        <p:spPr>
          <a:xfrm rot="18523386">
            <a:off x="11563486" y="2017935"/>
            <a:ext cx="1374095" cy="2701930"/>
          </a:xfrm>
          <a:prstGeom prst="roundRect">
            <a:avLst>
              <a:gd name="adj" fmla="val 50000"/>
            </a:avLst>
          </a:prstGeom>
          <a:solidFill>
            <a:srgbClr val="5C91B8">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F91D45DB-73B8-F9C9-DA14-9F3EA67B2605}"/>
              </a:ext>
            </a:extLst>
          </p:cNvPr>
          <p:cNvSpPr/>
          <p:nvPr/>
        </p:nvSpPr>
        <p:spPr>
          <a:xfrm rot="18523386">
            <a:off x="11666796" y="30161"/>
            <a:ext cx="1374095" cy="2701930"/>
          </a:xfrm>
          <a:prstGeom prst="roundRect">
            <a:avLst>
              <a:gd name="adj" fmla="val 50000"/>
            </a:avLst>
          </a:prstGeom>
          <a:solidFill>
            <a:srgbClr val="5C9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3AD3EAF-D6A2-79C1-DE92-1D8F70BCF97E}"/>
              </a:ext>
            </a:extLst>
          </p:cNvPr>
          <p:cNvSpPr txBox="1">
            <a:spLocks/>
          </p:cNvSpPr>
          <p:nvPr/>
        </p:nvSpPr>
        <p:spPr>
          <a:xfrm>
            <a:off x="1261331" y="3233611"/>
            <a:ext cx="9608732" cy="1223644"/>
          </a:xfrm>
          <a:prstGeom prst="rect">
            <a:avLst/>
          </a:prstGeom>
        </p:spPr>
        <p:txBody>
          <a:bodyPr vert="horz" lIns="0" tIns="45720" rIns="91440" bIns="45720" numCol="1"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Calibri"/>
                <a:cs typeface="Calibri"/>
              </a:rPr>
              <a:t>Pol-Ed – Using Crime Information</a:t>
            </a:r>
          </a:p>
        </p:txBody>
      </p:sp>
      <p:pic>
        <p:nvPicPr>
          <p:cNvPr id="10" name="Picture 9" descr="A white logo with a person in a star&#10;&#10;Description automatically generated">
            <a:extLst>
              <a:ext uri="{FF2B5EF4-FFF2-40B4-BE49-F238E27FC236}">
                <a16:creationId xmlns:a16="http://schemas.microsoft.com/office/drawing/2014/main" id="{49642E2C-4AD6-DD84-C095-1FAF3F96C055}"/>
              </a:ext>
            </a:extLst>
          </p:cNvPr>
          <p:cNvPicPr>
            <a:picLocks noChangeAspect="1"/>
          </p:cNvPicPr>
          <p:nvPr/>
        </p:nvPicPr>
        <p:blipFill>
          <a:blip r:embed="rId3"/>
          <a:stretch>
            <a:fillRect/>
          </a:stretch>
        </p:blipFill>
        <p:spPr>
          <a:xfrm>
            <a:off x="5574203" y="2315074"/>
            <a:ext cx="1043594" cy="1053826"/>
          </a:xfrm>
          <a:prstGeom prst="rect">
            <a:avLst/>
          </a:prstGeom>
        </p:spPr>
      </p:pic>
      <p:pic>
        <p:nvPicPr>
          <p:cNvPr id="31" name="Graphic 30">
            <a:extLst>
              <a:ext uri="{FF2B5EF4-FFF2-40B4-BE49-F238E27FC236}">
                <a16:creationId xmlns:a16="http://schemas.microsoft.com/office/drawing/2014/main" id="{4AD6C1D4-3F00-000F-1F0A-5E0E1525CA74}"/>
              </a:ext>
            </a:extLst>
          </p:cNvPr>
          <p:cNvPicPr>
            <a:picLocks noChangeAspect="1"/>
          </p:cNvPicPr>
          <p:nvPr/>
        </p:nvPicPr>
        <p:blipFill rotWithShape="1">
          <a:blip>
            <a:extLst>
              <a:ext uri="{96DAC541-7B7A-43D3-8B79-37D633B846F1}">
                <asvg:svgBlip xmlns:asvg="http://schemas.microsoft.com/office/drawing/2016/SVG/main" r:embed="rId4"/>
              </a:ext>
            </a:extLst>
          </a:blip>
          <a:srcRect r="-784"/>
          <a:stretch/>
        </p:blipFill>
        <p:spPr>
          <a:xfrm>
            <a:off x="12412170" y="162286"/>
            <a:ext cx="1092912" cy="839343"/>
          </a:xfrm>
          <a:prstGeom prst="rect">
            <a:avLst/>
          </a:prstGeom>
        </p:spPr>
      </p:pic>
      <p:grpSp>
        <p:nvGrpSpPr>
          <p:cNvPr id="12" name="Group 11">
            <a:extLst>
              <a:ext uri="{FF2B5EF4-FFF2-40B4-BE49-F238E27FC236}">
                <a16:creationId xmlns:a16="http://schemas.microsoft.com/office/drawing/2014/main" id="{C98E8E87-2718-4567-D4B4-7B7DA3720B81}"/>
              </a:ext>
            </a:extLst>
          </p:cNvPr>
          <p:cNvGrpSpPr/>
          <p:nvPr/>
        </p:nvGrpSpPr>
        <p:grpSpPr>
          <a:xfrm>
            <a:off x="830177" y="7433378"/>
            <a:ext cx="3484950" cy="1357714"/>
            <a:chOff x="830177" y="1703813"/>
            <a:chExt cx="3484950" cy="1357714"/>
          </a:xfrm>
        </p:grpSpPr>
        <p:sp>
          <p:nvSpPr>
            <p:cNvPr id="13" name="Rectangle: Rounded Corners 12">
              <a:extLst>
                <a:ext uri="{FF2B5EF4-FFF2-40B4-BE49-F238E27FC236}">
                  <a16:creationId xmlns:a16="http://schemas.microsoft.com/office/drawing/2014/main" id="{8A8A5868-BB7D-EC6B-1D4A-54B5468CE450}"/>
                </a:ext>
              </a:extLst>
            </p:cNvPr>
            <p:cNvSpPr/>
            <p:nvPr/>
          </p:nvSpPr>
          <p:spPr>
            <a:xfrm rot="16200000">
              <a:off x="1909871" y="624119"/>
              <a:ext cx="1325561" cy="3484950"/>
            </a:xfrm>
            <a:prstGeom prst="roundRect">
              <a:avLst>
                <a:gd name="adj" fmla="val 50000"/>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95192B09-6152-A1AF-3A64-950BEAFF8968}"/>
                </a:ext>
              </a:extLst>
            </p:cNvPr>
            <p:cNvSpPr txBox="1"/>
            <p:nvPr/>
          </p:nvSpPr>
          <p:spPr>
            <a:xfrm>
              <a:off x="951715" y="1738088"/>
              <a:ext cx="3241873" cy="1323439"/>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Safeguards children and helps them effectively cope with existing and emerging issues.</a:t>
              </a:r>
            </a:p>
          </p:txBody>
        </p:sp>
      </p:grpSp>
      <p:grpSp>
        <p:nvGrpSpPr>
          <p:cNvPr id="15" name="Group 14">
            <a:extLst>
              <a:ext uri="{FF2B5EF4-FFF2-40B4-BE49-F238E27FC236}">
                <a16:creationId xmlns:a16="http://schemas.microsoft.com/office/drawing/2014/main" id="{34E276B9-71C7-58E5-2C71-2BF6E6381240}"/>
              </a:ext>
            </a:extLst>
          </p:cNvPr>
          <p:cNvGrpSpPr/>
          <p:nvPr/>
        </p:nvGrpSpPr>
        <p:grpSpPr>
          <a:xfrm>
            <a:off x="4401193" y="8914836"/>
            <a:ext cx="3484951" cy="1325559"/>
            <a:chOff x="4401193" y="3185271"/>
            <a:chExt cx="3484951" cy="1325559"/>
          </a:xfrm>
        </p:grpSpPr>
        <p:sp>
          <p:nvSpPr>
            <p:cNvPr id="16" name="Rectangle: Rounded Corners 15">
              <a:extLst>
                <a:ext uri="{FF2B5EF4-FFF2-40B4-BE49-F238E27FC236}">
                  <a16:creationId xmlns:a16="http://schemas.microsoft.com/office/drawing/2014/main" id="{B6B79FDD-1190-822D-57B5-8ACCA4BFC40D}"/>
                </a:ext>
              </a:extLst>
            </p:cNvPr>
            <p:cNvSpPr/>
            <p:nvPr/>
          </p:nvSpPr>
          <p:spPr>
            <a:xfrm rot="16200000">
              <a:off x="5480889" y="2105575"/>
              <a:ext cx="1325559" cy="3484951"/>
            </a:xfrm>
            <a:prstGeom prst="roundRect">
              <a:avLst>
                <a:gd name="adj" fmla="val 50000"/>
              </a:avLst>
            </a:prstGeom>
            <a:solidFill>
              <a:srgbClr val="00A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2C9EEC23-00C6-A853-63CA-3ADE195C0B39}"/>
                </a:ext>
              </a:extLst>
            </p:cNvPr>
            <p:cNvSpPr txBox="1"/>
            <p:nvPr/>
          </p:nvSpPr>
          <p:spPr>
            <a:xfrm>
              <a:off x="4522731" y="3340220"/>
              <a:ext cx="3241873"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Is age appropriate and progressive (spiral curriculum)</a:t>
              </a:r>
            </a:p>
          </p:txBody>
        </p:sp>
      </p:grpSp>
      <p:grpSp>
        <p:nvGrpSpPr>
          <p:cNvPr id="18" name="Group 17">
            <a:extLst>
              <a:ext uri="{FF2B5EF4-FFF2-40B4-BE49-F238E27FC236}">
                <a16:creationId xmlns:a16="http://schemas.microsoft.com/office/drawing/2014/main" id="{E2069BEF-F048-499B-F772-5DBC56D3A633}"/>
              </a:ext>
            </a:extLst>
          </p:cNvPr>
          <p:cNvGrpSpPr/>
          <p:nvPr/>
        </p:nvGrpSpPr>
        <p:grpSpPr>
          <a:xfrm>
            <a:off x="7972209" y="7433376"/>
            <a:ext cx="3484951" cy="1325559"/>
            <a:chOff x="7972209" y="1703811"/>
            <a:chExt cx="3484951" cy="1325559"/>
          </a:xfrm>
        </p:grpSpPr>
        <p:sp>
          <p:nvSpPr>
            <p:cNvPr id="19" name="Rectangle: Rounded Corners 18">
              <a:extLst>
                <a:ext uri="{FF2B5EF4-FFF2-40B4-BE49-F238E27FC236}">
                  <a16:creationId xmlns:a16="http://schemas.microsoft.com/office/drawing/2014/main" id="{85829F5E-8C49-479B-0725-5BA704B37BAE}"/>
                </a:ext>
              </a:extLst>
            </p:cNvPr>
            <p:cNvSpPr/>
            <p:nvPr/>
          </p:nvSpPr>
          <p:spPr>
            <a:xfrm rot="16200000">
              <a:off x="9051905" y="624115"/>
              <a:ext cx="1325559" cy="3484951"/>
            </a:xfrm>
            <a:prstGeom prst="roundRect">
              <a:avLst>
                <a:gd name="adj" fmla="val 50000"/>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932636E2-871F-073A-6332-A7F5F7FBCC91}"/>
                </a:ext>
              </a:extLst>
            </p:cNvPr>
            <p:cNvSpPr txBox="1"/>
            <p:nvPr/>
          </p:nvSpPr>
          <p:spPr>
            <a:xfrm>
              <a:off x="8236655" y="1859669"/>
              <a:ext cx="2956055"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303AB2"/>
                  </a:solidFill>
                  <a:effectLst/>
                  <a:uLnTx/>
                  <a:uFillTx/>
                  <a:latin typeface="Calibri" panose="020F0502020204030204" pitchFamily="34" charset="0"/>
                  <a:ea typeface="Calibri" panose="020F0502020204030204" pitchFamily="34" charset="0"/>
                  <a:cs typeface="Calibri" panose="020F0502020204030204" pitchFamily="34" charset="0"/>
                </a:rPr>
                <a:t>Is inclusive both in terms of accessibility and topics/content.</a:t>
              </a:r>
            </a:p>
          </p:txBody>
        </p:sp>
      </p:grpSp>
      <p:grpSp>
        <p:nvGrpSpPr>
          <p:cNvPr id="21" name="Group 20">
            <a:extLst>
              <a:ext uri="{FF2B5EF4-FFF2-40B4-BE49-F238E27FC236}">
                <a16:creationId xmlns:a16="http://schemas.microsoft.com/office/drawing/2014/main" id="{14547D8F-E616-F616-E8D0-A326308B8B0B}"/>
              </a:ext>
            </a:extLst>
          </p:cNvPr>
          <p:cNvGrpSpPr/>
          <p:nvPr/>
        </p:nvGrpSpPr>
        <p:grpSpPr>
          <a:xfrm>
            <a:off x="830177" y="8913880"/>
            <a:ext cx="3484952" cy="1325561"/>
            <a:chOff x="830177" y="3184315"/>
            <a:chExt cx="3484952" cy="1325561"/>
          </a:xfrm>
        </p:grpSpPr>
        <p:sp>
          <p:nvSpPr>
            <p:cNvPr id="22" name="Rectangle: Rounded Corners 21">
              <a:extLst>
                <a:ext uri="{FF2B5EF4-FFF2-40B4-BE49-F238E27FC236}">
                  <a16:creationId xmlns:a16="http://schemas.microsoft.com/office/drawing/2014/main" id="{B6A90A72-AF7D-152B-6117-84EC308BBC69}"/>
                </a:ext>
              </a:extLst>
            </p:cNvPr>
            <p:cNvSpPr/>
            <p:nvPr/>
          </p:nvSpPr>
          <p:spPr>
            <a:xfrm rot="16200000">
              <a:off x="1909872" y="2104620"/>
              <a:ext cx="1325561" cy="3484952"/>
            </a:xfrm>
            <a:prstGeom prst="roundRect">
              <a:avLst>
                <a:gd name="adj" fmla="val 50000"/>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3BFA75FA-2E49-EC63-67EA-37FBE80461FA}"/>
                </a:ext>
              </a:extLst>
            </p:cNvPr>
            <p:cNvSpPr txBox="1"/>
            <p:nvPr/>
          </p:nvSpPr>
          <p:spPr>
            <a:xfrm>
              <a:off x="951716" y="3340220"/>
              <a:ext cx="3241873" cy="1015663"/>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Meets the statutory RHE/RSHE guidance and is informed by </a:t>
              </a:r>
              <a:r>
                <a:rPr kumimoji="0" lang="en-GB" sz="20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KCSiE</a:t>
              </a: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grpSp>
        <p:nvGrpSpPr>
          <p:cNvPr id="24" name="Group 23">
            <a:extLst>
              <a:ext uri="{FF2B5EF4-FFF2-40B4-BE49-F238E27FC236}">
                <a16:creationId xmlns:a16="http://schemas.microsoft.com/office/drawing/2014/main" id="{C8759A60-F7A6-F4F8-E1FD-89F47657B756}"/>
              </a:ext>
            </a:extLst>
          </p:cNvPr>
          <p:cNvGrpSpPr/>
          <p:nvPr/>
        </p:nvGrpSpPr>
        <p:grpSpPr>
          <a:xfrm>
            <a:off x="4401195" y="10397742"/>
            <a:ext cx="3484953" cy="1325561"/>
            <a:chOff x="4401195" y="4668177"/>
            <a:chExt cx="3484953" cy="1325561"/>
          </a:xfrm>
        </p:grpSpPr>
        <p:sp>
          <p:nvSpPr>
            <p:cNvPr id="25" name="Rectangle: Rounded Corners 24">
              <a:extLst>
                <a:ext uri="{FF2B5EF4-FFF2-40B4-BE49-F238E27FC236}">
                  <a16:creationId xmlns:a16="http://schemas.microsoft.com/office/drawing/2014/main" id="{01104C56-162F-60BE-BD50-230534B92508}"/>
                </a:ext>
              </a:extLst>
            </p:cNvPr>
            <p:cNvSpPr/>
            <p:nvPr/>
          </p:nvSpPr>
          <p:spPr>
            <a:xfrm rot="16200000">
              <a:off x="5480891" y="3588481"/>
              <a:ext cx="1325561" cy="3484953"/>
            </a:xfrm>
            <a:prstGeom prst="roundRect">
              <a:avLst>
                <a:gd name="adj" fmla="val 50000"/>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8893BC90-B002-C1EC-7BFE-319F10B1AA42}"/>
                </a:ext>
              </a:extLst>
            </p:cNvPr>
            <p:cNvSpPr txBox="1"/>
            <p:nvPr/>
          </p:nvSpPr>
          <p:spPr>
            <a:xfrm>
              <a:off x="4522732" y="5128500"/>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Is collaborative.</a:t>
              </a:r>
            </a:p>
          </p:txBody>
        </p:sp>
      </p:grpSp>
      <p:grpSp>
        <p:nvGrpSpPr>
          <p:cNvPr id="27" name="Group 26">
            <a:extLst>
              <a:ext uri="{FF2B5EF4-FFF2-40B4-BE49-F238E27FC236}">
                <a16:creationId xmlns:a16="http://schemas.microsoft.com/office/drawing/2014/main" id="{D65CD544-6A39-943F-2A0A-0D27BE03098A}"/>
              </a:ext>
            </a:extLst>
          </p:cNvPr>
          <p:cNvGrpSpPr/>
          <p:nvPr/>
        </p:nvGrpSpPr>
        <p:grpSpPr>
          <a:xfrm>
            <a:off x="7972211" y="8916282"/>
            <a:ext cx="3484953" cy="1325559"/>
            <a:chOff x="7972211" y="3186717"/>
            <a:chExt cx="3484953" cy="1325559"/>
          </a:xfrm>
        </p:grpSpPr>
        <p:sp>
          <p:nvSpPr>
            <p:cNvPr id="28" name="Rectangle: Rounded Corners 27">
              <a:extLst>
                <a:ext uri="{FF2B5EF4-FFF2-40B4-BE49-F238E27FC236}">
                  <a16:creationId xmlns:a16="http://schemas.microsoft.com/office/drawing/2014/main" id="{68EA994F-322D-FCE6-C36E-A506896E1DF6}"/>
                </a:ext>
              </a:extLst>
            </p:cNvPr>
            <p:cNvSpPr/>
            <p:nvPr/>
          </p:nvSpPr>
          <p:spPr>
            <a:xfrm rot="16200000">
              <a:off x="9051908" y="2107020"/>
              <a:ext cx="1325559" cy="3484953"/>
            </a:xfrm>
            <a:prstGeom prst="roundRect">
              <a:avLst>
                <a:gd name="adj" fmla="val 50000"/>
              </a:avLst>
            </a:prstGeom>
            <a:solidFill>
              <a:srgbClr val="FF9E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9E2B18AE-19E6-82DA-570C-B3FBB835DE3E}"/>
                </a:ext>
              </a:extLst>
            </p:cNvPr>
            <p:cNvSpPr txBox="1"/>
            <p:nvPr/>
          </p:nvSpPr>
          <p:spPr>
            <a:xfrm>
              <a:off x="8093748" y="3493153"/>
              <a:ext cx="3241873" cy="707886"/>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Assesses both knowledge and key skills and qualities.</a:t>
              </a:r>
            </a:p>
          </p:txBody>
        </p:sp>
      </p:grpSp>
      <p:grpSp>
        <p:nvGrpSpPr>
          <p:cNvPr id="30" name="Group 29">
            <a:extLst>
              <a:ext uri="{FF2B5EF4-FFF2-40B4-BE49-F238E27FC236}">
                <a16:creationId xmlns:a16="http://schemas.microsoft.com/office/drawing/2014/main" id="{1E9ECB29-8E4F-CC64-686F-2EEEF4FDCA6B}"/>
              </a:ext>
            </a:extLst>
          </p:cNvPr>
          <p:cNvGrpSpPr/>
          <p:nvPr/>
        </p:nvGrpSpPr>
        <p:grpSpPr>
          <a:xfrm>
            <a:off x="830182" y="10401858"/>
            <a:ext cx="3484951" cy="1333800"/>
            <a:chOff x="830182" y="4672293"/>
            <a:chExt cx="3484951" cy="1333800"/>
          </a:xfrm>
        </p:grpSpPr>
        <p:sp>
          <p:nvSpPr>
            <p:cNvPr id="32" name="Rectangle: Rounded Corners 31">
              <a:extLst>
                <a:ext uri="{FF2B5EF4-FFF2-40B4-BE49-F238E27FC236}">
                  <a16:creationId xmlns:a16="http://schemas.microsoft.com/office/drawing/2014/main" id="{798695BF-C064-8E09-7D3A-32B53F2049E5}"/>
                </a:ext>
              </a:extLst>
            </p:cNvPr>
            <p:cNvSpPr/>
            <p:nvPr/>
          </p:nvSpPr>
          <p:spPr>
            <a:xfrm rot="16200000">
              <a:off x="1909876" y="3592599"/>
              <a:ext cx="1325563" cy="3484951"/>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67270A81-8F85-A8BC-F9D6-043F992F1532}"/>
                </a:ext>
              </a:extLst>
            </p:cNvPr>
            <p:cNvSpPr txBox="1"/>
            <p:nvPr/>
          </p:nvSpPr>
          <p:spPr>
            <a:xfrm>
              <a:off x="951716" y="4682654"/>
              <a:ext cx="3241873" cy="1323439"/>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Provides a learning environment, where teachers are supported and children feel safe.</a:t>
              </a:r>
            </a:p>
          </p:txBody>
        </p:sp>
      </p:grpSp>
      <p:grpSp>
        <p:nvGrpSpPr>
          <p:cNvPr id="34" name="Group 33">
            <a:extLst>
              <a:ext uri="{FF2B5EF4-FFF2-40B4-BE49-F238E27FC236}">
                <a16:creationId xmlns:a16="http://schemas.microsoft.com/office/drawing/2014/main" id="{DB7AAC34-29B7-0665-1D86-FB8C39ED2DE4}"/>
              </a:ext>
            </a:extLst>
          </p:cNvPr>
          <p:cNvGrpSpPr/>
          <p:nvPr/>
        </p:nvGrpSpPr>
        <p:grpSpPr>
          <a:xfrm>
            <a:off x="7972212" y="10401856"/>
            <a:ext cx="3484953" cy="1325559"/>
            <a:chOff x="7972212" y="4672291"/>
            <a:chExt cx="3484953" cy="1325559"/>
          </a:xfrm>
        </p:grpSpPr>
        <p:sp>
          <p:nvSpPr>
            <p:cNvPr id="35" name="Rectangle: Rounded Corners 34">
              <a:extLst>
                <a:ext uri="{FF2B5EF4-FFF2-40B4-BE49-F238E27FC236}">
                  <a16:creationId xmlns:a16="http://schemas.microsoft.com/office/drawing/2014/main" id="{B01AF8BF-6900-AB90-0A6E-EB288274799D}"/>
                </a:ext>
              </a:extLst>
            </p:cNvPr>
            <p:cNvSpPr/>
            <p:nvPr/>
          </p:nvSpPr>
          <p:spPr>
            <a:xfrm rot="16200000">
              <a:off x="9051909" y="3592594"/>
              <a:ext cx="1325559" cy="3484953"/>
            </a:xfrm>
            <a:prstGeom prst="roundRect">
              <a:avLst>
                <a:gd name="adj" fmla="val 50000"/>
              </a:avLst>
            </a:prstGeom>
            <a:solidFill>
              <a:srgbClr val="CA2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6E7744B9-E722-354E-3D50-66F54DC9C331}"/>
                </a:ext>
              </a:extLst>
            </p:cNvPr>
            <p:cNvSpPr txBox="1"/>
            <p:nvPr/>
          </p:nvSpPr>
          <p:spPr>
            <a:xfrm>
              <a:off x="8093748" y="5144318"/>
              <a:ext cx="3241873" cy="400110"/>
            </a:xfrm>
            <a:prstGeom prst="rect">
              <a:avLst/>
            </a:prstGeom>
            <a:noFill/>
          </p:spPr>
          <p:txBody>
            <a:bodyPr wrap="square" lIns="91440" tIns="45720" rIns="91440" bIns="45720" anchor="t">
              <a:spAutoFit/>
            </a:bodyPr>
            <a:lstStyle/>
            <a:p>
              <a:pPr marL="0" marR="0" lvl="0" indent="0" algn="ctr" defTabSz="493776"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Doesn’t sit still! </a:t>
              </a:r>
            </a:p>
          </p:txBody>
        </p:sp>
      </p:grpSp>
      <p:pic>
        <p:nvPicPr>
          <p:cNvPr id="37" name="Picture 36" descr="A group of kids waving&#10;&#10;AI-generated content may be incorrect.">
            <a:extLst>
              <a:ext uri="{FF2B5EF4-FFF2-40B4-BE49-F238E27FC236}">
                <a16:creationId xmlns:a16="http://schemas.microsoft.com/office/drawing/2014/main" id="{D4365A89-16B4-9976-130B-1F0EE81CF9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0788" y="7292774"/>
            <a:ext cx="4230423" cy="2063715"/>
          </a:xfrm>
          <a:prstGeom prst="rect">
            <a:avLst/>
          </a:prstGeom>
        </p:spPr>
      </p:pic>
      <p:sp>
        <p:nvSpPr>
          <p:cNvPr id="38" name="Rectangle: Rounded Corners 37">
            <a:extLst>
              <a:ext uri="{FF2B5EF4-FFF2-40B4-BE49-F238E27FC236}">
                <a16:creationId xmlns:a16="http://schemas.microsoft.com/office/drawing/2014/main" id="{2BDB8853-F7D1-8B02-8C7A-F289434D71E3}"/>
              </a:ext>
            </a:extLst>
          </p:cNvPr>
          <p:cNvSpPr/>
          <p:nvPr/>
        </p:nvSpPr>
        <p:spPr>
          <a:xfrm>
            <a:off x="-269507" y="-4227771"/>
            <a:ext cx="12743848" cy="3867005"/>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773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5619A"/>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7E48CA4-3994-FF7D-047C-CA0585998F0A}"/>
              </a:ext>
            </a:extLst>
          </p:cNvPr>
          <p:cNvSpPr txBox="1">
            <a:spLocks/>
          </p:cNvSpPr>
          <p:nvPr/>
        </p:nvSpPr>
        <p:spPr>
          <a:xfrm>
            <a:off x="0" y="2158"/>
            <a:ext cx="12192000" cy="1325563"/>
          </a:xfrm>
          <a:prstGeom prst="rect">
            <a:avLst/>
          </a:prstGeom>
          <a:solidFill>
            <a:srgbClr val="5C91B8"/>
          </a:solidFill>
        </p:spPr>
        <p:txBody>
          <a:bodyPr vert="horz" lIns="540000" tIns="360000" rIns="540000" bIns="36000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Calibri" panose="020F0502020204030204" pitchFamily="34" charset="0"/>
                <a:ea typeface="+mj-ea"/>
                <a:cs typeface="+mj-cs"/>
              </a:rPr>
              <a:t>16 Themed lesson groupings including:</a:t>
            </a:r>
            <a:endParaRPr kumimoji="0" lang="en-GB" sz="3200" b="1" i="0" u="none" strike="noStrike" kern="1200" cap="none" spc="0" normalizeH="0" baseline="0" noProof="0">
              <a:ln>
                <a:noFill/>
              </a:ln>
              <a:solidFill>
                <a:schemeClr val="bg1"/>
              </a:solidFill>
              <a:effectLst/>
              <a:uLnTx/>
              <a:uFillTx/>
              <a:latin typeface="Calibri" panose="020F0502020204030204"/>
              <a:ea typeface="Calibri"/>
              <a:cs typeface="Calibri"/>
            </a:endParaRPr>
          </a:p>
        </p:txBody>
      </p:sp>
      <p:sp>
        <p:nvSpPr>
          <p:cNvPr id="20" name="Rectangle: Rounded Corners 19">
            <a:extLst>
              <a:ext uri="{FF2B5EF4-FFF2-40B4-BE49-F238E27FC236}">
                <a16:creationId xmlns:a16="http://schemas.microsoft.com/office/drawing/2014/main" id="{AC7C67FE-3538-83EF-4F63-8186AFACEEDE}"/>
              </a:ext>
            </a:extLst>
          </p:cNvPr>
          <p:cNvSpPr/>
          <p:nvPr/>
        </p:nvSpPr>
        <p:spPr>
          <a:xfrm>
            <a:off x="492159" y="1709731"/>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Anti-bullying</a:t>
            </a:r>
          </a:p>
        </p:txBody>
      </p:sp>
      <p:pic>
        <p:nvPicPr>
          <p:cNvPr id="8" name="Picture 7" descr="A screenshot of a cell phone&#10;&#10;Description automatically generated">
            <a:extLst>
              <a:ext uri="{FF2B5EF4-FFF2-40B4-BE49-F238E27FC236}">
                <a16:creationId xmlns:a16="http://schemas.microsoft.com/office/drawing/2014/main" id="{BDD0A459-654C-FBC4-BB1F-AD8903E43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5245" y="365125"/>
            <a:ext cx="3818555" cy="5400000"/>
          </a:xfrm>
          <a:prstGeom prst="rect">
            <a:avLst/>
          </a:prstGeom>
          <a:ln>
            <a:noFill/>
          </a:ln>
          <a:effectLst>
            <a:outerShdw blurRad="292100" dist="139700" dir="2700000" algn="tl" rotWithShape="0">
              <a:srgbClr val="333333">
                <a:alpha val="65000"/>
              </a:srgbClr>
            </a:outerShdw>
          </a:effectLst>
        </p:spPr>
      </p:pic>
      <p:pic>
        <p:nvPicPr>
          <p:cNvPr id="11" name="Picture 10" descr="A screenshot of a computer&#10;&#10;Description automatically generated">
            <a:extLst>
              <a:ext uri="{FF2B5EF4-FFF2-40B4-BE49-F238E27FC236}">
                <a16:creationId xmlns:a16="http://schemas.microsoft.com/office/drawing/2014/main" id="{A3C3D24F-3375-A12A-D128-94B38925AC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9934" y="431284"/>
            <a:ext cx="3818555" cy="5400000"/>
          </a:xfrm>
          <a:prstGeom prst="rect">
            <a:avLst/>
          </a:prstGeom>
          <a:ln>
            <a:noFill/>
          </a:ln>
          <a:effectLst>
            <a:outerShdw blurRad="292100" dist="139700" dir="2700000" algn="tl" rotWithShape="0">
              <a:srgbClr val="333333">
                <a:alpha val="65000"/>
              </a:srgbClr>
            </a:outerShdw>
          </a:effectLst>
        </p:spPr>
      </p:pic>
      <p:pic>
        <p:nvPicPr>
          <p:cNvPr id="13" name="Picture 12" descr="A screenshot of a cell phone&#10;&#10;Description automatically generated">
            <a:extLst>
              <a:ext uri="{FF2B5EF4-FFF2-40B4-BE49-F238E27FC236}">
                <a16:creationId xmlns:a16="http://schemas.microsoft.com/office/drawing/2014/main" id="{94A87E14-41FC-730D-CC2C-144848A41E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4623" y="497443"/>
            <a:ext cx="3818555" cy="5400000"/>
          </a:xfrm>
          <a:prstGeom prst="rect">
            <a:avLst/>
          </a:prstGeom>
          <a:ln>
            <a:noFill/>
          </a:ln>
          <a:effectLst>
            <a:outerShdw blurRad="292100" dist="139700" dir="2700000" algn="tl" rotWithShape="0">
              <a:srgbClr val="333333">
                <a:alpha val="65000"/>
              </a:srgbClr>
            </a:outerShdw>
          </a:effectLst>
        </p:spPr>
      </p:pic>
      <p:pic>
        <p:nvPicPr>
          <p:cNvPr id="15" name="Picture 14" descr="A screenshot of a computer&#10;&#10;Description automatically generated">
            <a:extLst>
              <a:ext uri="{FF2B5EF4-FFF2-40B4-BE49-F238E27FC236}">
                <a16:creationId xmlns:a16="http://schemas.microsoft.com/office/drawing/2014/main" id="{51D1A1A2-7E14-902B-44F3-D53CA4DE7D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99312" y="563602"/>
            <a:ext cx="3818555" cy="5400000"/>
          </a:xfrm>
          <a:prstGeom prst="rect">
            <a:avLst/>
          </a:prstGeom>
          <a:ln>
            <a:noFill/>
          </a:ln>
          <a:effectLst>
            <a:outerShdw blurRad="292100" dist="139700" dir="2700000" algn="tl" rotWithShape="0">
              <a:srgbClr val="333333">
                <a:alpha val="65000"/>
              </a:srgbClr>
            </a:outerShdw>
          </a:effectLst>
        </p:spPr>
      </p:pic>
      <p:pic>
        <p:nvPicPr>
          <p:cNvPr id="17" name="Picture 16" descr="A screenshot of a cell phone&#10;&#10;Description automatically generated">
            <a:extLst>
              <a:ext uri="{FF2B5EF4-FFF2-40B4-BE49-F238E27FC236}">
                <a16:creationId xmlns:a16="http://schemas.microsoft.com/office/drawing/2014/main" id="{B200944B-6032-854F-2296-04EBC625F0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54001" y="629761"/>
            <a:ext cx="3818555" cy="5400000"/>
          </a:xfrm>
          <a:prstGeom prst="rect">
            <a:avLst/>
          </a:prstGeom>
          <a:ln>
            <a:noFill/>
          </a:ln>
          <a:effectLst>
            <a:outerShdw blurRad="292100" dist="139700" dir="2700000" algn="tl" rotWithShape="0">
              <a:srgbClr val="333333">
                <a:alpha val="65000"/>
              </a:srgbClr>
            </a:outerShdw>
          </a:effectLst>
        </p:spPr>
      </p:pic>
      <p:pic>
        <p:nvPicPr>
          <p:cNvPr id="19" name="Picture 18" descr="A screenshot of a computer&#10;&#10;Description automatically generated">
            <a:extLst>
              <a:ext uri="{FF2B5EF4-FFF2-40B4-BE49-F238E27FC236}">
                <a16:creationId xmlns:a16="http://schemas.microsoft.com/office/drawing/2014/main" id="{4141A293-4EA8-07C3-CB0E-92425250320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08690" y="695920"/>
            <a:ext cx="3818555" cy="5400000"/>
          </a:xfrm>
          <a:prstGeom prst="rect">
            <a:avLst/>
          </a:prstGeom>
          <a:ln>
            <a:noFill/>
          </a:ln>
          <a:effectLst>
            <a:outerShdw blurRad="292100" dist="139700" dir="2700000" algn="tl" rotWithShape="0">
              <a:srgbClr val="333333">
                <a:alpha val="65000"/>
              </a:srgbClr>
            </a:outerShdw>
          </a:effectLst>
        </p:spPr>
      </p:pic>
      <p:pic>
        <p:nvPicPr>
          <p:cNvPr id="21" name="Picture 20" descr="A screenshot of a computer&#10;&#10;Description automatically generated">
            <a:extLst>
              <a:ext uri="{FF2B5EF4-FFF2-40B4-BE49-F238E27FC236}">
                <a16:creationId xmlns:a16="http://schemas.microsoft.com/office/drawing/2014/main" id="{5E61BD27-5439-8972-B3BE-86D2FFBF99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63379" y="762079"/>
            <a:ext cx="3818555" cy="5400000"/>
          </a:xfrm>
          <a:prstGeom prst="rect">
            <a:avLst/>
          </a:prstGeom>
          <a:ln>
            <a:noFill/>
          </a:ln>
          <a:effectLst>
            <a:outerShdw blurRad="292100" dist="139700" dir="2700000" algn="tl" rotWithShape="0">
              <a:srgbClr val="333333">
                <a:alpha val="65000"/>
              </a:srgbClr>
            </a:outerShdw>
          </a:effectLst>
        </p:spPr>
      </p:pic>
      <p:pic>
        <p:nvPicPr>
          <p:cNvPr id="23" name="Picture 22" descr="A screenshot of a computer&#10;&#10;Description automatically generated">
            <a:extLst>
              <a:ext uri="{FF2B5EF4-FFF2-40B4-BE49-F238E27FC236}">
                <a16:creationId xmlns:a16="http://schemas.microsoft.com/office/drawing/2014/main" id="{DF1FF7A9-A907-BA1F-94AA-6C8FE7FDD9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18068" y="828238"/>
            <a:ext cx="3818555" cy="5400000"/>
          </a:xfrm>
          <a:prstGeom prst="rect">
            <a:avLst/>
          </a:prstGeom>
          <a:ln>
            <a:noFill/>
          </a:ln>
          <a:effectLst>
            <a:outerShdw blurRad="292100" dist="139700" dir="2700000" algn="tl" rotWithShape="0">
              <a:srgbClr val="333333">
                <a:alpha val="65000"/>
              </a:srgbClr>
            </a:outerShdw>
          </a:effectLst>
        </p:spPr>
      </p:pic>
      <p:pic>
        <p:nvPicPr>
          <p:cNvPr id="25" name="Picture 24" descr="A screenshot of a computer&#10;&#10;Description automatically generated">
            <a:extLst>
              <a:ext uri="{FF2B5EF4-FFF2-40B4-BE49-F238E27FC236}">
                <a16:creationId xmlns:a16="http://schemas.microsoft.com/office/drawing/2014/main" id="{7F127ADB-470B-7B5C-EA80-184348969F8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72757" y="894397"/>
            <a:ext cx="3818555" cy="5400000"/>
          </a:xfrm>
          <a:prstGeom prst="rect">
            <a:avLst/>
          </a:prstGeom>
          <a:ln>
            <a:noFill/>
          </a:ln>
          <a:effectLst>
            <a:outerShdw blurRad="292100" dist="139700" dir="2700000" algn="tl" rotWithShape="0">
              <a:srgbClr val="333333">
                <a:alpha val="65000"/>
              </a:srgbClr>
            </a:outerShdw>
          </a:effectLst>
        </p:spPr>
      </p:pic>
      <p:pic>
        <p:nvPicPr>
          <p:cNvPr id="27" name="Picture 26" descr="A screenshot of a cell phone&#10;&#10;Description automatically generated">
            <a:extLst>
              <a:ext uri="{FF2B5EF4-FFF2-40B4-BE49-F238E27FC236}">
                <a16:creationId xmlns:a16="http://schemas.microsoft.com/office/drawing/2014/main" id="{7B643303-2C63-54E8-4419-2FF573CC4D5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027446" y="960556"/>
            <a:ext cx="3818555" cy="5400000"/>
          </a:xfrm>
          <a:prstGeom prst="rect">
            <a:avLst/>
          </a:prstGeom>
          <a:ln>
            <a:noFill/>
          </a:ln>
          <a:effectLst>
            <a:outerShdw blurRad="292100" dist="139700" dir="2700000" algn="tl" rotWithShape="0">
              <a:srgbClr val="333333">
                <a:alpha val="65000"/>
              </a:srgbClr>
            </a:outerShdw>
          </a:effectLst>
        </p:spPr>
      </p:pic>
      <p:pic>
        <p:nvPicPr>
          <p:cNvPr id="29" name="Picture 28" descr="A screenshot of a computer&#10;&#10;Description automatically generated">
            <a:extLst>
              <a:ext uri="{FF2B5EF4-FFF2-40B4-BE49-F238E27FC236}">
                <a16:creationId xmlns:a16="http://schemas.microsoft.com/office/drawing/2014/main" id="{1290DB4F-46C4-92C5-7E10-FE43D93EBBF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82135" y="1026715"/>
            <a:ext cx="3818555" cy="5400000"/>
          </a:xfrm>
          <a:prstGeom prst="rect">
            <a:avLst/>
          </a:prstGeom>
          <a:ln>
            <a:noFill/>
          </a:ln>
          <a:effectLst>
            <a:outerShdw blurRad="292100" dist="139700" dir="2700000" algn="tl" rotWithShape="0">
              <a:srgbClr val="333333">
                <a:alpha val="65000"/>
              </a:srgbClr>
            </a:outerShdw>
          </a:effectLst>
        </p:spPr>
      </p:pic>
      <p:sp>
        <p:nvSpPr>
          <p:cNvPr id="24" name="Rectangle: Rounded Corners 23">
            <a:extLst>
              <a:ext uri="{FF2B5EF4-FFF2-40B4-BE49-F238E27FC236}">
                <a16:creationId xmlns:a16="http://schemas.microsoft.com/office/drawing/2014/main" id="{E48F5853-39BA-DBC3-A9CD-D29E6F67FE68}"/>
              </a:ext>
            </a:extLst>
          </p:cNvPr>
          <p:cNvSpPr/>
          <p:nvPr/>
        </p:nvSpPr>
        <p:spPr>
          <a:xfrm>
            <a:off x="492159" y="2133670"/>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Anti-social Behaviour</a:t>
            </a:r>
          </a:p>
        </p:txBody>
      </p:sp>
      <p:sp>
        <p:nvSpPr>
          <p:cNvPr id="26" name="Content Placeholder 2">
            <a:extLst>
              <a:ext uri="{FF2B5EF4-FFF2-40B4-BE49-F238E27FC236}">
                <a16:creationId xmlns:a16="http://schemas.microsoft.com/office/drawing/2014/main" id="{C9B5404E-86E2-78F4-FCC1-17736FFE64F3}"/>
              </a:ext>
            </a:extLst>
          </p:cNvPr>
          <p:cNvSpPr txBox="1">
            <a:spLocks/>
          </p:cNvSpPr>
          <p:nvPr/>
        </p:nvSpPr>
        <p:spPr>
          <a:xfrm>
            <a:off x="838200" y="1881147"/>
            <a:ext cx="6583670" cy="5191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15619A"/>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0233A32D-DBB8-D30E-6925-08EF4BC6645E}"/>
              </a:ext>
            </a:extLst>
          </p:cNvPr>
          <p:cNvSpPr/>
          <p:nvPr/>
        </p:nvSpPr>
        <p:spPr>
          <a:xfrm>
            <a:off x="486119" y="2560760"/>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Assault</a:t>
            </a:r>
          </a:p>
        </p:txBody>
      </p:sp>
      <p:sp>
        <p:nvSpPr>
          <p:cNvPr id="30" name="Content Placeholder 2">
            <a:extLst>
              <a:ext uri="{FF2B5EF4-FFF2-40B4-BE49-F238E27FC236}">
                <a16:creationId xmlns:a16="http://schemas.microsoft.com/office/drawing/2014/main" id="{4CF4A3CC-B7F5-2929-62E2-C1E17B192303}"/>
              </a:ext>
            </a:extLst>
          </p:cNvPr>
          <p:cNvSpPr txBox="1">
            <a:spLocks/>
          </p:cNvSpPr>
          <p:nvPr/>
        </p:nvSpPr>
        <p:spPr>
          <a:xfrm>
            <a:off x="838200" y="2532322"/>
            <a:ext cx="6583670" cy="5191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15619A"/>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57E4878F-85C8-E558-7682-F87C7E178799}"/>
              </a:ext>
            </a:extLst>
          </p:cNvPr>
          <p:cNvSpPr/>
          <p:nvPr/>
        </p:nvSpPr>
        <p:spPr>
          <a:xfrm>
            <a:off x="486119" y="2982911"/>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Dangerous Weapons &amp; Knife Crime</a:t>
            </a:r>
          </a:p>
        </p:txBody>
      </p:sp>
      <p:sp>
        <p:nvSpPr>
          <p:cNvPr id="33" name="Rectangle: Rounded Corners 32">
            <a:extLst>
              <a:ext uri="{FF2B5EF4-FFF2-40B4-BE49-F238E27FC236}">
                <a16:creationId xmlns:a16="http://schemas.microsoft.com/office/drawing/2014/main" id="{3E4E6973-0A62-43A6-FF16-84967EFC9648}"/>
              </a:ext>
            </a:extLst>
          </p:cNvPr>
          <p:cNvSpPr/>
          <p:nvPr/>
        </p:nvSpPr>
        <p:spPr>
          <a:xfrm>
            <a:off x="492159" y="3404196"/>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Drugs</a:t>
            </a:r>
          </a:p>
        </p:txBody>
      </p:sp>
      <p:sp>
        <p:nvSpPr>
          <p:cNvPr id="34" name="Rectangle: Rounded Corners 33">
            <a:extLst>
              <a:ext uri="{FF2B5EF4-FFF2-40B4-BE49-F238E27FC236}">
                <a16:creationId xmlns:a16="http://schemas.microsoft.com/office/drawing/2014/main" id="{44F4D664-EA9A-6BEA-76A1-B70F7529D20C}"/>
              </a:ext>
            </a:extLst>
          </p:cNvPr>
          <p:cNvSpPr/>
          <p:nvPr/>
        </p:nvSpPr>
        <p:spPr>
          <a:xfrm>
            <a:off x="492159" y="3825481"/>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Harassment</a:t>
            </a:r>
          </a:p>
        </p:txBody>
      </p:sp>
      <p:sp>
        <p:nvSpPr>
          <p:cNvPr id="35" name="Rectangle: Rounded Corners 34">
            <a:extLst>
              <a:ext uri="{FF2B5EF4-FFF2-40B4-BE49-F238E27FC236}">
                <a16:creationId xmlns:a16="http://schemas.microsoft.com/office/drawing/2014/main" id="{D1586D61-A664-AC3E-17E7-62D5B9B666D3}"/>
              </a:ext>
            </a:extLst>
          </p:cNvPr>
          <p:cNvSpPr/>
          <p:nvPr/>
        </p:nvSpPr>
        <p:spPr>
          <a:xfrm>
            <a:off x="486119" y="4248556"/>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Online Safety</a:t>
            </a:r>
          </a:p>
        </p:txBody>
      </p:sp>
      <p:sp>
        <p:nvSpPr>
          <p:cNvPr id="36" name="Rectangle: Rounded Corners 35">
            <a:extLst>
              <a:ext uri="{FF2B5EF4-FFF2-40B4-BE49-F238E27FC236}">
                <a16:creationId xmlns:a16="http://schemas.microsoft.com/office/drawing/2014/main" id="{A25A0A03-9E8A-BD2A-ED3D-00D265C39B60}"/>
              </a:ext>
            </a:extLst>
          </p:cNvPr>
          <p:cNvSpPr/>
          <p:nvPr/>
        </p:nvSpPr>
        <p:spPr>
          <a:xfrm>
            <a:off x="492159" y="4665318"/>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Public Order</a:t>
            </a:r>
          </a:p>
        </p:txBody>
      </p:sp>
      <p:sp>
        <p:nvSpPr>
          <p:cNvPr id="37" name="Rectangle: Rounded Corners 36">
            <a:extLst>
              <a:ext uri="{FF2B5EF4-FFF2-40B4-BE49-F238E27FC236}">
                <a16:creationId xmlns:a16="http://schemas.microsoft.com/office/drawing/2014/main" id="{7ED72BFA-0B29-87B3-5C76-2DC9DA50A6EC}"/>
              </a:ext>
            </a:extLst>
          </p:cNvPr>
          <p:cNvSpPr/>
          <p:nvPr/>
        </p:nvSpPr>
        <p:spPr>
          <a:xfrm>
            <a:off x="492159" y="5077259"/>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Race Related</a:t>
            </a:r>
          </a:p>
        </p:txBody>
      </p:sp>
      <p:sp>
        <p:nvSpPr>
          <p:cNvPr id="38" name="Rectangle: Rounded Corners 37">
            <a:extLst>
              <a:ext uri="{FF2B5EF4-FFF2-40B4-BE49-F238E27FC236}">
                <a16:creationId xmlns:a16="http://schemas.microsoft.com/office/drawing/2014/main" id="{5D668119-F550-AA30-40BA-F26496C59964}"/>
              </a:ext>
            </a:extLst>
          </p:cNvPr>
          <p:cNvSpPr/>
          <p:nvPr/>
        </p:nvSpPr>
        <p:spPr>
          <a:xfrm>
            <a:off x="486119" y="5491870"/>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Road Safety</a:t>
            </a:r>
          </a:p>
        </p:txBody>
      </p:sp>
      <p:sp>
        <p:nvSpPr>
          <p:cNvPr id="39" name="Rectangle: Rounded Corners 38">
            <a:extLst>
              <a:ext uri="{FF2B5EF4-FFF2-40B4-BE49-F238E27FC236}">
                <a16:creationId xmlns:a16="http://schemas.microsoft.com/office/drawing/2014/main" id="{507ECD3E-0475-101C-A739-EC3D93A5E41F}"/>
              </a:ext>
            </a:extLst>
          </p:cNvPr>
          <p:cNvSpPr/>
          <p:nvPr/>
        </p:nvSpPr>
        <p:spPr>
          <a:xfrm>
            <a:off x="492159" y="5905695"/>
            <a:ext cx="6451528" cy="331309"/>
          </a:xfrm>
          <a:prstGeom prst="roundRect">
            <a:avLst>
              <a:gd name="adj" fmla="val 50000"/>
            </a:avLst>
          </a:prstGeom>
          <a:solidFill>
            <a:srgbClr val="5C91B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Sexually Related</a:t>
            </a:r>
          </a:p>
        </p:txBody>
      </p:sp>
      <p:pic>
        <p:nvPicPr>
          <p:cNvPr id="42" name="Graphic 41">
            <a:extLst>
              <a:ext uri="{FF2B5EF4-FFF2-40B4-BE49-F238E27FC236}">
                <a16:creationId xmlns:a16="http://schemas.microsoft.com/office/drawing/2014/main" id="{91069AB3-FAE6-0EC0-EDB0-7087E9C47D19}"/>
              </a:ext>
            </a:extLst>
          </p:cNvPr>
          <p:cNvPicPr>
            <a:picLocks noChangeAspect="1"/>
          </p:cNvPicPr>
          <p:nvPr/>
        </p:nvPicPr>
        <p:blipFill rotWithShape="1">
          <a:blip>
            <a:extLst>
              <a:ext uri="{96DAC541-7B7A-43D3-8B79-37D633B846F1}">
                <asvg:svgBlip xmlns:asvg="http://schemas.microsoft.com/office/drawing/2016/SVG/main" r:embed="rId14"/>
              </a:ext>
            </a:extLst>
          </a:blip>
          <a:srcRect r="-784"/>
          <a:stretch/>
        </p:blipFill>
        <p:spPr>
          <a:xfrm>
            <a:off x="12328181" y="134575"/>
            <a:ext cx="1092912" cy="839343"/>
          </a:xfrm>
          <a:prstGeom prst="rect">
            <a:avLst/>
          </a:prstGeom>
        </p:spPr>
      </p:pic>
    </p:spTree>
    <p:extLst>
      <p:ext uri="{BB962C8B-B14F-4D97-AF65-F5344CB8AC3E}">
        <p14:creationId xmlns:p14="http://schemas.microsoft.com/office/powerpoint/2010/main" val="3666040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4000"/>
                            </p:stCondLst>
                            <p:childTnLst>
                              <p:par>
                                <p:cTn id="41" presetID="2" presetClass="entr" presetSubtype="2"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1+#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par>
                          <p:cTn id="49" fill="hold">
                            <p:stCondLst>
                              <p:cond delay="5000"/>
                            </p:stCondLst>
                            <p:childTnLst>
                              <p:par>
                                <p:cTn id="50" presetID="2" presetClass="entr" presetSubtype="2"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1+#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6000"/>
                            </p:stCondLst>
                            <p:childTnLst>
                              <p:par>
                                <p:cTn id="59" presetID="2" presetClass="entr" presetSubtype="2"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1+#ppt_w/2"/>
                                          </p:val>
                                        </p:tav>
                                        <p:tav tm="100000">
                                          <p:val>
                                            <p:strVal val="#ppt_x"/>
                                          </p:val>
                                        </p:tav>
                                      </p:tavLst>
                                    </p:anim>
                                    <p:anim calcmode="lin" valueType="num">
                                      <p:cBhvr additive="base">
                                        <p:cTn id="62" dur="500" fill="hold"/>
                                        <p:tgtEl>
                                          <p:spTgt spid="21"/>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par>
                          <p:cTn id="67" fill="hold">
                            <p:stCondLst>
                              <p:cond delay="7000"/>
                            </p:stCondLst>
                            <p:childTnLst>
                              <p:par>
                                <p:cTn id="68" presetID="2" presetClass="entr" presetSubtype="2"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1+#ppt_w/2"/>
                                          </p:val>
                                        </p:tav>
                                        <p:tav tm="100000">
                                          <p:val>
                                            <p:strVal val="#ppt_x"/>
                                          </p:val>
                                        </p:tav>
                                      </p:tavLst>
                                    </p:anim>
                                    <p:anim calcmode="lin" valueType="num">
                                      <p:cBhvr additive="base">
                                        <p:cTn id="71" dur="500" fill="hold"/>
                                        <p:tgtEl>
                                          <p:spTgt spid="23"/>
                                        </p:tgtEl>
                                        <p:attrNameLst>
                                          <p:attrName>ppt_y</p:attrName>
                                        </p:attrNameLst>
                                      </p:cBhvr>
                                      <p:tavLst>
                                        <p:tav tm="0">
                                          <p:val>
                                            <p:strVal val="#ppt_y"/>
                                          </p:val>
                                        </p:tav>
                                        <p:tav tm="100000">
                                          <p:val>
                                            <p:strVal val="#ppt_y"/>
                                          </p:val>
                                        </p:tav>
                                      </p:tavLst>
                                    </p:anim>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childTnLst>
                          </p:cTn>
                        </p:par>
                        <p:par>
                          <p:cTn id="76" fill="hold">
                            <p:stCondLst>
                              <p:cond delay="8000"/>
                            </p:stCondLst>
                            <p:childTnLst>
                              <p:par>
                                <p:cTn id="77" presetID="2" presetClass="entr" presetSubtype="2"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1+#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par>
                          <p:cTn id="81" fill="hold">
                            <p:stCondLst>
                              <p:cond delay="8500"/>
                            </p:stCondLst>
                            <p:childTnLst>
                              <p:par>
                                <p:cTn id="82" presetID="10" presetClass="entr" presetSubtype="0"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par>
                          <p:cTn id="85" fill="hold">
                            <p:stCondLst>
                              <p:cond delay="9000"/>
                            </p:stCondLst>
                            <p:childTnLst>
                              <p:par>
                                <p:cTn id="86" presetID="2" presetClass="entr" presetSubtype="2" fill="hold" nodeType="after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additive="base">
                                        <p:cTn id="88" dur="500" fill="hold"/>
                                        <p:tgtEl>
                                          <p:spTgt spid="27"/>
                                        </p:tgtEl>
                                        <p:attrNameLst>
                                          <p:attrName>ppt_x</p:attrName>
                                        </p:attrNameLst>
                                      </p:cBhvr>
                                      <p:tavLst>
                                        <p:tav tm="0">
                                          <p:val>
                                            <p:strVal val="1+#ppt_w/2"/>
                                          </p:val>
                                        </p:tav>
                                        <p:tav tm="100000">
                                          <p:val>
                                            <p:strVal val="#ppt_x"/>
                                          </p:val>
                                        </p:tav>
                                      </p:tavLst>
                                    </p:anim>
                                    <p:anim calcmode="lin" valueType="num">
                                      <p:cBhvr additive="base">
                                        <p:cTn id="89" dur="500" fill="hold"/>
                                        <p:tgtEl>
                                          <p:spTgt spid="27"/>
                                        </p:tgtEl>
                                        <p:attrNameLst>
                                          <p:attrName>ppt_y</p:attrName>
                                        </p:attrNameLst>
                                      </p:cBhvr>
                                      <p:tavLst>
                                        <p:tav tm="0">
                                          <p:val>
                                            <p:strVal val="#ppt_y"/>
                                          </p:val>
                                        </p:tav>
                                        <p:tav tm="100000">
                                          <p:val>
                                            <p:strVal val="#ppt_y"/>
                                          </p:val>
                                        </p:tav>
                                      </p:tavLst>
                                    </p:anim>
                                  </p:childTnLst>
                                </p:cTn>
                              </p:par>
                            </p:childTnLst>
                          </p:cTn>
                        </p:par>
                        <p:par>
                          <p:cTn id="90" fill="hold">
                            <p:stCondLst>
                              <p:cond delay="9500"/>
                            </p:stCondLst>
                            <p:childTnLst>
                              <p:par>
                                <p:cTn id="91" presetID="10" presetClass="entr" presetSubtype="0" fill="hold" grpId="0" nodeType="after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par>
                          <p:cTn id="94" fill="hold">
                            <p:stCondLst>
                              <p:cond delay="10000"/>
                            </p:stCondLst>
                            <p:childTnLst>
                              <p:par>
                                <p:cTn id="95" presetID="2" presetClass="entr" presetSubtype="2" fill="hold" nodeType="after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1+#ppt_w/2"/>
                                          </p:val>
                                        </p:tav>
                                        <p:tav tm="100000">
                                          <p:val>
                                            <p:strVal val="#ppt_x"/>
                                          </p:val>
                                        </p:tav>
                                      </p:tavLst>
                                    </p:anim>
                                    <p:anim calcmode="lin" valueType="num">
                                      <p:cBhvr additive="base">
                                        <p:cTn id="98" dur="500" fill="hold"/>
                                        <p:tgtEl>
                                          <p:spTgt spid="29"/>
                                        </p:tgtEl>
                                        <p:attrNameLst>
                                          <p:attrName>ppt_y</p:attrName>
                                        </p:attrNameLst>
                                      </p:cBhvr>
                                      <p:tavLst>
                                        <p:tav tm="0">
                                          <p:val>
                                            <p:strVal val="#ppt_y"/>
                                          </p:val>
                                        </p:tav>
                                        <p:tav tm="100000">
                                          <p:val>
                                            <p:strVal val="#ppt_y"/>
                                          </p:val>
                                        </p:tav>
                                      </p:tavLst>
                                    </p:anim>
                                  </p:childTnLst>
                                </p:cTn>
                              </p:par>
                            </p:childTnLst>
                          </p:cTn>
                        </p:par>
                        <p:par>
                          <p:cTn id="99" fill="hold">
                            <p:stCondLst>
                              <p:cond delay="10500"/>
                            </p:stCondLst>
                            <p:childTnLst>
                              <p:par>
                                <p:cTn id="100" presetID="10" presetClass="entr" presetSubtype="0" fill="hold" grpId="0" nodeType="after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8"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5619A"/>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C6260F0-7815-DE68-5677-938957105F01}"/>
              </a:ext>
            </a:extLst>
          </p:cNvPr>
          <p:cNvSpPr/>
          <p:nvPr/>
        </p:nvSpPr>
        <p:spPr>
          <a:xfrm>
            <a:off x="505789" y="4091780"/>
            <a:ext cx="9633634" cy="1510794"/>
          </a:xfrm>
          <a:prstGeom prst="roundRect">
            <a:avLst>
              <a:gd name="adj" fmla="val 50000"/>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5721589-D5F8-1C92-2B4E-F04F766C983B}"/>
              </a:ext>
            </a:extLst>
          </p:cNvPr>
          <p:cNvSpPr txBox="1">
            <a:spLocks/>
          </p:cNvSpPr>
          <p:nvPr/>
        </p:nvSpPr>
        <p:spPr>
          <a:xfrm>
            <a:off x="0" y="-23242"/>
            <a:ext cx="12192000" cy="1325563"/>
          </a:xfrm>
          <a:prstGeom prst="rect">
            <a:avLst/>
          </a:prstGeom>
          <a:solidFill>
            <a:srgbClr val="5C91B8"/>
          </a:solidFill>
        </p:spPr>
        <p:txBody>
          <a:bodyPr vert="horz" lIns="540000" tIns="360000" rIns="540000" bIns="36000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Calibri" panose="020F0502020204030204" pitchFamily="34" charset="0"/>
                <a:ea typeface="+mj-ea"/>
                <a:cs typeface="+mj-cs"/>
              </a:rPr>
              <a:t>Crime Data</a:t>
            </a:r>
            <a:endParaRPr kumimoji="0" lang="en-GB" sz="3200" b="1" i="0" u="none" strike="noStrike" kern="1200" cap="none" spc="0" normalizeH="0" baseline="0" noProof="0">
              <a:ln>
                <a:noFill/>
              </a:ln>
              <a:solidFill>
                <a:schemeClr val="bg1"/>
              </a:solidFill>
              <a:effectLst/>
              <a:uLnTx/>
              <a:uFillTx/>
              <a:latin typeface="Calibri" panose="020F0502020204030204"/>
              <a:ea typeface="Calibri"/>
              <a:cs typeface="Calibri"/>
            </a:endParaRPr>
          </a:p>
        </p:txBody>
      </p:sp>
      <p:sp>
        <p:nvSpPr>
          <p:cNvPr id="41" name="TextBox 40">
            <a:extLst>
              <a:ext uri="{FF2B5EF4-FFF2-40B4-BE49-F238E27FC236}">
                <a16:creationId xmlns:a16="http://schemas.microsoft.com/office/drawing/2014/main" id="{FCAE6E52-6D13-6C08-A59D-8FD9817D290F}"/>
              </a:ext>
            </a:extLst>
          </p:cNvPr>
          <p:cNvSpPr txBox="1"/>
          <p:nvPr/>
        </p:nvSpPr>
        <p:spPr>
          <a:xfrm>
            <a:off x="505788" y="1727110"/>
            <a:ext cx="4332994" cy="3693319"/>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Last 3 months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Under 18s – victim or suspects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Under 12s – victim or suspects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Note that we receive and work with data which drills down into much smaller areas.</a:t>
            </a:r>
          </a:p>
        </p:txBody>
      </p:sp>
      <p:pic>
        <p:nvPicPr>
          <p:cNvPr id="13" name="Picture 12">
            <a:extLst>
              <a:ext uri="{FF2B5EF4-FFF2-40B4-BE49-F238E27FC236}">
                <a16:creationId xmlns:a16="http://schemas.microsoft.com/office/drawing/2014/main" id="{C1B3B2C5-8CB4-5326-C094-3F93CE533D0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193746" y="1592653"/>
            <a:ext cx="4998254" cy="4998254"/>
          </a:xfrm>
          <a:prstGeom prst="rect">
            <a:avLst/>
          </a:prstGeom>
        </p:spPr>
      </p:pic>
      <p:pic>
        <p:nvPicPr>
          <p:cNvPr id="15" name="Graphic 14">
            <a:extLst>
              <a:ext uri="{FF2B5EF4-FFF2-40B4-BE49-F238E27FC236}">
                <a16:creationId xmlns:a16="http://schemas.microsoft.com/office/drawing/2014/main" id="{B80682EC-104A-F01E-3AD3-C62CC7831A9C}"/>
              </a:ext>
            </a:extLst>
          </p:cNvPr>
          <p:cNvPicPr>
            <a:picLocks noChangeAspect="1"/>
          </p:cNvPicPr>
          <p:nvPr/>
        </p:nvPicPr>
        <p:blipFill rotWithShape="1">
          <a:blip>
            <a:extLst>
              <a:ext uri="{96DAC541-7B7A-43D3-8B79-37D633B846F1}">
                <asvg:svgBlip xmlns:asvg="http://schemas.microsoft.com/office/drawing/2016/SVG/main" r:embed="rId5"/>
              </a:ext>
            </a:extLst>
          </a:blip>
          <a:srcRect r="-784"/>
          <a:stretch/>
        </p:blipFill>
        <p:spPr>
          <a:xfrm>
            <a:off x="10960516" y="134575"/>
            <a:ext cx="1092912" cy="839343"/>
          </a:xfrm>
          <a:prstGeom prst="rect">
            <a:avLst/>
          </a:prstGeom>
        </p:spPr>
      </p:pic>
    </p:spTree>
    <p:extLst>
      <p:ext uri="{BB962C8B-B14F-4D97-AF65-F5344CB8AC3E}">
        <p14:creationId xmlns:p14="http://schemas.microsoft.com/office/powerpoint/2010/main" val="238659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fade">
                                      <p:cBhvr>
                                        <p:cTn id="11" dur="500"/>
                                        <p:tgtEl>
                                          <p:spTgt spid="4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xEl>
                                              <p:pRg st="1" end="1"/>
                                            </p:txEl>
                                          </p:spTgt>
                                        </p:tgtEl>
                                        <p:attrNameLst>
                                          <p:attrName>style.visibility</p:attrName>
                                        </p:attrNameLst>
                                      </p:cBhvr>
                                      <p:to>
                                        <p:strVal val="visible"/>
                                      </p:to>
                                    </p:set>
                                    <p:animEffect transition="in" filter="fade">
                                      <p:cBhvr>
                                        <p:cTn id="15" dur="500"/>
                                        <p:tgtEl>
                                          <p:spTgt spid="41">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
                                            <p:txEl>
                                              <p:pRg st="2" end="2"/>
                                            </p:txEl>
                                          </p:spTgt>
                                        </p:tgtEl>
                                        <p:attrNameLst>
                                          <p:attrName>style.visibility</p:attrName>
                                        </p:attrNameLst>
                                      </p:cBhvr>
                                      <p:to>
                                        <p:strVal val="visible"/>
                                      </p:to>
                                    </p:set>
                                    <p:animEffect transition="in" filter="fade">
                                      <p:cBhvr>
                                        <p:cTn id="19" dur="500"/>
                                        <p:tgtEl>
                                          <p:spTgt spid="41">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
                                            <p:txEl>
                                              <p:pRg st="7" end="7"/>
                                            </p:txEl>
                                          </p:spTgt>
                                        </p:tgtEl>
                                        <p:attrNameLst>
                                          <p:attrName>style.visibility</p:attrName>
                                        </p:attrNameLst>
                                      </p:cBhvr>
                                      <p:to>
                                        <p:strVal val="visible"/>
                                      </p:to>
                                    </p:set>
                                    <p:animEffect transition="in" filter="fade">
                                      <p:cBhvr>
                                        <p:cTn id="27" dur="500"/>
                                        <p:tgtEl>
                                          <p:spTgt spid="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1" grpId="0" uiExpand="1" build="allAtOnce"/>
    </p:bldLst>
  </p:timing>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5619A"/>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7B2AA32-B483-BD3B-7043-A37C9F617EB2}"/>
              </a:ext>
            </a:extLst>
          </p:cNvPr>
          <p:cNvSpPr/>
          <p:nvPr/>
        </p:nvSpPr>
        <p:spPr>
          <a:xfrm>
            <a:off x="-275924" y="4876800"/>
            <a:ext cx="12743848" cy="2004440"/>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037BCFFE-BC20-F0C0-280B-C796FFD6D392}"/>
              </a:ext>
            </a:extLst>
          </p:cNvPr>
          <p:cNvGrpSpPr/>
          <p:nvPr/>
        </p:nvGrpSpPr>
        <p:grpSpPr>
          <a:xfrm>
            <a:off x="-414324" y="973918"/>
            <a:ext cx="12278186" cy="10031816"/>
            <a:chOff x="-393728" y="623616"/>
            <a:chExt cx="9414897" cy="7692385"/>
          </a:xfrm>
        </p:grpSpPr>
        <p:pic>
          <p:nvPicPr>
            <p:cNvPr id="14" name="Picture 13" descr="A computer with hands on the keyboard&#10;&#10;AI-generated content may be incorrect.">
              <a:extLst>
                <a:ext uri="{FF2B5EF4-FFF2-40B4-BE49-F238E27FC236}">
                  <a16:creationId xmlns:a16="http://schemas.microsoft.com/office/drawing/2014/main" id="{A76FCAD1-4F7A-318F-9075-73F3681D5B1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3728" y="623616"/>
              <a:ext cx="9414897" cy="7692385"/>
            </a:xfrm>
            <a:prstGeom prst="rect">
              <a:avLst/>
            </a:prstGeom>
          </p:spPr>
        </p:pic>
        <p:sp>
          <p:nvSpPr>
            <p:cNvPr id="15" name="Rectangle 14">
              <a:extLst>
                <a:ext uri="{FF2B5EF4-FFF2-40B4-BE49-F238E27FC236}">
                  <a16:creationId xmlns:a16="http://schemas.microsoft.com/office/drawing/2014/main" id="{7255B19A-A498-EEFD-8082-BD1FD3BDE1CA}"/>
                </a:ext>
              </a:extLst>
            </p:cNvPr>
            <p:cNvSpPr/>
            <p:nvPr/>
          </p:nvSpPr>
          <p:spPr>
            <a:xfrm>
              <a:off x="1795244" y="1076298"/>
              <a:ext cx="5494789" cy="3305263"/>
            </a:xfrm>
            <a:prstGeom prst="rect">
              <a:avLst/>
            </a:prstGeom>
            <a:solidFill>
              <a:srgbClr val="F5F9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9160FD0B-6470-F072-5A59-DEC48185A5D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40365" y="1564271"/>
            <a:ext cx="7165882" cy="3688304"/>
          </a:xfrm>
          <a:prstGeom prst="rect">
            <a:avLst/>
          </a:prstGeom>
        </p:spPr>
      </p:pic>
      <p:pic>
        <p:nvPicPr>
          <p:cNvPr id="17" name="Graphic 16">
            <a:extLst>
              <a:ext uri="{FF2B5EF4-FFF2-40B4-BE49-F238E27FC236}">
                <a16:creationId xmlns:a16="http://schemas.microsoft.com/office/drawing/2014/main" id="{61653896-3E9A-5646-2CC7-FF8B60646F61}"/>
              </a:ext>
            </a:extLst>
          </p:cNvPr>
          <p:cNvPicPr>
            <a:picLocks noChangeAspect="1"/>
          </p:cNvPicPr>
          <p:nvPr/>
        </p:nvPicPr>
        <p:blipFill rotWithShape="1">
          <a:blip>
            <a:extLst>
              <a:ext uri="{96DAC541-7B7A-43D3-8B79-37D633B846F1}">
                <asvg:svgBlip xmlns:asvg="http://schemas.microsoft.com/office/drawing/2016/SVG/main" r:embed="rId5"/>
              </a:ext>
            </a:extLst>
          </a:blip>
          <a:srcRect r="-784"/>
          <a:stretch/>
        </p:blipFill>
        <p:spPr>
          <a:xfrm>
            <a:off x="10960516" y="134575"/>
            <a:ext cx="1092912" cy="839343"/>
          </a:xfrm>
          <a:prstGeom prst="rect">
            <a:avLst/>
          </a:prstGeom>
        </p:spPr>
      </p:pic>
      <p:sp>
        <p:nvSpPr>
          <p:cNvPr id="18" name="Title 1">
            <a:extLst>
              <a:ext uri="{FF2B5EF4-FFF2-40B4-BE49-F238E27FC236}">
                <a16:creationId xmlns:a16="http://schemas.microsoft.com/office/drawing/2014/main" id="{36112F6B-5799-F7AF-A4FF-4857B281D3DE}"/>
              </a:ext>
            </a:extLst>
          </p:cNvPr>
          <p:cNvSpPr txBox="1">
            <a:spLocks/>
          </p:cNvSpPr>
          <p:nvPr/>
        </p:nvSpPr>
        <p:spPr>
          <a:xfrm>
            <a:off x="14703" y="-10834"/>
            <a:ext cx="12192000" cy="1325563"/>
          </a:xfrm>
          <a:prstGeom prst="rect">
            <a:avLst/>
          </a:prstGeom>
        </p:spPr>
        <p:txBody>
          <a:bodyPr vert="horz" lIns="540000" tIns="360000" rIns="540000" bIns="36000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pitchFamily="34" charset="0"/>
                <a:ea typeface="+mj-ea"/>
                <a:cs typeface="+mj-cs"/>
              </a:rPr>
              <a:t>Crime Data</a:t>
            </a:r>
          </a:p>
        </p:txBody>
      </p:sp>
    </p:spTree>
    <p:extLst>
      <p:ext uri="{BB962C8B-B14F-4D97-AF65-F5344CB8AC3E}">
        <p14:creationId xmlns:p14="http://schemas.microsoft.com/office/powerpoint/2010/main" val="1947363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5619A"/>
        </a:solidFill>
        <a:effectLst/>
      </p:bgPr>
    </p:bg>
    <p:spTree>
      <p:nvGrpSpPr>
        <p:cNvPr id="1" name="">
          <a:extLst>
            <a:ext uri="{FF2B5EF4-FFF2-40B4-BE49-F238E27FC236}">
              <a16:creationId xmlns:a16="http://schemas.microsoft.com/office/drawing/2014/main" id="{E968A92D-012D-DC39-EF28-6802CF461DF7}"/>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B6C44008-D6F3-D4E5-1461-FC10A1502183}"/>
              </a:ext>
            </a:extLst>
          </p:cNvPr>
          <p:cNvSpPr/>
          <p:nvPr/>
        </p:nvSpPr>
        <p:spPr>
          <a:xfrm>
            <a:off x="-275924" y="4876800"/>
            <a:ext cx="12743848" cy="2004440"/>
          </a:xfrm>
          <a:prstGeom prst="roundRect">
            <a:avLst>
              <a:gd name="adj" fmla="val 0"/>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71CC3FF-756B-F0C2-55F0-BA3386F7DEB1}"/>
              </a:ext>
            </a:extLst>
          </p:cNvPr>
          <p:cNvGrpSpPr/>
          <p:nvPr/>
        </p:nvGrpSpPr>
        <p:grpSpPr>
          <a:xfrm>
            <a:off x="-414324" y="973918"/>
            <a:ext cx="12278186" cy="10031816"/>
            <a:chOff x="-393728" y="623616"/>
            <a:chExt cx="9414897" cy="7692385"/>
          </a:xfrm>
        </p:grpSpPr>
        <p:pic>
          <p:nvPicPr>
            <p:cNvPr id="6" name="Picture 5" descr="A computer with hands on the keyboard&#10;&#10;AI-generated content may be incorrect.">
              <a:extLst>
                <a:ext uri="{FF2B5EF4-FFF2-40B4-BE49-F238E27FC236}">
                  <a16:creationId xmlns:a16="http://schemas.microsoft.com/office/drawing/2014/main" id="{930250C0-E9E3-573D-D6FD-D9E27E6DD5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93728" y="623616"/>
              <a:ext cx="9414897" cy="7692385"/>
            </a:xfrm>
            <a:prstGeom prst="rect">
              <a:avLst/>
            </a:prstGeom>
          </p:spPr>
        </p:pic>
        <p:sp>
          <p:nvSpPr>
            <p:cNvPr id="7" name="Rectangle 6">
              <a:extLst>
                <a:ext uri="{FF2B5EF4-FFF2-40B4-BE49-F238E27FC236}">
                  <a16:creationId xmlns:a16="http://schemas.microsoft.com/office/drawing/2014/main" id="{A40912D9-BDA9-D528-22A0-E629ACB8D716}"/>
                </a:ext>
              </a:extLst>
            </p:cNvPr>
            <p:cNvSpPr/>
            <p:nvPr/>
          </p:nvSpPr>
          <p:spPr>
            <a:xfrm>
              <a:off x="1795244" y="1076298"/>
              <a:ext cx="5494789" cy="3305263"/>
            </a:xfrm>
            <a:prstGeom prst="rect">
              <a:avLst/>
            </a:prstGeom>
            <a:solidFill>
              <a:srgbClr val="F5F9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screen film">
            <a:hlinkClick r:id="" action="ppaction://media"/>
            <a:extLst>
              <a:ext uri="{FF2B5EF4-FFF2-40B4-BE49-F238E27FC236}">
                <a16:creationId xmlns:a16="http://schemas.microsoft.com/office/drawing/2014/main" id="{F1A3E599-99FF-598E-E83A-72FF453108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40365" y="1682632"/>
            <a:ext cx="7162204" cy="4201450"/>
          </a:xfrm>
          <a:prstGeom prst="rect">
            <a:avLst/>
          </a:prstGeom>
        </p:spPr>
      </p:pic>
      <p:pic>
        <p:nvPicPr>
          <p:cNvPr id="2" name="Graphic 1">
            <a:extLst>
              <a:ext uri="{FF2B5EF4-FFF2-40B4-BE49-F238E27FC236}">
                <a16:creationId xmlns:a16="http://schemas.microsoft.com/office/drawing/2014/main" id="{159FB7E8-E455-9621-C354-CBFD72FF080D}"/>
              </a:ext>
            </a:extLst>
          </p:cNvPr>
          <p:cNvPicPr>
            <a:picLocks noChangeAspect="1"/>
          </p:cNvPicPr>
          <p:nvPr/>
        </p:nvPicPr>
        <p:blipFill rotWithShape="1">
          <a:blip>
            <a:extLst>
              <a:ext uri="{96DAC541-7B7A-43D3-8B79-37D633B846F1}">
                <asvg:svgBlip xmlns:asvg="http://schemas.microsoft.com/office/drawing/2016/SVG/main" r:embed="rId7"/>
              </a:ext>
            </a:extLst>
          </a:blip>
          <a:srcRect r="-784"/>
          <a:stretch/>
        </p:blipFill>
        <p:spPr>
          <a:xfrm>
            <a:off x="10960516" y="134575"/>
            <a:ext cx="1092912" cy="839343"/>
          </a:xfrm>
          <a:prstGeom prst="rect">
            <a:avLst/>
          </a:prstGeom>
        </p:spPr>
      </p:pic>
      <p:sp>
        <p:nvSpPr>
          <p:cNvPr id="9" name="Title 1">
            <a:extLst>
              <a:ext uri="{FF2B5EF4-FFF2-40B4-BE49-F238E27FC236}">
                <a16:creationId xmlns:a16="http://schemas.microsoft.com/office/drawing/2014/main" id="{A496F854-BFD3-C99D-FCDA-E7AA09F0F47B}"/>
              </a:ext>
            </a:extLst>
          </p:cNvPr>
          <p:cNvSpPr txBox="1">
            <a:spLocks/>
          </p:cNvSpPr>
          <p:nvPr/>
        </p:nvSpPr>
        <p:spPr>
          <a:xfrm>
            <a:off x="14703" y="-10834"/>
            <a:ext cx="12192000" cy="1325563"/>
          </a:xfrm>
          <a:prstGeom prst="rect">
            <a:avLst/>
          </a:prstGeom>
        </p:spPr>
        <p:txBody>
          <a:bodyPr vert="horz" lIns="540000" tIns="360000" rIns="540000" bIns="36000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pitchFamily="34" charset="0"/>
                <a:ea typeface="+mj-ea"/>
                <a:cs typeface="+mj-cs"/>
              </a:rPr>
              <a:t>Lesson Groupings</a:t>
            </a:r>
          </a:p>
        </p:txBody>
      </p:sp>
    </p:spTree>
    <p:extLst>
      <p:ext uri="{BB962C8B-B14F-4D97-AF65-F5344CB8AC3E}">
        <p14:creationId xmlns:p14="http://schemas.microsoft.com/office/powerpoint/2010/main" val="816255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EE1E1-4D7B-14BB-2852-E68341B06EE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9AFF08-659E-311D-8960-8E42B418E025}"/>
              </a:ext>
            </a:extLst>
          </p:cNvPr>
          <p:cNvSpPr/>
          <p:nvPr/>
        </p:nvSpPr>
        <p:spPr>
          <a:xfrm>
            <a:off x="0" y="-23242"/>
            <a:ext cx="12192000" cy="6881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3DA30754-55CE-A194-FCE0-7789992B5487}"/>
              </a:ext>
            </a:extLst>
          </p:cNvPr>
          <p:cNvSpPr/>
          <p:nvPr/>
        </p:nvSpPr>
        <p:spPr>
          <a:xfrm>
            <a:off x="718509" y="3606320"/>
            <a:ext cx="784641" cy="784641"/>
          </a:xfrm>
          <a:prstGeom prst="ellipse">
            <a:avLst/>
          </a:prstGeom>
          <a:solidFill>
            <a:srgbClr val="7A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E7674900-8255-2CCC-62E8-B0BE878A1FEF}"/>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4997423" y="781788"/>
            <a:ext cx="2203723" cy="1692432"/>
          </a:xfrm>
          <a:prstGeom prst="rect">
            <a:avLst/>
          </a:prstGeom>
        </p:spPr>
      </p:pic>
      <p:sp>
        <p:nvSpPr>
          <p:cNvPr id="17" name="Title 1">
            <a:extLst>
              <a:ext uri="{FF2B5EF4-FFF2-40B4-BE49-F238E27FC236}">
                <a16:creationId xmlns:a16="http://schemas.microsoft.com/office/drawing/2014/main" id="{C8BAA961-87A8-BBF8-D016-BA778A747A38}"/>
              </a:ext>
            </a:extLst>
          </p:cNvPr>
          <p:cNvSpPr txBox="1">
            <a:spLocks/>
          </p:cNvSpPr>
          <p:nvPr/>
        </p:nvSpPr>
        <p:spPr>
          <a:xfrm>
            <a:off x="0" y="2590395"/>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alibri" panose="020F0502020204030204" pitchFamily="34" charset="0"/>
                <a:ea typeface="+mj-ea"/>
                <a:cs typeface="+mj-cs"/>
              </a:rPr>
              <a:t>Thank you</a:t>
            </a:r>
            <a:endParaRPr kumimoji="0" lang="en-GB" sz="3200" b="0" i="0" u="none" strike="noStrike" kern="1200" cap="none" spc="0" normalizeH="0" baseline="0" noProof="0">
              <a:ln>
                <a:noFill/>
              </a:ln>
              <a:solidFill>
                <a:prstClr val="white"/>
              </a:solidFill>
              <a:effectLst/>
              <a:uLnTx/>
              <a:uFillTx/>
              <a:latin typeface="Calibri" panose="020F0502020204030204" pitchFamily="34" charset="0"/>
              <a:ea typeface="Calibri"/>
              <a:cs typeface="Calibri"/>
            </a:endParaRPr>
          </a:p>
        </p:txBody>
      </p:sp>
      <p:sp>
        <p:nvSpPr>
          <p:cNvPr id="12" name="Oval 11">
            <a:extLst>
              <a:ext uri="{FF2B5EF4-FFF2-40B4-BE49-F238E27FC236}">
                <a16:creationId xmlns:a16="http://schemas.microsoft.com/office/drawing/2014/main" id="{302A6DB6-FB6D-4D70-526B-292911337219}"/>
              </a:ext>
            </a:extLst>
          </p:cNvPr>
          <p:cNvSpPr/>
          <p:nvPr/>
        </p:nvSpPr>
        <p:spPr>
          <a:xfrm>
            <a:off x="8039395" y="2886929"/>
            <a:ext cx="772210" cy="784641"/>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D3E5533C-006C-AFF2-9B76-3307C71A8586}"/>
              </a:ext>
            </a:extLst>
          </p:cNvPr>
          <p:cNvSpPr/>
          <p:nvPr/>
        </p:nvSpPr>
        <p:spPr>
          <a:xfrm>
            <a:off x="2560068" y="2790275"/>
            <a:ext cx="977951" cy="977951"/>
          </a:xfrm>
          <a:prstGeom prst="ellipse">
            <a:avLst/>
          </a:prstGeom>
          <a:solidFill>
            <a:srgbClr val="00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C8951422-5A1F-08EE-70E9-E71E9BE35367}"/>
              </a:ext>
            </a:extLst>
          </p:cNvPr>
          <p:cNvSpPr/>
          <p:nvPr/>
        </p:nvSpPr>
        <p:spPr>
          <a:xfrm>
            <a:off x="11143284" y="2270768"/>
            <a:ext cx="386108" cy="386108"/>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FAFF1893-72D6-1E4A-9F60-7FCAECFB5C74}"/>
              </a:ext>
            </a:extLst>
          </p:cNvPr>
          <p:cNvSpPr/>
          <p:nvPr/>
        </p:nvSpPr>
        <p:spPr>
          <a:xfrm>
            <a:off x="3000720" y="1397948"/>
            <a:ext cx="460113" cy="460113"/>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6E7907A-B858-8DAC-F0AC-685049EFA33C}"/>
              </a:ext>
            </a:extLst>
          </p:cNvPr>
          <p:cNvSpPr txBox="1">
            <a:spLocks/>
          </p:cNvSpPr>
          <p:nvPr/>
        </p:nvSpPr>
        <p:spPr>
          <a:xfrm>
            <a:off x="0" y="553243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pitchFamily="34" charset="0"/>
              <a:ea typeface="Calibri"/>
              <a:cs typeface="Calibri"/>
            </a:endParaRPr>
          </a:p>
        </p:txBody>
      </p:sp>
      <p:pic>
        <p:nvPicPr>
          <p:cNvPr id="6" name="Picture 5" descr="A black letter f in a white circle&#10;&#10;Description automatically generated">
            <a:extLst>
              <a:ext uri="{FF2B5EF4-FFF2-40B4-BE49-F238E27FC236}">
                <a16:creationId xmlns:a16="http://schemas.microsoft.com/office/drawing/2014/main" id="{784FADA0-8044-38B1-A640-60353E558C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6443" y="5606157"/>
            <a:ext cx="540000" cy="540000"/>
          </a:xfrm>
          <a:prstGeom prst="rect">
            <a:avLst/>
          </a:prstGeom>
        </p:spPr>
      </p:pic>
      <p:sp>
        <p:nvSpPr>
          <p:cNvPr id="7" name="TextBox 6">
            <a:extLst>
              <a:ext uri="{FF2B5EF4-FFF2-40B4-BE49-F238E27FC236}">
                <a16:creationId xmlns:a16="http://schemas.microsoft.com/office/drawing/2014/main" id="{35F0699C-9503-72E4-2E5B-6B6213655838}"/>
              </a:ext>
            </a:extLst>
          </p:cNvPr>
          <p:cNvSpPr txBox="1"/>
          <p:nvPr/>
        </p:nvSpPr>
        <p:spPr>
          <a:xfrm>
            <a:off x="8078110" y="5676102"/>
            <a:ext cx="1360260" cy="400110"/>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/Pol.Ed.UK</a:t>
            </a:r>
          </a:p>
        </p:txBody>
      </p:sp>
      <p:sp>
        <p:nvSpPr>
          <p:cNvPr id="9" name="TextBox 8">
            <a:extLst>
              <a:ext uri="{FF2B5EF4-FFF2-40B4-BE49-F238E27FC236}">
                <a16:creationId xmlns:a16="http://schemas.microsoft.com/office/drawing/2014/main" id="{952563EF-7E5D-4209-E11D-47A28EFC3231}"/>
              </a:ext>
            </a:extLst>
          </p:cNvPr>
          <p:cNvSpPr txBox="1"/>
          <p:nvPr/>
        </p:nvSpPr>
        <p:spPr>
          <a:xfrm>
            <a:off x="4198508" y="4144754"/>
            <a:ext cx="4613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tom.regan@westyorkshire.police.co.uk</a:t>
            </a:r>
          </a:p>
        </p:txBody>
      </p:sp>
      <p:sp>
        <p:nvSpPr>
          <p:cNvPr id="10" name="TextBox 9">
            <a:extLst>
              <a:ext uri="{FF2B5EF4-FFF2-40B4-BE49-F238E27FC236}">
                <a16:creationId xmlns:a16="http://schemas.microsoft.com/office/drawing/2014/main" id="{DE6C8685-CADE-2066-1ADF-28E2C5514C20}"/>
              </a:ext>
            </a:extLst>
          </p:cNvPr>
          <p:cNvSpPr txBox="1"/>
          <p:nvPr/>
        </p:nvSpPr>
        <p:spPr>
          <a:xfrm>
            <a:off x="3635720" y="5662402"/>
            <a:ext cx="11105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Pol-Ed</a:t>
            </a:r>
          </a:p>
        </p:txBody>
      </p:sp>
      <p:pic>
        <p:nvPicPr>
          <p:cNvPr id="18" name="Picture 17" descr="A black and white logo&#10;&#10;Description automatically generated">
            <a:extLst>
              <a:ext uri="{FF2B5EF4-FFF2-40B4-BE49-F238E27FC236}">
                <a16:creationId xmlns:a16="http://schemas.microsoft.com/office/drawing/2014/main" id="{8ED4AF17-F1DE-0C8B-EDC5-EB9C1D2E2D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00720" y="5606157"/>
            <a:ext cx="635000" cy="540000"/>
          </a:xfrm>
          <a:prstGeom prst="rect">
            <a:avLst/>
          </a:prstGeom>
        </p:spPr>
      </p:pic>
    </p:spTree>
    <p:extLst>
      <p:ext uri="{BB962C8B-B14F-4D97-AF65-F5344CB8AC3E}">
        <p14:creationId xmlns:p14="http://schemas.microsoft.com/office/powerpoint/2010/main" val="1536814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3373FE-CC32-A142-CF23-F537E3C937DD}"/>
            </a:ext>
          </a:extLst>
        </p:cNvPr>
        <p:cNvGrpSpPr/>
        <p:nvPr/>
      </p:nvGrpSpPr>
      <p:grpSpPr>
        <a:xfrm>
          <a:off x="0" y="0"/>
          <a:ext cx="0" cy="0"/>
          <a:chOff x="0" y="0"/>
          <a:chExt cx="0" cy="0"/>
        </a:xfrm>
      </p:grpSpPr>
      <p:sp>
        <p:nvSpPr>
          <p:cNvPr id="51" name="Rectangle 50">
            <a:extLst>
              <a:ext uri="{FF2B5EF4-FFF2-40B4-BE49-F238E27FC236}">
                <a16:creationId xmlns:a16="http://schemas.microsoft.com/office/drawing/2014/main" id="{05783446-2532-8A31-554A-E4FFD1061F1A}"/>
              </a:ext>
            </a:extLst>
          </p:cNvPr>
          <p:cNvSpPr/>
          <p:nvPr/>
        </p:nvSpPr>
        <p:spPr>
          <a:xfrm>
            <a:off x="7899513" y="3411963"/>
            <a:ext cx="2878785" cy="2881668"/>
          </a:xfrm>
          <a:prstGeom prst="rect">
            <a:avLst/>
          </a:prstGeom>
          <a:noFill/>
          <a:ln w="38100">
            <a:solidFill>
              <a:srgbClr val="F04E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A3895783-70BE-EC0C-8E9B-E96FFFE28A59}"/>
              </a:ext>
            </a:extLst>
          </p:cNvPr>
          <p:cNvSpPr/>
          <p:nvPr/>
        </p:nvSpPr>
        <p:spPr>
          <a:xfrm>
            <a:off x="4685500" y="3411963"/>
            <a:ext cx="2878785" cy="2881668"/>
          </a:xfrm>
          <a:prstGeom prst="rect">
            <a:avLst/>
          </a:prstGeom>
          <a:noFill/>
          <a:ln w="38100">
            <a:solidFill>
              <a:srgbClr val="EFD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86DBB61C-68EA-5EC6-E913-94E6D1C982EE}"/>
              </a:ext>
            </a:extLst>
          </p:cNvPr>
          <p:cNvSpPr/>
          <p:nvPr/>
        </p:nvSpPr>
        <p:spPr>
          <a:xfrm>
            <a:off x="1515831" y="3397834"/>
            <a:ext cx="2878785" cy="2881668"/>
          </a:xfrm>
          <a:prstGeom prst="rect">
            <a:avLst/>
          </a:prstGeom>
          <a:noFill/>
          <a:ln w="38100">
            <a:solidFill>
              <a:srgbClr val="00A5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FF695879-327C-5F0C-037E-83C26420DD63}"/>
              </a:ext>
            </a:extLst>
          </p:cNvPr>
          <p:cNvSpPr/>
          <p:nvPr/>
        </p:nvSpPr>
        <p:spPr>
          <a:xfrm>
            <a:off x="1484662" y="4636103"/>
            <a:ext cx="3035873" cy="1643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rgbClr val="303AB2"/>
                </a:solidFill>
              </a:rPr>
              <a:t>Early intervention and prevention</a:t>
            </a:r>
          </a:p>
          <a:p>
            <a:pPr marL="285750" indent="-285750">
              <a:buFont typeface="Arial" panose="020B0604020202020204" pitchFamily="34" charset="0"/>
              <a:buChar char="•"/>
            </a:pPr>
            <a:r>
              <a:rPr lang="en-GB" sz="1600" dirty="0">
                <a:solidFill>
                  <a:srgbClr val="303AB2"/>
                </a:solidFill>
              </a:rPr>
              <a:t>Greater understanding of Law, Crime, consequences and risks</a:t>
            </a:r>
          </a:p>
          <a:p>
            <a:pPr marL="285750" indent="-285750">
              <a:buFont typeface="Arial" panose="020B0604020202020204" pitchFamily="34" charset="0"/>
              <a:buChar char="•"/>
            </a:pPr>
            <a:r>
              <a:rPr lang="en-GB" sz="1600" dirty="0">
                <a:solidFill>
                  <a:srgbClr val="303AB2"/>
                </a:solidFill>
              </a:rPr>
              <a:t>Reduce demand on police</a:t>
            </a:r>
          </a:p>
        </p:txBody>
      </p:sp>
      <p:sp>
        <p:nvSpPr>
          <p:cNvPr id="57" name="Rectangle 56">
            <a:extLst>
              <a:ext uri="{FF2B5EF4-FFF2-40B4-BE49-F238E27FC236}">
                <a16:creationId xmlns:a16="http://schemas.microsoft.com/office/drawing/2014/main" id="{31F0DA6D-B5F6-1276-3A8E-6116BAA46C4A}"/>
              </a:ext>
            </a:extLst>
          </p:cNvPr>
          <p:cNvSpPr/>
          <p:nvPr/>
        </p:nvSpPr>
        <p:spPr>
          <a:xfrm>
            <a:off x="1308699" y="3280305"/>
            <a:ext cx="9574602" cy="128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3F52170-8631-77CB-2A06-651AB1CC75D0}"/>
              </a:ext>
            </a:extLst>
          </p:cNvPr>
          <p:cNvSpPr>
            <a:spLocks noGrp="1" noRot="1" noMove="1" noResize="1" noEditPoints="1" noAdjustHandles="1" noChangeArrowheads="1" noChangeShapeType="1"/>
          </p:cNvSpPr>
          <p:nvPr/>
        </p:nvSpPr>
        <p:spPr>
          <a:xfrm>
            <a:off x="0" y="0"/>
            <a:ext cx="12192000" cy="303975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B685FD92-B8F7-787E-D248-1D23EDC8003E}"/>
              </a:ext>
            </a:extLst>
          </p:cNvPr>
          <p:cNvSpPr/>
          <p:nvPr/>
        </p:nvSpPr>
        <p:spPr>
          <a:xfrm>
            <a:off x="8081731"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B342622A-7BE0-249B-493B-50F69CBF9E4C}"/>
              </a:ext>
            </a:extLst>
          </p:cNvPr>
          <p:cNvSpPr/>
          <p:nvPr/>
        </p:nvSpPr>
        <p:spPr>
          <a:xfrm>
            <a:off x="8081731"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04E98"/>
                </a:solidFill>
              </a:rPr>
              <a:t>Safeguarding</a:t>
            </a:r>
          </a:p>
        </p:txBody>
      </p:sp>
      <p:sp>
        <p:nvSpPr>
          <p:cNvPr id="44" name="Rectangle 43">
            <a:extLst>
              <a:ext uri="{FF2B5EF4-FFF2-40B4-BE49-F238E27FC236}">
                <a16:creationId xmlns:a16="http://schemas.microsoft.com/office/drawing/2014/main" id="{90D6992E-6FC5-C153-97EA-45A607514E68}"/>
              </a:ext>
            </a:extLst>
          </p:cNvPr>
          <p:cNvSpPr/>
          <p:nvPr/>
        </p:nvSpPr>
        <p:spPr>
          <a:xfrm>
            <a:off x="4904203"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AF4DBA1F-7147-FDAB-0C8F-ECB6DCB5D0DE}"/>
              </a:ext>
            </a:extLst>
          </p:cNvPr>
          <p:cNvSpPr/>
          <p:nvPr/>
        </p:nvSpPr>
        <p:spPr>
          <a:xfrm>
            <a:off x="4904203"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EFDF00"/>
                </a:solidFill>
              </a:rPr>
              <a:t>Curriculum Integration</a:t>
            </a:r>
          </a:p>
        </p:txBody>
      </p:sp>
      <p:sp>
        <p:nvSpPr>
          <p:cNvPr id="42" name="Rectangle 41">
            <a:extLst>
              <a:ext uri="{FF2B5EF4-FFF2-40B4-BE49-F238E27FC236}">
                <a16:creationId xmlns:a16="http://schemas.microsoft.com/office/drawing/2014/main" id="{BD571F39-F214-BAE8-943B-95C3FBA5A3D9}"/>
              </a:ext>
            </a:extLst>
          </p:cNvPr>
          <p:cNvSpPr/>
          <p:nvPr/>
        </p:nvSpPr>
        <p:spPr>
          <a:xfrm>
            <a:off x="1734702" y="1157605"/>
            <a:ext cx="2463801"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48D1792-B71C-86A2-B872-F6C771F587DE}"/>
              </a:ext>
            </a:extLst>
          </p:cNvPr>
          <p:cNvSpPr txBox="1"/>
          <p:nvPr/>
        </p:nvSpPr>
        <p:spPr>
          <a:xfrm>
            <a:off x="466531" y="578498"/>
            <a:ext cx="11103428" cy="338554"/>
          </a:xfrm>
          <a:prstGeom prst="rect">
            <a:avLst/>
          </a:prstGeom>
          <a:noFill/>
        </p:spPr>
        <p:txBody>
          <a:bodyPr wrap="square" rtlCol="0">
            <a:spAutoFit/>
          </a:bodyPr>
          <a:lstStyle/>
          <a:p>
            <a:endParaRPr lang="en-GB" sz="1600"/>
          </a:p>
        </p:txBody>
      </p:sp>
      <p:pic>
        <p:nvPicPr>
          <p:cNvPr id="15" name="Graphic 14">
            <a:extLst>
              <a:ext uri="{FF2B5EF4-FFF2-40B4-BE49-F238E27FC236}">
                <a16:creationId xmlns:a16="http://schemas.microsoft.com/office/drawing/2014/main" id="{5B925205-C268-B619-7137-A18C49DDBFF1}"/>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17" name="Title 1">
            <a:extLst>
              <a:ext uri="{FF2B5EF4-FFF2-40B4-BE49-F238E27FC236}">
                <a16:creationId xmlns:a16="http://schemas.microsoft.com/office/drawing/2014/main" id="{EC5F0008-D5A2-979C-B556-510421FF65B2}"/>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r>
              <a:rPr lang="en-GB" sz="3200" b="1">
                <a:solidFill>
                  <a:schemeClr val="bg1"/>
                </a:solidFill>
                <a:latin typeface="+mn-lt"/>
              </a:rPr>
              <a:t>Aims and Objectives</a:t>
            </a:r>
            <a:endParaRPr lang="en-GB" sz="3200" b="1">
              <a:solidFill>
                <a:schemeClr val="bg1"/>
              </a:solidFill>
              <a:latin typeface="+mn-lt"/>
              <a:ea typeface="Calibri"/>
              <a:cs typeface="Calibri"/>
            </a:endParaRPr>
          </a:p>
        </p:txBody>
      </p:sp>
      <p:sp>
        <p:nvSpPr>
          <p:cNvPr id="43" name="Rectangle 42">
            <a:extLst>
              <a:ext uri="{FF2B5EF4-FFF2-40B4-BE49-F238E27FC236}">
                <a16:creationId xmlns:a16="http://schemas.microsoft.com/office/drawing/2014/main" id="{6CBAAFB3-85D6-BA89-D73E-0995837F5C2F}"/>
              </a:ext>
            </a:extLst>
          </p:cNvPr>
          <p:cNvSpPr/>
          <p:nvPr/>
        </p:nvSpPr>
        <p:spPr>
          <a:xfrm>
            <a:off x="1454759" y="1666848"/>
            <a:ext cx="9574602" cy="1322857"/>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8252161D-2D13-3AA0-8627-905FB54E8B1F}"/>
              </a:ext>
            </a:extLst>
          </p:cNvPr>
          <p:cNvSpPr/>
          <p:nvPr/>
        </p:nvSpPr>
        <p:spPr>
          <a:xfrm>
            <a:off x="1734702" y="115760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00A5DF"/>
                </a:solidFill>
              </a:rPr>
              <a:t>Policing Priorities</a:t>
            </a:r>
          </a:p>
        </p:txBody>
      </p:sp>
      <p:sp>
        <p:nvSpPr>
          <p:cNvPr id="20" name="Oval 19">
            <a:extLst>
              <a:ext uri="{FF2B5EF4-FFF2-40B4-BE49-F238E27FC236}">
                <a16:creationId xmlns:a16="http://schemas.microsoft.com/office/drawing/2014/main" id="{FB45204F-8725-CC82-D183-A7D8B33585FB}"/>
              </a:ext>
            </a:extLst>
          </p:cNvPr>
          <p:cNvSpPr>
            <a:spLocks/>
          </p:cNvSpPr>
          <p:nvPr/>
        </p:nvSpPr>
        <p:spPr>
          <a:xfrm>
            <a:off x="1505545" y="1635128"/>
            <a:ext cx="2868906" cy="2868906"/>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3AD1764-A31C-D1A8-442B-73F54DA5E692}"/>
              </a:ext>
            </a:extLst>
          </p:cNvPr>
          <p:cNvSpPr>
            <a:spLocks/>
          </p:cNvSpPr>
          <p:nvPr/>
        </p:nvSpPr>
        <p:spPr>
          <a:xfrm>
            <a:off x="4701650" y="1651443"/>
            <a:ext cx="2868906" cy="2868906"/>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BA715C3-05E0-C5F2-1E00-B7147015E6E6}"/>
              </a:ext>
            </a:extLst>
          </p:cNvPr>
          <p:cNvSpPr>
            <a:spLocks/>
          </p:cNvSpPr>
          <p:nvPr/>
        </p:nvSpPr>
        <p:spPr>
          <a:xfrm>
            <a:off x="7897755" y="1648464"/>
            <a:ext cx="2868906" cy="2868906"/>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4">
            <a:extLst>
              <a:ext uri="{FF2B5EF4-FFF2-40B4-BE49-F238E27FC236}">
                <a16:creationId xmlns:a16="http://schemas.microsoft.com/office/drawing/2014/main" id="{3C73A0FD-4821-2DD2-BBCB-6D3B0C32CB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8216" r="-1544"/>
          <a:stretch>
            <a:fillRect/>
          </a:stretch>
        </p:blipFill>
        <p:spPr bwMode="auto">
          <a:xfrm>
            <a:off x="1507349" y="1634392"/>
            <a:ext cx="2868906" cy="2869026"/>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69B569A1-F924-26F5-9682-43ED2B175574}"/>
              </a:ext>
            </a:extLst>
          </p:cNvPr>
          <p:cNvSpPr/>
          <p:nvPr/>
        </p:nvSpPr>
        <p:spPr>
          <a:xfrm>
            <a:off x="4685500" y="4634957"/>
            <a:ext cx="2922725" cy="14146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a:solidFill>
                  <a:srgbClr val="303AB2"/>
                </a:solidFill>
              </a:rPr>
              <a:t>PSHE (Including RSHE)</a:t>
            </a:r>
          </a:p>
          <a:p>
            <a:pPr marL="285750" indent="-285750">
              <a:buFont typeface="Arial" panose="020B0604020202020204" pitchFamily="34" charset="0"/>
              <a:buChar char="•"/>
            </a:pPr>
            <a:r>
              <a:rPr lang="en-GB" sz="1600">
                <a:solidFill>
                  <a:srgbClr val="303AB2"/>
                </a:solidFill>
              </a:rPr>
              <a:t>Citizenship (Including British Values)</a:t>
            </a:r>
          </a:p>
          <a:p>
            <a:pPr marL="285750" indent="-285750">
              <a:buFont typeface="Arial" panose="020B0604020202020204" pitchFamily="34" charset="0"/>
              <a:buChar char="•"/>
            </a:pPr>
            <a:r>
              <a:rPr lang="en-GB" sz="1600">
                <a:solidFill>
                  <a:srgbClr val="303AB2"/>
                </a:solidFill>
              </a:rPr>
              <a:t>Wider Personal Development</a:t>
            </a:r>
          </a:p>
        </p:txBody>
      </p:sp>
      <p:sp>
        <p:nvSpPr>
          <p:cNvPr id="36" name="Rectangle: Rounded Corners 35">
            <a:extLst>
              <a:ext uri="{FF2B5EF4-FFF2-40B4-BE49-F238E27FC236}">
                <a16:creationId xmlns:a16="http://schemas.microsoft.com/office/drawing/2014/main" id="{11ADCE8F-8354-CD35-8FE3-5DD8B6A51D2A}"/>
              </a:ext>
            </a:extLst>
          </p:cNvPr>
          <p:cNvSpPr/>
          <p:nvPr/>
        </p:nvSpPr>
        <p:spPr>
          <a:xfrm>
            <a:off x="7916574" y="4634957"/>
            <a:ext cx="2794113" cy="8085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n-NO" sz="1600">
                <a:solidFill>
                  <a:srgbClr val="303AB2"/>
                </a:solidFill>
              </a:rPr>
              <a:t>Trauma Informed</a:t>
            </a:r>
          </a:p>
          <a:p>
            <a:pPr marL="285750" indent="-285750">
              <a:buFont typeface="Arial" panose="020B0604020202020204" pitchFamily="34" charset="0"/>
              <a:buChar char="•"/>
            </a:pPr>
            <a:r>
              <a:rPr lang="nn-NO" sz="1600">
                <a:solidFill>
                  <a:srgbClr val="303AB2"/>
                </a:solidFill>
              </a:rPr>
              <a:t>Personal Reflection</a:t>
            </a:r>
          </a:p>
          <a:p>
            <a:pPr marL="285750" indent="-285750">
              <a:buFont typeface="Arial" panose="020B0604020202020204" pitchFamily="34" charset="0"/>
              <a:buChar char="•"/>
            </a:pPr>
            <a:r>
              <a:rPr lang="nn-NO" sz="1600">
                <a:solidFill>
                  <a:srgbClr val="303AB2"/>
                </a:solidFill>
              </a:rPr>
              <a:t>Signposting </a:t>
            </a:r>
          </a:p>
        </p:txBody>
      </p:sp>
      <p:pic>
        <p:nvPicPr>
          <p:cNvPr id="38" name="Picture 37" descr="A child pointing to the side&#10;&#10;Description automatically generated">
            <a:extLst>
              <a:ext uri="{FF2B5EF4-FFF2-40B4-BE49-F238E27FC236}">
                <a16:creationId xmlns:a16="http://schemas.microsoft.com/office/drawing/2014/main" id="{B6B8AE1A-CACA-8FD3-FF8E-4BE0BEE9EF00}"/>
              </a:ext>
            </a:extLst>
          </p:cNvPr>
          <p:cNvPicPr>
            <a:picLocks noChangeAspect="1"/>
          </p:cNvPicPr>
          <p:nvPr/>
        </p:nvPicPr>
        <p:blipFill>
          <a:blip r:embed="rId5" cstate="email">
            <a:extLst>
              <a:ext uri="{28A0092B-C50C-407E-A947-70E740481C1C}">
                <a14:useLocalDpi xmlns:a14="http://schemas.microsoft.com/office/drawing/2010/main"/>
              </a:ext>
            </a:extLst>
          </a:blip>
          <a:srcRect t="-2925"/>
          <a:stretch>
            <a:fillRect/>
          </a:stretch>
        </p:blipFill>
        <p:spPr>
          <a:xfrm>
            <a:off x="4690013" y="1634393"/>
            <a:ext cx="2874272" cy="2868906"/>
          </a:xfrm>
          <a:prstGeom prst="ellipse">
            <a:avLst/>
          </a:prstGeom>
          <a:noFill/>
          <a:effectLst>
            <a:softEdge rad="0"/>
          </a:effectLst>
        </p:spPr>
      </p:pic>
      <p:pic>
        <p:nvPicPr>
          <p:cNvPr id="39" name="Picture 2">
            <a:extLst>
              <a:ext uri="{FF2B5EF4-FFF2-40B4-BE49-F238E27FC236}">
                <a16:creationId xmlns:a16="http://schemas.microsoft.com/office/drawing/2014/main" id="{1E7F7C40-EDFE-4EB9-FDEA-BBCAE7B2F53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7891484" y="1691358"/>
            <a:ext cx="2878785" cy="2837440"/>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374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0" grpId="0"/>
      <p:bldP spid="45" grpId="0"/>
      <p:bldP spid="33"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EF5013-1DEB-67E2-0904-27AC393FC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CB6C5D4-C87B-2960-263C-BEE5A79350A6}"/>
              </a:ext>
            </a:extLst>
          </p:cNvPr>
          <p:cNvSpPr/>
          <p:nvPr/>
        </p:nvSpPr>
        <p:spPr>
          <a:xfrm>
            <a:off x="0" y="1128828"/>
            <a:ext cx="12192000" cy="5729171"/>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A8B4903-C5DE-C354-E402-A3492B7A0162}"/>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CFD94142-E407-5A6E-6283-7D801532E37D}"/>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303AB2"/>
                </a:solidFill>
                <a:effectLst/>
                <a:uLnTx/>
                <a:uFillTx/>
                <a:latin typeface="Aptos" panose="02110004020202020204"/>
                <a:ea typeface="+mj-ea"/>
                <a:cs typeface="+mj-cs"/>
              </a:rPr>
              <a:t>National Usage</a:t>
            </a:r>
            <a:endParaRPr kumimoji="0" lang="en-GB" sz="3200" b="1" i="0" u="none" strike="noStrike" kern="1200" cap="none" spc="0" normalizeH="0" baseline="0" noProof="0">
              <a:ln>
                <a:noFill/>
              </a:ln>
              <a:solidFill>
                <a:srgbClr val="303AB2"/>
              </a:solidFill>
              <a:effectLst/>
              <a:uLnTx/>
              <a:uFillTx/>
              <a:latin typeface="Aptos" panose="02110004020202020204"/>
              <a:ea typeface="Calibri"/>
              <a:cs typeface="Calibri"/>
            </a:endParaRPr>
          </a:p>
        </p:txBody>
      </p:sp>
      <p:sp>
        <p:nvSpPr>
          <p:cNvPr id="20" name="Oval 19">
            <a:extLst>
              <a:ext uri="{FF2B5EF4-FFF2-40B4-BE49-F238E27FC236}">
                <a16:creationId xmlns:a16="http://schemas.microsoft.com/office/drawing/2014/main" id="{3561A3FA-3BEA-43E5-930E-EDEC6F9CECE4}"/>
              </a:ext>
            </a:extLst>
          </p:cNvPr>
          <p:cNvSpPr>
            <a:spLocks/>
          </p:cNvSpPr>
          <p:nvPr/>
        </p:nvSpPr>
        <p:spPr>
          <a:xfrm>
            <a:off x="13768385" y="1129664"/>
            <a:ext cx="2868906" cy="2868906"/>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8AB8E340-F54D-7FD8-82F7-917C88ACC756}"/>
              </a:ext>
            </a:extLst>
          </p:cNvPr>
          <p:cNvSpPr>
            <a:spLocks/>
          </p:cNvSpPr>
          <p:nvPr/>
        </p:nvSpPr>
        <p:spPr>
          <a:xfrm>
            <a:off x="16964490" y="1145979"/>
            <a:ext cx="2868906" cy="2868906"/>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070F78C9-0FF3-F12F-DACD-F1557DB524E9}"/>
              </a:ext>
            </a:extLst>
          </p:cNvPr>
          <p:cNvSpPr>
            <a:spLocks/>
          </p:cNvSpPr>
          <p:nvPr/>
        </p:nvSpPr>
        <p:spPr>
          <a:xfrm>
            <a:off x="20160595" y="1143000"/>
            <a:ext cx="2868906" cy="2868906"/>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76F5C36-ABA4-F054-4AED-9CAE8B027293}"/>
              </a:ext>
            </a:extLst>
          </p:cNvPr>
          <p:cNvGrpSpPr/>
          <p:nvPr/>
        </p:nvGrpSpPr>
        <p:grpSpPr>
          <a:xfrm>
            <a:off x="8049972" y="1921538"/>
            <a:ext cx="5399327" cy="1073766"/>
            <a:chOff x="4282318" y="3079366"/>
            <a:chExt cx="6042311" cy="1700604"/>
          </a:xfrm>
          <a:solidFill>
            <a:srgbClr val="00A5DF"/>
          </a:solidFill>
        </p:grpSpPr>
        <p:sp>
          <p:nvSpPr>
            <p:cNvPr id="8" name="Freeform 18">
              <a:extLst>
                <a:ext uri="{FF2B5EF4-FFF2-40B4-BE49-F238E27FC236}">
                  <a16:creationId xmlns:a16="http://schemas.microsoft.com/office/drawing/2014/main" id="{1C7EF09E-FDBF-41A5-7EBA-1A9E45A6632E}"/>
                </a:ext>
              </a:extLst>
            </p:cNvPr>
            <p:cNvSpPr/>
            <p:nvPr/>
          </p:nvSpPr>
          <p:spPr>
            <a:xfrm>
              <a:off x="4282318" y="3079366"/>
              <a:ext cx="6042311" cy="1700604"/>
            </a:xfrm>
            <a:custGeom>
              <a:avLst/>
              <a:gdLst>
                <a:gd name="connsiteX0" fmla="*/ 630000 w 6042311"/>
                <a:gd name="connsiteY0" fmla="*/ 0 h 1260000"/>
                <a:gd name="connsiteX1" fmla="*/ 637404 w 6042311"/>
                <a:gd name="connsiteY1" fmla="*/ 746 h 1260000"/>
                <a:gd name="connsiteX2" fmla="*/ 637404 w 6042311"/>
                <a:gd name="connsiteY2" fmla="*/ 0 h 1260000"/>
                <a:gd name="connsiteX3" fmla="*/ 6042311 w 6042311"/>
                <a:gd name="connsiteY3" fmla="*/ 0 h 1260000"/>
                <a:gd name="connsiteX4" fmla="*/ 6042311 w 6042311"/>
                <a:gd name="connsiteY4" fmla="*/ 1260000 h 1260000"/>
                <a:gd name="connsiteX5" fmla="*/ 637404 w 6042311"/>
                <a:gd name="connsiteY5" fmla="*/ 1260000 h 1260000"/>
                <a:gd name="connsiteX6" fmla="*/ 637404 w 6042311"/>
                <a:gd name="connsiteY6" fmla="*/ 1259254 h 1260000"/>
                <a:gd name="connsiteX7" fmla="*/ 630000 w 6042311"/>
                <a:gd name="connsiteY7" fmla="*/ 1260000 h 1260000"/>
                <a:gd name="connsiteX8" fmla="*/ 0 w 6042311"/>
                <a:gd name="connsiteY8" fmla="*/ 630000 h 1260000"/>
                <a:gd name="connsiteX9" fmla="*/ 630000 w 6042311"/>
                <a:gd name="connsiteY9" fmla="*/ 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2311" h="1260000">
                  <a:moveTo>
                    <a:pt x="630000" y="0"/>
                  </a:moveTo>
                  <a:lnTo>
                    <a:pt x="637404" y="746"/>
                  </a:lnTo>
                  <a:lnTo>
                    <a:pt x="637404" y="0"/>
                  </a:lnTo>
                  <a:lnTo>
                    <a:pt x="6042311" y="0"/>
                  </a:lnTo>
                  <a:lnTo>
                    <a:pt x="6042311" y="1260000"/>
                  </a:lnTo>
                  <a:lnTo>
                    <a:pt x="637404" y="1260000"/>
                  </a:lnTo>
                  <a:lnTo>
                    <a:pt x="637404" y="1259254"/>
                  </a:lnTo>
                  <a:lnTo>
                    <a:pt x="630000" y="1260000"/>
                  </a:lnTo>
                  <a:cubicBezTo>
                    <a:pt x="282061" y="1260000"/>
                    <a:pt x="0" y="977939"/>
                    <a:pt x="0" y="630000"/>
                  </a:cubicBezTo>
                  <a:cubicBezTo>
                    <a:pt x="0" y="282061"/>
                    <a:pt x="282061" y="0"/>
                    <a:pt x="630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49C9283D-6B0E-95FD-DC9C-85FDD394032D}"/>
                </a:ext>
              </a:extLst>
            </p:cNvPr>
            <p:cNvSpPr txBox="1"/>
            <p:nvPr/>
          </p:nvSpPr>
          <p:spPr>
            <a:xfrm>
              <a:off x="4767565" y="3705263"/>
              <a:ext cx="3889467" cy="438704"/>
            </a:xfrm>
            <a:prstGeom prst="rect">
              <a:avLst/>
            </a:prstGeom>
            <a:grp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Calibri"/>
                  <a:cs typeface="Calibri"/>
                </a:rPr>
                <a:t>Registered Schools: </a:t>
              </a:r>
              <a:r>
                <a:rPr kumimoji="0" lang="en-GB" sz="1800" b="0" i="0" u="none" strike="noStrike" kern="1200" cap="none" spc="0" normalizeH="0" baseline="0" noProof="0" dirty="0">
                  <a:ln>
                    <a:noFill/>
                  </a:ln>
                  <a:solidFill>
                    <a:prstClr val="white"/>
                  </a:solidFill>
                  <a:effectLst/>
                  <a:uLnTx/>
                  <a:uFillTx/>
                  <a:latin typeface="Aptos" panose="02110004020202020204"/>
                  <a:ea typeface="Calibri"/>
                  <a:cs typeface="Calibri"/>
                </a:rPr>
                <a:t>Over 5,868</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0" name="Group 9">
            <a:extLst>
              <a:ext uri="{FF2B5EF4-FFF2-40B4-BE49-F238E27FC236}">
                <a16:creationId xmlns:a16="http://schemas.microsoft.com/office/drawing/2014/main" id="{126DD9D1-1212-A01E-2BB9-50E731448C66}"/>
              </a:ext>
            </a:extLst>
          </p:cNvPr>
          <p:cNvGrpSpPr/>
          <p:nvPr/>
        </p:nvGrpSpPr>
        <p:grpSpPr>
          <a:xfrm>
            <a:off x="8240452" y="3150752"/>
            <a:ext cx="5170887" cy="1073766"/>
            <a:chOff x="5517840" y="3057773"/>
            <a:chExt cx="6042311" cy="1700604"/>
          </a:xfrm>
          <a:solidFill>
            <a:srgbClr val="EFDF00"/>
          </a:solidFill>
        </p:grpSpPr>
        <p:sp>
          <p:nvSpPr>
            <p:cNvPr id="11" name="Freeform 18">
              <a:extLst>
                <a:ext uri="{FF2B5EF4-FFF2-40B4-BE49-F238E27FC236}">
                  <a16:creationId xmlns:a16="http://schemas.microsoft.com/office/drawing/2014/main" id="{0114A712-B2C8-D0CF-9701-B4BC29C6B69E}"/>
                </a:ext>
              </a:extLst>
            </p:cNvPr>
            <p:cNvSpPr/>
            <p:nvPr/>
          </p:nvSpPr>
          <p:spPr>
            <a:xfrm>
              <a:off x="5517840" y="3057773"/>
              <a:ext cx="6042311" cy="1700604"/>
            </a:xfrm>
            <a:custGeom>
              <a:avLst/>
              <a:gdLst>
                <a:gd name="connsiteX0" fmla="*/ 630000 w 6042311"/>
                <a:gd name="connsiteY0" fmla="*/ 0 h 1260000"/>
                <a:gd name="connsiteX1" fmla="*/ 637404 w 6042311"/>
                <a:gd name="connsiteY1" fmla="*/ 746 h 1260000"/>
                <a:gd name="connsiteX2" fmla="*/ 637404 w 6042311"/>
                <a:gd name="connsiteY2" fmla="*/ 0 h 1260000"/>
                <a:gd name="connsiteX3" fmla="*/ 6042311 w 6042311"/>
                <a:gd name="connsiteY3" fmla="*/ 0 h 1260000"/>
                <a:gd name="connsiteX4" fmla="*/ 6042311 w 6042311"/>
                <a:gd name="connsiteY4" fmla="*/ 1260000 h 1260000"/>
                <a:gd name="connsiteX5" fmla="*/ 637404 w 6042311"/>
                <a:gd name="connsiteY5" fmla="*/ 1260000 h 1260000"/>
                <a:gd name="connsiteX6" fmla="*/ 637404 w 6042311"/>
                <a:gd name="connsiteY6" fmla="*/ 1259254 h 1260000"/>
                <a:gd name="connsiteX7" fmla="*/ 630000 w 6042311"/>
                <a:gd name="connsiteY7" fmla="*/ 1260000 h 1260000"/>
                <a:gd name="connsiteX8" fmla="*/ 0 w 6042311"/>
                <a:gd name="connsiteY8" fmla="*/ 630000 h 1260000"/>
                <a:gd name="connsiteX9" fmla="*/ 630000 w 6042311"/>
                <a:gd name="connsiteY9" fmla="*/ 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2311" h="1260000">
                  <a:moveTo>
                    <a:pt x="630000" y="0"/>
                  </a:moveTo>
                  <a:lnTo>
                    <a:pt x="637404" y="746"/>
                  </a:lnTo>
                  <a:lnTo>
                    <a:pt x="637404" y="0"/>
                  </a:lnTo>
                  <a:lnTo>
                    <a:pt x="6042311" y="0"/>
                  </a:lnTo>
                  <a:lnTo>
                    <a:pt x="6042311" y="1260000"/>
                  </a:lnTo>
                  <a:lnTo>
                    <a:pt x="637404" y="1260000"/>
                  </a:lnTo>
                  <a:lnTo>
                    <a:pt x="637404" y="1259254"/>
                  </a:lnTo>
                  <a:lnTo>
                    <a:pt x="630000" y="1260000"/>
                  </a:lnTo>
                  <a:cubicBezTo>
                    <a:pt x="282061" y="1260000"/>
                    <a:pt x="0" y="977939"/>
                    <a:pt x="0" y="630000"/>
                  </a:cubicBezTo>
                  <a:cubicBezTo>
                    <a:pt x="0" y="282061"/>
                    <a:pt x="282061" y="0"/>
                    <a:pt x="630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CD95DD77-0E31-2CA7-B572-0546EDF5D8E4}"/>
                </a:ext>
              </a:extLst>
            </p:cNvPr>
            <p:cNvSpPr txBox="1"/>
            <p:nvPr/>
          </p:nvSpPr>
          <p:spPr>
            <a:xfrm>
              <a:off x="5890700" y="3681093"/>
              <a:ext cx="3922095" cy="438704"/>
            </a:xfrm>
            <a:prstGeom prst="rect">
              <a:avLst/>
            </a:prstGeom>
            <a:grp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03AB2"/>
                  </a:solidFill>
                  <a:effectLst/>
                  <a:uLnTx/>
                  <a:uFillTx/>
                  <a:latin typeface="Aptos" panose="02110004020202020204"/>
                  <a:ea typeface="Calibri"/>
                  <a:cs typeface="Calibri"/>
                </a:rPr>
                <a:t>Registered Users: </a:t>
              </a:r>
              <a:r>
                <a:rPr kumimoji="0" lang="en-GB" sz="1800" b="0" i="0" u="none" strike="noStrike" kern="1200" cap="none" spc="0" normalizeH="0" baseline="0" noProof="0" dirty="0">
                  <a:ln>
                    <a:noFill/>
                  </a:ln>
                  <a:solidFill>
                    <a:srgbClr val="303AB2"/>
                  </a:solidFill>
                  <a:effectLst/>
                  <a:uLnTx/>
                  <a:uFillTx/>
                  <a:latin typeface="Aptos" panose="02110004020202020204"/>
                  <a:ea typeface="Calibri"/>
                  <a:cs typeface="Calibri"/>
                </a:rPr>
                <a:t>Over 38,864</a:t>
              </a:r>
              <a:endParaRPr kumimoji="0" lang="en-US" sz="1800" b="0" i="0" u="none" strike="noStrike" kern="1200" cap="none" spc="0" normalizeH="0" baseline="0" noProof="0" dirty="0">
                <a:ln>
                  <a:noFill/>
                </a:ln>
                <a:solidFill>
                  <a:srgbClr val="303AB2"/>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6394F6BE-F96A-1968-5F58-1FF1633F3914}"/>
              </a:ext>
            </a:extLst>
          </p:cNvPr>
          <p:cNvGrpSpPr/>
          <p:nvPr/>
        </p:nvGrpSpPr>
        <p:grpSpPr>
          <a:xfrm>
            <a:off x="8049973" y="5587500"/>
            <a:ext cx="5807430" cy="1073767"/>
            <a:chOff x="4282318" y="3079366"/>
            <a:chExt cx="6042311" cy="1700604"/>
          </a:xfrm>
          <a:solidFill>
            <a:srgbClr val="00A5DF"/>
          </a:solidFill>
        </p:grpSpPr>
        <p:sp>
          <p:nvSpPr>
            <p:cNvPr id="14" name="Freeform 18">
              <a:extLst>
                <a:ext uri="{FF2B5EF4-FFF2-40B4-BE49-F238E27FC236}">
                  <a16:creationId xmlns:a16="http://schemas.microsoft.com/office/drawing/2014/main" id="{433DF6FA-78E6-2048-59ED-73E3585F094E}"/>
                </a:ext>
              </a:extLst>
            </p:cNvPr>
            <p:cNvSpPr/>
            <p:nvPr/>
          </p:nvSpPr>
          <p:spPr>
            <a:xfrm>
              <a:off x="4282318" y="3079366"/>
              <a:ext cx="6042311" cy="1700604"/>
            </a:xfrm>
            <a:custGeom>
              <a:avLst/>
              <a:gdLst>
                <a:gd name="connsiteX0" fmla="*/ 630000 w 6042311"/>
                <a:gd name="connsiteY0" fmla="*/ 0 h 1260000"/>
                <a:gd name="connsiteX1" fmla="*/ 637404 w 6042311"/>
                <a:gd name="connsiteY1" fmla="*/ 746 h 1260000"/>
                <a:gd name="connsiteX2" fmla="*/ 637404 w 6042311"/>
                <a:gd name="connsiteY2" fmla="*/ 0 h 1260000"/>
                <a:gd name="connsiteX3" fmla="*/ 6042311 w 6042311"/>
                <a:gd name="connsiteY3" fmla="*/ 0 h 1260000"/>
                <a:gd name="connsiteX4" fmla="*/ 6042311 w 6042311"/>
                <a:gd name="connsiteY4" fmla="*/ 1260000 h 1260000"/>
                <a:gd name="connsiteX5" fmla="*/ 637404 w 6042311"/>
                <a:gd name="connsiteY5" fmla="*/ 1260000 h 1260000"/>
                <a:gd name="connsiteX6" fmla="*/ 637404 w 6042311"/>
                <a:gd name="connsiteY6" fmla="*/ 1259254 h 1260000"/>
                <a:gd name="connsiteX7" fmla="*/ 630000 w 6042311"/>
                <a:gd name="connsiteY7" fmla="*/ 1260000 h 1260000"/>
                <a:gd name="connsiteX8" fmla="*/ 0 w 6042311"/>
                <a:gd name="connsiteY8" fmla="*/ 630000 h 1260000"/>
                <a:gd name="connsiteX9" fmla="*/ 630000 w 6042311"/>
                <a:gd name="connsiteY9" fmla="*/ 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2311" h="1260000">
                  <a:moveTo>
                    <a:pt x="630000" y="0"/>
                  </a:moveTo>
                  <a:lnTo>
                    <a:pt x="637404" y="746"/>
                  </a:lnTo>
                  <a:lnTo>
                    <a:pt x="637404" y="0"/>
                  </a:lnTo>
                  <a:lnTo>
                    <a:pt x="6042311" y="0"/>
                  </a:lnTo>
                  <a:lnTo>
                    <a:pt x="6042311" y="1260000"/>
                  </a:lnTo>
                  <a:lnTo>
                    <a:pt x="637404" y="1260000"/>
                  </a:lnTo>
                  <a:lnTo>
                    <a:pt x="637404" y="1259254"/>
                  </a:lnTo>
                  <a:lnTo>
                    <a:pt x="630000" y="1260000"/>
                  </a:lnTo>
                  <a:cubicBezTo>
                    <a:pt x="282061" y="1260000"/>
                    <a:pt x="0" y="977939"/>
                    <a:pt x="0" y="630000"/>
                  </a:cubicBezTo>
                  <a:cubicBezTo>
                    <a:pt x="0" y="282061"/>
                    <a:pt x="282061" y="0"/>
                    <a:pt x="63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8E36E8C9-B9D8-1118-2B3F-DA84D87F93FC}"/>
                </a:ext>
              </a:extLst>
            </p:cNvPr>
            <p:cNvSpPr txBox="1"/>
            <p:nvPr/>
          </p:nvSpPr>
          <p:spPr>
            <a:xfrm>
              <a:off x="4418532" y="3527284"/>
              <a:ext cx="3860540" cy="877407"/>
            </a:xfrm>
            <a:prstGeom prst="rect">
              <a:avLst/>
            </a:prstGeom>
            <a:solidFill>
              <a:schemeClr val="bg1"/>
            </a:solidFill>
          </p:spPr>
          <p:txBody>
            <a:bodyPr wrap="square" lIns="0" tIns="0" rIns="0" bIns="0" rtlCol="0" anchor="t">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03AB2"/>
                  </a:solidFill>
                  <a:effectLst/>
                  <a:uLnTx/>
                  <a:uFillTx/>
                  <a:latin typeface="Aptos" panose="02110004020202020204"/>
                  <a:ea typeface="+mn-ea"/>
                  <a:cs typeface="+mn-cs"/>
                </a:rPr>
                <a:t>Number of Pol-Ed assemblies delivered since Sept 2025: </a:t>
              </a:r>
              <a:r>
                <a:rPr kumimoji="0" lang="en-US" sz="1800" b="0" i="0" u="none" strike="noStrike" kern="1200" cap="none" spc="0" normalizeH="0" baseline="0" noProof="0">
                  <a:ln>
                    <a:noFill/>
                  </a:ln>
                  <a:solidFill>
                    <a:srgbClr val="303AB2"/>
                  </a:solidFill>
                  <a:effectLst/>
                  <a:uLnTx/>
                  <a:uFillTx/>
                  <a:latin typeface="Aptos" panose="02110004020202020204"/>
                  <a:ea typeface="+mn-ea"/>
                  <a:cs typeface="+mn-cs"/>
                </a:rPr>
                <a:t>4496</a:t>
              </a:r>
              <a:endParaRPr kumimoji="0" lang="en-GB" sz="1800" b="0" i="0" u="none" strike="noStrike" kern="1200" cap="none" spc="0" normalizeH="0" baseline="0" noProof="0">
                <a:ln>
                  <a:noFill/>
                </a:ln>
                <a:solidFill>
                  <a:srgbClr val="303AB2"/>
                </a:solidFill>
                <a:effectLst/>
                <a:uLnTx/>
                <a:uFillTx/>
                <a:latin typeface="Aptos" panose="02110004020202020204"/>
                <a:ea typeface="+mn-ea"/>
                <a:cs typeface="+mn-cs"/>
              </a:endParaRPr>
            </a:p>
          </p:txBody>
        </p:sp>
      </p:grpSp>
      <p:pic>
        <p:nvPicPr>
          <p:cNvPr id="25" name="Picture 24">
            <a:extLst>
              <a:ext uri="{FF2B5EF4-FFF2-40B4-BE49-F238E27FC236}">
                <a16:creationId xmlns:a16="http://schemas.microsoft.com/office/drawing/2014/main" id="{EE1DAF25-85D3-9FCA-BEEE-0140A13B974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80800" y="1405366"/>
            <a:ext cx="3723788" cy="5255901"/>
          </a:xfrm>
          <a:prstGeom prst="rect">
            <a:avLst/>
          </a:prstGeom>
        </p:spPr>
      </p:pic>
      <p:grpSp>
        <p:nvGrpSpPr>
          <p:cNvPr id="52" name="Group 51">
            <a:extLst>
              <a:ext uri="{FF2B5EF4-FFF2-40B4-BE49-F238E27FC236}">
                <a16:creationId xmlns:a16="http://schemas.microsoft.com/office/drawing/2014/main" id="{352C96C1-4ECA-AC04-5C57-81E8D74D7282}"/>
              </a:ext>
            </a:extLst>
          </p:cNvPr>
          <p:cNvGrpSpPr/>
          <p:nvPr/>
        </p:nvGrpSpPr>
        <p:grpSpPr>
          <a:xfrm>
            <a:off x="1" y="973918"/>
            <a:ext cx="3604758" cy="5895488"/>
            <a:chOff x="1" y="973918"/>
            <a:chExt cx="3604758" cy="5895488"/>
          </a:xfrm>
        </p:grpSpPr>
        <p:sp>
          <p:nvSpPr>
            <p:cNvPr id="32" name="Rectangle 31">
              <a:extLst>
                <a:ext uri="{FF2B5EF4-FFF2-40B4-BE49-F238E27FC236}">
                  <a16:creationId xmlns:a16="http://schemas.microsoft.com/office/drawing/2014/main" id="{11DD86CF-E60C-973A-7FB3-15F2880717AE}"/>
                </a:ext>
              </a:extLst>
            </p:cNvPr>
            <p:cNvSpPr/>
            <p:nvPr/>
          </p:nvSpPr>
          <p:spPr>
            <a:xfrm>
              <a:off x="1" y="973918"/>
              <a:ext cx="3604758" cy="5895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TextBox 39">
              <a:extLst>
                <a:ext uri="{FF2B5EF4-FFF2-40B4-BE49-F238E27FC236}">
                  <a16:creationId xmlns:a16="http://schemas.microsoft.com/office/drawing/2014/main" id="{A4EF08A2-B5BE-D2E9-2DDE-35CDB6873617}"/>
                </a:ext>
              </a:extLst>
            </p:cNvPr>
            <p:cNvSpPr txBox="1"/>
            <p:nvPr/>
          </p:nvSpPr>
          <p:spPr>
            <a:xfrm>
              <a:off x="289549" y="4393440"/>
              <a:ext cx="3108046" cy="553998"/>
            </a:xfrm>
            <a:prstGeom prst="rect">
              <a:avLst/>
            </a:prstGeom>
            <a:solidFill>
              <a:schemeClr val="bg1"/>
            </a:solidFill>
          </p:spPr>
          <p:txBody>
            <a:bodyPr wrap="square" lIns="0" tIns="0" rIns="0" bIns="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B26AA"/>
                  </a:solidFill>
                  <a:effectLst/>
                  <a:uLnTx/>
                  <a:uFillTx/>
                  <a:latin typeface="Aptos" panose="02110004020202020204"/>
                  <a:ea typeface="+mn-ea"/>
                  <a:cs typeface="+mn-cs"/>
                </a:rPr>
                <a:t>23-24 Academic Year</a:t>
              </a:r>
              <a:br>
                <a:rPr kumimoji="0" lang="en-US" sz="1800" b="1" i="0" u="none" strike="noStrike" kern="1200" cap="none" spc="0" normalizeH="0" baseline="0" noProof="0">
                  <a:ln>
                    <a:noFill/>
                  </a:ln>
                  <a:solidFill>
                    <a:srgbClr val="1B26AA"/>
                  </a:solidFill>
                  <a:effectLst/>
                  <a:uLnTx/>
                  <a:uFillTx/>
                  <a:latin typeface="Aptos" panose="02110004020202020204"/>
                  <a:ea typeface="+mn-ea"/>
                  <a:cs typeface="+mn-cs"/>
                </a:rPr>
              </a:br>
              <a:r>
                <a:rPr kumimoji="0" lang="en-US" sz="1800" b="0" i="0" u="none" strike="noStrike" kern="1200" cap="none" spc="0" normalizeH="0" baseline="0" noProof="0">
                  <a:ln>
                    <a:noFill/>
                  </a:ln>
                  <a:solidFill>
                    <a:srgbClr val="1B26AA"/>
                  </a:solidFill>
                  <a:effectLst/>
                  <a:uLnTx/>
                  <a:uFillTx/>
                  <a:latin typeface="Aptos" panose="02110004020202020204"/>
                  <a:ea typeface="+mn-ea"/>
                  <a:cs typeface="+mn-cs"/>
                </a:rPr>
                <a:t>4,358 Lessons</a:t>
              </a:r>
            </a:p>
          </p:txBody>
        </p:sp>
        <p:sp>
          <p:nvSpPr>
            <p:cNvPr id="41" name="TextBox 40">
              <a:extLst>
                <a:ext uri="{FF2B5EF4-FFF2-40B4-BE49-F238E27FC236}">
                  <a16:creationId xmlns:a16="http://schemas.microsoft.com/office/drawing/2014/main" id="{F45ADC6C-542E-F440-4994-16081579662A}"/>
                </a:ext>
              </a:extLst>
            </p:cNvPr>
            <p:cNvSpPr txBox="1"/>
            <p:nvPr/>
          </p:nvSpPr>
          <p:spPr>
            <a:xfrm>
              <a:off x="289548" y="5116520"/>
              <a:ext cx="3108046" cy="553998"/>
            </a:xfrm>
            <a:prstGeom prst="rect">
              <a:avLst/>
            </a:prstGeom>
            <a:solidFill>
              <a:schemeClr val="bg1"/>
            </a:solidFill>
          </p:spPr>
          <p:txBody>
            <a:bodyPr wrap="square" lIns="0" tIns="0" rIns="0" bIns="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A0DD"/>
                  </a:solidFill>
                  <a:effectLst/>
                  <a:uLnTx/>
                  <a:uFillTx/>
                  <a:latin typeface="Aptos" panose="02110004020202020204"/>
                  <a:ea typeface="+mn-ea"/>
                  <a:cs typeface="+mn-cs"/>
                </a:rPr>
                <a:t>24-25 Academic Year</a:t>
              </a:r>
              <a:br>
                <a:rPr kumimoji="0" lang="en-US" sz="1800" b="1" i="0" u="none" strike="noStrike" kern="1200" cap="none" spc="0" normalizeH="0" baseline="0" noProof="0">
                  <a:ln>
                    <a:noFill/>
                  </a:ln>
                  <a:solidFill>
                    <a:srgbClr val="00A0DD"/>
                  </a:solidFill>
                  <a:effectLst/>
                  <a:uLnTx/>
                  <a:uFillTx/>
                  <a:latin typeface="Aptos" panose="02110004020202020204"/>
                  <a:ea typeface="+mn-ea"/>
                  <a:cs typeface="+mn-cs"/>
                </a:rPr>
              </a:br>
              <a:r>
                <a:rPr kumimoji="0" lang="en-US" sz="1800" b="0" i="0" u="none" strike="noStrike" kern="1200" cap="none" spc="0" normalizeH="0" baseline="0" noProof="0">
                  <a:ln>
                    <a:noFill/>
                  </a:ln>
                  <a:solidFill>
                    <a:srgbClr val="00A0DD"/>
                  </a:solidFill>
                  <a:effectLst/>
                  <a:uLnTx/>
                  <a:uFillTx/>
                  <a:latin typeface="Aptos" panose="02110004020202020204"/>
                  <a:ea typeface="+mn-ea"/>
                  <a:cs typeface="+mn-cs"/>
                </a:rPr>
                <a:t>22,507 Lessons</a:t>
              </a:r>
            </a:p>
          </p:txBody>
        </p:sp>
        <p:sp>
          <p:nvSpPr>
            <p:cNvPr id="46" name="TextBox 45">
              <a:extLst>
                <a:ext uri="{FF2B5EF4-FFF2-40B4-BE49-F238E27FC236}">
                  <a16:creationId xmlns:a16="http://schemas.microsoft.com/office/drawing/2014/main" id="{5209DE4A-6207-6014-5CB4-183EB3856D2B}"/>
                </a:ext>
              </a:extLst>
            </p:cNvPr>
            <p:cNvSpPr txBox="1"/>
            <p:nvPr/>
          </p:nvSpPr>
          <p:spPr>
            <a:xfrm>
              <a:off x="289548" y="5835270"/>
              <a:ext cx="3108046" cy="830997"/>
            </a:xfrm>
            <a:prstGeom prst="rect">
              <a:avLst/>
            </a:prstGeom>
            <a:solidFill>
              <a:schemeClr val="bg1"/>
            </a:solidFill>
          </p:spPr>
          <p:txBody>
            <a:bodyPr wrap="square" lIns="0" tIns="0" rIns="0" bIns="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AC85C"/>
                  </a:solidFill>
                  <a:effectLst/>
                  <a:uLnTx/>
                  <a:uFillTx/>
                  <a:latin typeface="Aptos" panose="02110004020202020204"/>
                  <a:ea typeface="+mn-ea"/>
                  <a:cs typeface="+mn-cs"/>
                </a:rPr>
                <a:t>25-26 Academic Year</a:t>
              </a:r>
              <a:br>
                <a:rPr kumimoji="0" lang="en-GB" sz="1800" b="1" i="0" u="none" strike="noStrike" kern="1200" cap="none" spc="0" normalizeH="0" baseline="0" noProof="0" dirty="0">
                  <a:ln>
                    <a:noFill/>
                  </a:ln>
                  <a:solidFill>
                    <a:srgbClr val="7AC85C"/>
                  </a:solidFill>
                  <a:effectLst/>
                  <a:uLnTx/>
                  <a:uFillTx/>
                  <a:latin typeface="Aptos" panose="02110004020202020204"/>
                  <a:ea typeface="+mn-ea"/>
                  <a:cs typeface="+mn-cs"/>
                </a:rPr>
              </a:br>
              <a:r>
                <a:rPr kumimoji="0" lang="en-GB" sz="1800" b="1" i="0" u="none" strike="noStrike" kern="1200" cap="none" spc="0" normalizeH="0" baseline="0" noProof="0" dirty="0">
                  <a:ln>
                    <a:noFill/>
                  </a:ln>
                  <a:solidFill>
                    <a:srgbClr val="7AC85C"/>
                  </a:solidFill>
                  <a:effectLst/>
                  <a:uLnTx/>
                  <a:uFillTx/>
                  <a:latin typeface="Aptos" panose="02110004020202020204"/>
                  <a:ea typeface="+mn-ea"/>
                  <a:cs typeface="+mn-cs"/>
                </a:rPr>
                <a:t>(So far)</a:t>
              </a:r>
              <a:br>
                <a:rPr kumimoji="0" lang="en-US" sz="1800" b="1" i="0" u="none" strike="noStrike" kern="1200" cap="none" spc="0" normalizeH="0" baseline="0" noProof="0" dirty="0">
                  <a:ln>
                    <a:noFill/>
                  </a:ln>
                  <a:solidFill>
                    <a:srgbClr val="7AC85C"/>
                  </a:solidFill>
                  <a:effectLst/>
                  <a:uLnTx/>
                  <a:uFillTx/>
                  <a:latin typeface="Aptos" panose="02110004020202020204"/>
                  <a:ea typeface="+mn-ea"/>
                  <a:cs typeface="+mn-cs"/>
                </a:rPr>
              </a:br>
              <a:r>
                <a:rPr lang="en-US" dirty="0">
                  <a:solidFill>
                    <a:srgbClr val="7AC85C"/>
                  </a:solidFill>
                  <a:latin typeface="Aptos" panose="02110004020202020204"/>
                </a:rPr>
                <a:t>55,136</a:t>
              </a:r>
              <a:r>
                <a:rPr kumimoji="0" lang="en-US" sz="1800" b="0" i="0" u="none" strike="noStrike" kern="1200" cap="none" spc="0" normalizeH="0" baseline="0" noProof="0" dirty="0">
                  <a:ln>
                    <a:noFill/>
                  </a:ln>
                  <a:solidFill>
                    <a:srgbClr val="7AC85C"/>
                  </a:solidFill>
                  <a:effectLst/>
                  <a:uLnTx/>
                  <a:uFillTx/>
                  <a:latin typeface="Aptos" panose="02110004020202020204"/>
                  <a:ea typeface="+mn-ea"/>
                  <a:cs typeface="+mn-cs"/>
                </a:rPr>
                <a:t> Lessons</a:t>
              </a:r>
            </a:p>
          </p:txBody>
        </p:sp>
        <p:cxnSp>
          <p:nvCxnSpPr>
            <p:cNvPr id="48" name="Straight Connector 47">
              <a:extLst>
                <a:ext uri="{FF2B5EF4-FFF2-40B4-BE49-F238E27FC236}">
                  <a16:creationId xmlns:a16="http://schemas.microsoft.com/office/drawing/2014/main" id="{E560CE01-6E9A-C782-C831-73BDC5F8B12F}"/>
                </a:ext>
              </a:extLst>
            </p:cNvPr>
            <p:cNvCxnSpPr/>
            <p:nvPr/>
          </p:nvCxnSpPr>
          <p:spPr>
            <a:xfrm>
              <a:off x="289548" y="4143375"/>
              <a:ext cx="3108046" cy="0"/>
            </a:xfrm>
            <a:prstGeom prst="line">
              <a:avLst/>
            </a:prstGeom>
            <a:ln>
              <a:solidFill>
                <a:schemeClr val="bg1">
                  <a:lumMod val="85000"/>
                </a:schemeClr>
              </a:solidFill>
            </a:ln>
          </p:spPr>
          <p:style>
            <a:lnRef idx="2">
              <a:schemeClr val="dk1"/>
            </a:lnRef>
            <a:fillRef idx="0">
              <a:schemeClr val="dk1"/>
            </a:fillRef>
            <a:effectRef idx="1">
              <a:schemeClr val="dk1"/>
            </a:effectRef>
            <a:fontRef idx="minor">
              <a:schemeClr val="tx1"/>
            </a:fontRef>
          </p:style>
        </p:cxnSp>
      </p:grpSp>
      <p:pic>
        <p:nvPicPr>
          <p:cNvPr id="61" name="Picture 60" descr="A blue and white logo with a black background&#10;&#10;Description automatically generated">
            <a:extLst>
              <a:ext uri="{FF2B5EF4-FFF2-40B4-BE49-F238E27FC236}">
                <a16:creationId xmlns:a16="http://schemas.microsoft.com/office/drawing/2014/main" id="{346FEF90-0B7E-0E92-6A30-A01FEF74B0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3932" y="131657"/>
            <a:ext cx="1092912" cy="843943"/>
          </a:xfrm>
          <a:prstGeom prst="rect">
            <a:avLst/>
          </a:prstGeom>
        </p:spPr>
      </p:pic>
      <p:pic>
        <p:nvPicPr>
          <p:cNvPr id="6" name="Picture 5">
            <a:extLst>
              <a:ext uri="{FF2B5EF4-FFF2-40B4-BE49-F238E27FC236}">
                <a16:creationId xmlns:a16="http://schemas.microsoft.com/office/drawing/2014/main" id="{0103936E-EE1E-F6CA-4E6D-606D148ED214}"/>
              </a:ext>
            </a:extLst>
          </p:cNvPr>
          <p:cNvPicPr>
            <a:picLocks noChangeAspect="1"/>
          </p:cNvPicPr>
          <p:nvPr/>
        </p:nvPicPr>
        <p:blipFill>
          <a:blip r:embed="rId5"/>
          <a:stretch>
            <a:fillRect/>
          </a:stretch>
        </p:blipFill>
        <p:spPr>
          <a:xfrm>
            <a:off x="0" y="1306865"/>
            <a:ext cx="3400900" cy="2657846"/>
          </a:xfrm>
          <a:prstGeom prst="rect">
            <a:avLst/>
          </a:prstGeom>
        </p:spPr>
      </p:pic>
      <p:grpSp>
        <p:nvGrpSpPr>
          <p:cNvPr id="18" name="Group 17">
            <a:extLst>
              <a:ext uri="{FF2B5EF4-FFF2-40B4-BE49-F238E27FC236}">
                <a16:creationId xmlns:a16="http://schemas.microsoft.com/office/drawing/2014/main" id="{87105471-705F-D455-B459-F76266CF99AE}"/>
              </a:ext>
            </a:extLst>
          </p:cNvPr>
          <p:cNvGrpSpPr/>
          <p:nvPr/>
        </p:nvGrpSpPr>
        <p:grpSpPr>
          <a:xfrm>
            <a:off x="6641432" y="4370632"/>
            <a:ext cx="5877767" cy="1073766"/>
            <a:chOff x="4282318" y="3079366"/>
            <a:chExt cx="6042311" cy="1700604"/>
          </a:xfrm>
          <a:solidFill>
            <a:schemeClr val="accent5"/>
          </a:solidFill>
        </p:grpSpPr>
        <p:sp>
          <p:nvSpPr>
            <p:cNvPr id="23" name="Freeform 18">
              <a:extLst>
                <a:ext uri="{FF2B5EF4-FFF2-40B4-BE49-F238E27FC236}">
                  <a16:creationId xmlns:a16="http://schemas.microsoft.com/office/drawing/2014/main" id="{7F7E2609-8247-8EDD-D081-3A5D88A6BA75}"/>
                </a:ext>
              </a:extLst>
            </p:cNvPr>
            <p:cNvSpPr/>
            <p:nvPr/>
          </p:nvSpPr>
          <p:spPr>
            <a:xfrm>
              <a:off x="4282318" y="3079366"/>
              <a:ext cx="6042311" cy="1700604"/>
            </a:xfrm>
            <a:custGeom>
              <a:avLst/>
              <a:gdLst>
                <a:gd name="connsiteX0" fmla="*/ 630000 w 6042311"/>
                <a:gd name="connsiteY0" fmla="*/ 0 h 1260000"/>
                <a:gd name="connsiteX1" fmla="*/ 637404 w 6042311"/>
                <a:gd name="connsiteY1" fmla="*/ 746 h 1260000"/>
                <a:gd name="connsiteX2" fmla="*/ 637404 w 6042311"/>
                <a:gd name="connsiteY2" fmla="*/ 0 h 1260000"/>
                <a:gd name="connsiteX3" fmla="*/ 6042311 w 6042311"/>
                <a:gd name="connsiteY3" fmla="*/ 0 h 1260000"/>
                <a:gd name="connsiteX4" fmla="*/ 6042311 w 6042311"/>
                <a:gd name="connsiteY4" fmla="*/ 1260000 h 1260000"/>
                <a:gd name="connsiteX5" fmla="*/ 637404 w 6042311"/>
                <a:gd name="connsiteY5" fmla="*/ 1260000 h 1260000"/>
                <a:gd name="connsiteX6" fmla="*/ 637404 w 6042311"/>
                <a:gd name="connsiteY6" fmla="*/ 1259254 h 1260000"/>
                <a:gd name="connsiteX7" fmla="*/ 630000 w 6042311"/>
                <a:gd name="connsiteY7" fmla="*/ 1260000 h 1260000"/>
                <a:gd name="connsiteX8" fmla="*/ 0 w 6042311"/>
                <a:gd name="connsiteY8" fmla="*/ 630000 h 1260000"/>
                <a:gd name="connsiteX9" fmla="*/ 630000 w 6042311"/>
                <a:gd name="connsiteY9" fmla="*/ 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2311" h="1260000">
                  <a:moveTo>
                    <a:pt x="630000" y="0"/>
                  </a:moveTo>
                  <a:lnTo>
                    <a:pt x="637404" y="746"/>
                  </a:lnTo>
                  <a:lnTo>
                    <a:pt x="637404" y="0"/>
                  </a:lnTo>
                  <a:lnTo>
                    <a:pt x="6042311" y="0"/>
                  </a:lnTo>
                  <a:lnTo>
                    <a:pt x="6042311" y="1260000"/>
                  </a:lnTo>
                  <a:lnTo>
                    <a:pt x="637404" y="1260000"/>
                  </a:lnTo>
                  <a:lnTo>
                    <a:pt x="637404" y="1259254"/>
                  </a:lnTo>
                  <a:lnTo>
                    <a:pt x="630000" y="1260000"/>
                  </a:lnTo>
                  <a:cubicBezTo>
                    <a:pt x="282061" y="1260000"/>
                    <a:pt x="0" y="977939"/>
                    <a:pt x="0" y="630000"/>
                  </a:cubicBezTo>
                  <a:cubicBezTo>
                    <a:pt x="0" y="282061"/>
                    <a:pt x="282061" y="0"/>
                    <a:pt x="630000" y="0"/>
                  </a:cubicBezTo>
                  <a:close/>
                </a:path>
              </a:pathLst>
            </a:custGeom>
            <a:solidFill>
              <a:srgbClr val="F04E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DF137AC8-7048-D69E-93DA-6E35CE7BB8FA}"/>
                </a:ext>
              </a:extLst>
            </p:cNvPr>
            <p:cNvSpPr txBox="1"/>
            <p:nvPr/>
          </p:nvSpPr>
          <p:spPr>
            <a:xfrm>
              <a:off x="4530385" y="3514831"/>
              <a:ext cx="5195839" cy="877408"/>
            </a:xfrm>
            <a:prstGeom prst="rect">
              <a:avLst/>
            </a:prstGeom>
            <a:solidFill>
              <a:srgbClr val="F04E98"/>
            </a:solid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ptos" panose="02110004020202020204"/>
                  <a:ea typeface="+mn-ea"/>
                  <a:cs typeface="+mn-cs"/>
                </a:rPr>
                <a:t>Number of pupils who have accessed a </a:t>
              </a:r>
              <a:br>
                <a:rPr kumimoji="0" lang="en-US" sz="1800" b="1" i="0" u="none" strike="noStrike" kern="1200" cap="none" spc="0" normalizeH="0" baseline="0" noProof="0">
                  <a:ln>
                    <a:noFill/>
                  </a:ln>
                  <a:solidFill>
                    <a:srgbClr val="FFFFFF"/>
                  </a:solidFill>
                  <a:effectLst/>
                  <a:uLnTx/>
                  <a:uFillTx/>
                  <a:latin typeface="Aptos" panose="02110004020202020204"/>
                  <a:ea typeface="+mn-ea"/>
                  <a:cs typeface="+mn-cs"/>
                </a:rPr>
              </a:br>
              <a:r>
                <a:rPr kumimoji="0" lang="en-US" sz="1800" b="1" i="0" u="none" strike="noStrike" kern="1200" cap="none" spc="0" normalizeH="0" baseline="0" noProof="0">
                  <a:ln>
                    <a:noFill/>
                  </a:ln>
                  <a:solidFill>
                    <a:srgbClr val="FFFFFF"/>
                  </a:solidFill>
                  <a:effectLst/>
                  <a:uLnTx/>
                  <a:uFillTx/>
                  <a:latin typeface="Aptos" panose="02110004020202020204"/>
                  <a:ea typeface="+mn-ea"/>
                  <a:cs typeface="+mn-cs"/>
                </a:rPr>
                <a:t>Pol-Ed Lesson since Sept 2025: </a:t>
              </a: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Over 1,600,000</a:t>
              </a:r>
              <a:endParaRPr kumimoji="0" lang="en-GB" sz="1800" b="1" i="0" u="none" strike="noStrike" kern="1200" cap="none" spc="0" normalizeH="0" baseline="0" noProof="0">
                <a:ln>
                  <a:noFill/>
                </a:ln>
                <a:solidFill>
                  <a:srgbClr val="FFFFFF"/>
                </a:solidFill>
                <a:effectLst/>
                <a:uLnTx/>
                <a:uFillTx/>
                <a:latin typeface="Aptos" panose="02110004020202020204"/>
                <a:ea typeface="Calibri"/>
                <a:cs typeface="Calibri" panose="020F0502020204030204" pitchFamily="34" charset="0"/>
              </a:endParaRPr>
            </a:p>
          </p:txBody>
        </p:sp>
      </p:grpSp>
    </p:spTree>
    <p:extLst>
      <p:ext uri="{BB962C8B-B14F-4D97-AF65-F5344CB8AC3E}">
        <p14:creationId xmlns:p14="http://schemas.microsoft.com/office/powerpoint/2010/main" val="4178831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250" fill="hold"/>
                                        <p:tgtEl>
                                          <p:spTgt spid="61"/>
                                        </p:tgtEl>
                                        <p:attrNameLst>
                                          <p:attrName>ppt_x</p:attrName>
                                        </p:attrNameLst>
                                      </p:cBhvr>
                                      <p:tavLst>
                                        <p:tav tm="0">
                                          <p:val>
                                            <p:strVal val="0-#ppt_w/2"/>
                                          </p:val>
                                        </p:tav>
                                        <p:tav tm="100000">
                                          <p:val>
                                            <p:strVal val="#ppt_x"/>
                                          </p:val>
                                        </p:tav>
                                      </p:tavLst>
                                    </p:anim>
                                    <p:anim calcmode="lin" valueType="num">
                                      <p:cBhvr additive="base">
                                        <p:cTn id="12" dur="25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1+#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0-#ppt_w/2"/>
                                          </p:val>
                                        </p:tav>
                                        <p:tav tm="100000">
                                          <p:val>
                                            <p:strVal val="#ppt_x"/>
                                          </p:val>
                                        </p:tav>
                                      </p:tavLst>
                                    </p:anim>
                                    <p:anim calcmode="lin" valueType="num">
                                      <p:cBhvr additive="base">
                                        <p:cTn id="3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F566A-4E94-527D-0EE5-43C5FB1CAC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47413CC-341C-F339-4678-274822C4C55F}"/>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4031B23D-ACD2-2318-023F-E704FF228334}"/>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E709CF47-5CF3-6EE5-FF41-51A2D0CB76FF}"/>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E546D0D3-D64E-780C-47D5-507E1C0E8249}"/>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ptos" panose="02110004020202020204"/>
                <a:ea typeface="+mj-ea"/>
                <a:cs typeface="+mj-cs"/>
              </a:rPr>
              <a:t>School Contents</a:t>
            </a:r>
            <a:endParaRPr kumimoji="0" lang="en-GB" sz="3200" b="1" i="0" u="none" strike="noStrike" kern="1200" cap="none" spc="0" normalizeH="0" baseline="0" noProof="0">
              <a:ln>
                <a:noFill/>
              </a:ln>
              <a:solidFill>
                <a:prstClr val="white"/>
              </a:solidFill>
              <a:effectLst/>
              <a:uLnTx/>
              <a:uFillTx/>
              <a:latin typeface="Aptos" panose="02110004020202020204"/>
              <a:ea typeface="Calibri"/>
              <a:cs typeface="Calibri"/>
            </a:endParaRPr>
          </a:p>
        </p:txBody>
      </p:sp>
      <p:grpSp>
        <p:nvGrpSpPr>
          <p:cNvPr id="95" name="Group 94">
            <a:extLst>
              <a:ext uri="{FF2B5EF4-FFF2-40B4-BE49-F238E27FC236}">
                <a16:creationId xmlns:a16="http://schemas.microsoft.com/office/drawing/2014/main" id="{7A59473F-8B51-5913-F728-3D9D662401B4}"/>
              </a:ext>
            </a:extLst>
          </p:cNvPr>
          <p:cNvGrpSpPr/>
          <p:nvPr/>
        </p:nvGrpSpPr>
        <p:grpSpPr>
          <a:xfrm>
            <a:off x="9331" y="2133406"/>
            <a:ext cx="3152969" cy="3733271"/>
            <a:chOff x="9331" y="2133406"/>
            <a:chExt cx="3152969" cy="3733271"/>
          </a:xfrm>
        </p:grpSpPr>
        <p:sp>
          <p:nvSpPr>
            <p:cNvPr id="25" name="Rectangle 24">
              <a:extLst>
                <a:ext uri="{FF2B5EF4-FFF2-40B4-BE49-F238E27FC236}">
                  <a16:creationId xmlns:a16="http://schemas.microsoft.com/office/drawing/2014/main" id="{959B5039-293E-B1DF-68C7-865896A9FF76}"/>
                </a:ext>
              </a:extLst>
            </p:cNvPr>
            <p:cNvSpPr/>
            <p:nvPr/>
          </p:nvSpPr>
          <p:spPr>
            <a:xfrm>
              <a:off x="365474" y="4329134"/>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6500AF7C-FC9A-4B24-CEE0-D4BC9B264D1E}"/>
                </a:ext>
              </a:extLst>
            </p:cNvPr>
            <p:cNvSpPr/>
            <p:nvPr/>
          </p:nvSpPr>
          <p:spPr>
            <a:xfrm>
              <a:off x="365474" y="5385414"/>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6FF1D9B1-09DB-C623-6E5E-05970D1263BE}"/>
                </a:ext>
              </a:extLst>
            </p:cNvPr>
            <p:cNvSpPr/>
            <p:nvPr/>
          </p:nvSpPr>
          <p:spPr>
            <a:xfrm>
              <a:off x="365474" y="2133406"/>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FE87AE47-A698-C590-536F-A0A5A8032C96}"/>
                </a:ext>
              </a:extLst>
            </p:cNvPr>
            <p:cNvSpPr/>
            <p:nvPr/>
          </p:nvSpPr>
          <p:spPr>
            <a:xfrm>
              <a:off x="365474" y="2133406"/>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FD493A6E-A486-161C-D12C-DACC2D4285AE}"/>
                </a:ext>
              </a:extLst>
            </p:cNvPr>
            <p:cNvGrpSpPr/>
            <p:nvPr/>
          </p:nvGrpSpPr>
          <p:grpSpPr>
            <a:xfrm>
              <a:off x="9331" y="2553079"/>
              <a:ext cx="3152969" cy="2770677"/>
              <a:chOff x="9331" y="1805878"/>
              <a:chExt cx="3152969" cy="2770677"/>
            </a:xfrm>
          </p:grpSpPr>
          <p:sp>
            <p:nvSpPr>
              <p:cNvPr id="27" name="Rectangle 26">
                <a:extLst>
                  <a:ext uri="{FF2B5EF4-FFF2-40B4-BE49-F238E27FC236}">
                    <a16:creationId xmlns:a16="http://schemas.microsoft.com/office/drawing/2014/main" id="{B6FE6C79-2161-3C3A-836F-4DEF0377F18F}"/>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5BC00632-BEB7-3B11-DD6C-954DF9EA95A3}"/>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FB45204F-8725-CC82-D183-A7D8B33585FB}"/>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444D0751-2AC8-FD05-9E0E-C918B679CF78}"/>
                  </a:ext>
                </a:extLst>
              </p:cNvPr>
              <p:cNvPicPr>
                <a:picLocks noChangeAspect="1"/>
              </p:cNvPicPr>
              <p:nvPr/>
            </p:nvPicPr>
            <p:blipFill>
              <a:blip r:embed="rId4"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61" name="Flowchart: Terminator 60">
            <a:extLst>
              <a:ext uri="{FF2B5EF4-FFF2-40B4-BE49-F238E27FC236}">
                <a16:creationId xmlns:a16="http://schemas.microsoft.com/office/drawing/2014/main" id="{57503185-E6A1-C92E-303F-FD5B00E771B0}"/>
              </a:ext>
            </a:extLst>
          </p:cNvPr>
          <p:cNvSpPr/>
          <p:nvPr/>
        </p:nvSpPr>
        <p:spPr>
          <a:xfrm>
            <a:off x="3783326" y="1495550"/>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Lessons</a:t>
            </a:r>
          </a:p>
        </p:txBody>
      </p:sp>
      <p:sp>
        <p:nvSpPr>
          <p:cNvPr id="65" name="Flowchart: Terminator 64">
            <a:extLst>
              <a:ext uri="{FF2B5EF4-FFF2-40B4-BE49-F238E27FC236}">
                <a16:creationId xmlns:a16="http://schemas.microsoft.com/office/drawing/2014/main" id="{D235E685-FB40-9C88-7911-2B3112CE7034}"/>
              </a:ext>
            </a:extLst>
          </p:cNvPr>
          <p:cNvSpPr/>
          <p:nvPr/>
        </p:nvSpPr>
        <p:spPr>
          <a:xfrm>
            <a:off x="3752601" y="2527996"/>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Assemblies</a:t>
            </a:r>
          </a:p>
        </p:txBody>
      </p:sp>
      <p:sp>
        <p:nvSpPr>
          <p:cNvPr id="66" name="Flowchart: Terminator 65">
            <a:extLst>
              <a:ext uri="{FF2B5EF4-FFF2-40B4-BE49-F238E27FC236}">
                <a16:creationId xmlns:a16="http://schemas.microsoft.com/office/drawing/2014/main" id="{A37C3666-8CE5-CCFB-7CFA-0C724AB6B19B}"/>
              </a:ext>
            </a:extLst>
          </p:cNvPr>
          <p:cNvSpPr/>
          <p:nvPr/>
        </p:nvSpPr>
        <p:spPr>
          <a:xfrm>
            <a:off x="3740442" y="3561155"/>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Passports</a:t>
            </a:r>
          </a:p>
        </p:txBody>
      </p:sp>
      <p:sp>
        <p:nvSpPr>
          <p:cNvPr id="67" name="Flowchart: Terminator 66">
            <a:extLst>
              <a:ext uri="{FF2B5EF4-FFF2-40B4-BE49-F238E27FC236}">
                <a16:creationId xmlns:a16="http://schemas.microsoft.com/office/drawing/2014/main" id="{E97EBDF5-B5DF-3EFD-621C-3B71A0A2ED64}"/>
              </a:ext>
            </a:extLst>
          </p:cNvPr>
          <p:cNvSpPr/>
          <p:nvPr/>
        </p:nvSpPr>
        <p:spPr>
          <a:xfrm>
            <a:off x="3740442" y="4594314"/>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CPD</a:t>
            </a:r>
          </a:p>
        </p:txBody>
      </p:sp>
      <p:pic>
        <p:nvPicPr>
          <p:cNvPr id="73" name="Picture 72" descr="A child smiling at the camera&#10;&#10;AI-generated content may be incorrect.">
            <a:extLst>
              <a:ext uri="{FF2B5EF4-FFF2-40B4-BE49-F238E27FC236}">
                <a16:creationId xmlns:a16="http://schemas.microsoft.com/office/drawing/2014/main" id="{94BB4DA5-45C5-B1B4-E2CE-C2F174ACB7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5748" y="0"/>
            <a:ext cx="4174211" cy="6858000"/>
          </a:xfrm>
          <a:prstGeom prst="rect">
            <a:avLst/>
          </a:prstGeom>
        </p:spPr>
      </p:pic>
      <p:sp>
        <p:nvSpPr>
          <p:cNvPr id="2" name="Flowchart: Terminator 1">
            <a:extLst>
              <a:ext uri="{FF2B5EF4-FFF2-40B4-BE49-F238E27FC236}">
                <a16:creationId xmlns:a16="http://schemas.microsoft.com/office/drawing/2014/main" id="{1D693400-27F9-5771-A90D-7DD010A7A0C0}"/>
              </a:ext>
            </a:extLst>
          </p:cNvPr>
          <p:cNvSpPr/>
          <p:nvPr/>
        </p:nvSpPr>
        <p:spPr>
          <a:xfrm>
            <a:off x="3740442" y="5627473"/>
            <a:ext cx="3033266" cy="93891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Documents</a:t>
            </a:r>
          </a:p>
        </p:txBody>
      </p:sp>
    </p:spTree>
    <p:extLst>
      <p:ext uri="{BB962C8B-B14F-4D97-AF65-F5344CB8AC3E}">
        <p14:creationId xmlns:p14="http://schemas.microsoft.com/office/powerpoint/2010/main" val="101359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1+#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ppt_x"/>
                                          </p:val>
                                        </p:tav>
                                        <p:tav tm="100000">
                                          <p:val>
                                            <p:strVal val="#ppt_x"/>
                                          </p:val>
                                        </p:tav>
                                      </p:tavLst>
                                    </p:anim>
                                    <p:anim calcmode="lin" valueType="num">
                                      <p:cBhvr additive="base">
                                        <p:cTn id="13" dur="500" fill="hold"/>
                                        <p:tgtEl>
                                          <p:spTgt spid="9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1+#ppt_w/2"/>
                                          </p:val>
                                        </p:tav>
                                        <p:tav tm="100000">
                                          <p:val>
                                            <p:strVal val="#ppt_x"/>
                                          </p:val>
                                        </p:tav>
                                      </p:tavLst>
                                    </p:anim>
                                    <p:anim calcmode="lin" valueType="num">
                                      <p:cBhvr additive="base">
                                        <p:cTn id="18" dur="500" fill="hold"/>
                                        <p:tgtEl>
                                          <p:spTgt spid="6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1+#ppt_w/2"/>
                                          </p:val>
                                        </p:tav>
                                        <p:tav tm="100000">
                                          <p:val>
                                            <p:strVal val="#ppt_x"/>
                                          </p:val>
                                        </p:tav>
                                      </p:tavLst>
                                    </p:anim>
                                    <p:anim calcmode="lin" valueType="num">
                                      <p:cBhvr additive="base">
                                        <p:cTn id="23" dur="500" fill="hold"/>
                                        <p:tgtEl>
                                          <p:spTgt spid="6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1+#ppt_w/2"/>
                                          </p:val>
                                        </p:tav>
                                        <p:tav tm="100000">
                                          <p:val>
                                            <p:strVal val="#ppt_x"/>
                                          </p:val>
                                        </p:tav>
                                      </p:tavLst>
                                    </p:anim>
                                    <p:anim calcmode="lin" valueType="num">
                                      <p:cBhvr additive="base">
                                        <p:cTn id="28" dur="500" fill="hold"/>
                                        <p:tgtEl>
                                          <p:spTgt spid="6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additive="base">
                                        <p:cTn id="32" dur="500" fill="hold"/>
                                        <p:tgtEl>
                                          <p:spTgt spid="67"/>
                                        </p:tgtEl>
                                        <p:attrNameLst>
                                          <p:attrName>ppt_x</p:attrName>
                                        </p:attrNameLst>
                                      </p:cBhvr>
                                      <p:tavLst>
                                        <p:tav tm="0">
                                          <p:val>
                                            <p:strVal val="1+#ppt_w/2"/>
                                          </p:val>
                                        </p:tav>
                                        <p:tav tm="100000">
                                          <p:val>
                                            <p:strVal val="#ppt_x"/>
                                          </p:val>
                                        </p:tav>
                                      </p:tavLst>
                                    </p:anim>
                                    <p:anim calcmode="lin" valueType="num">
                                      <p:cBhvr additive="base">
                                        <p:cTn id="33" dur="500" fill="hold"/>
                                        <p:tgtEl>
                                          <p:spTgt spid="6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1+#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animBg="1"/>
      <p:bldP spid="66" grpId="0" animBg="1"/>
      <p:bldP spid="6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617FB9-4EA5-3ABB-DF6D-4D207B226B9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0A5BFB-FDE7-FBAC-DFA8-0928EFE9949F}"/>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B1AD7870-BBD5-1083-55ED-CB61DA6E8C1C}"/>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0DAF67C9-0668-9D65-DD3F-1F50CAB394E8}"/>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799F5DB1-E20F-9A50-2C89-42FE226960BE}"/>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ptos" panose="02110004020202020204"/>
                <a:ea typeface="+mj-ea"/>
                <a:cs typeface="+mj-cs"/>
              </a:rPr>
              <a:t>School Contents</a:t>
            </a:r>
            <a:endParaRPr kumimoji="0" lang="en-GB" sz="3200" b="1" i="0" u="none" strike="noStrike" kern="1200" cap="none" spc="0" normalizeH="0" baseline="0" noProof="0">
              <a:ln>
                <a:noFill/>
              </a:ln>
              <a:solidFill>
                <a:prstClr val="white"/>
              </a:solidFill>
              <a:effectLst/>
              <a:uLnTx/>
              <a:uFillTx/>
              <a:latin typeface="Aptos" panose="02110004020202020204"/>
              <a:ea typeface="Calibri"/>
              <a:cs typeface="Calibri"/>
            </a:endParaRPr>
          </a:p>
        </p:txBody>
      </p:sp>
      <p:grpSp>
        <p:nvGrpSpPr>
          <p:cNvPr id="18" name="Group 17">
            <a:extLst>
              <a:ext uri="{FF2B5EF4-FFF2-40B4-BE49-F238E27FC236}">
                <a16:creationId xmlns:a16="http://schemas.microsoft.com/office/drawing/2014/main" id="{9D1CAE33-75DD-4A9B-47BE-659882C00AB2}"/>
              </a:ext>
            </a:extLst>
          </p:cNvPr>
          <p:cNvGrpSpPr/>
          <p:nvPr/>
        </p:nvGrpSpPr>
        <p:grpSpPr>
          <a:xfrm>
            <a:off x="9331" y="1606587"/>
            <a:ext cx="3152969" cy="3733271"/>
            <a:chOff x="9331" y="1606587"/>
            <a:chExt cx="3152969" cy="3733271"/>
          </a:xfrm>
        </p:grpSpPr>
        <p:sp>
          <p:nvSpPr>
            <p:cNvPr id="25" name="Rectangle 24">
              <a:extLst>
                <a:ext uri="{FF2B5EF4-FFF2-40B4-BE49-F238E27FC236}">
                  <a16:creationId xmlns:a16="http://schemas.microsoft.com/office/drawing/2014/main" id="{45598BDA-337F-601B-42D2-4765EB31E291}"/>
                </a:ext>
              </a:extLst>
            </p:cNvPr>
            <p:cNvSpPr/>
            <p:nvPr/>
          </p:nvSpPr>
          <p:spPr>
            <a:xfrm>
              <a:off x="365474" y="3802315"/>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9C3254EA-E39C-2EA2-8F2D-4470F8E953E8}"/>
                </a:ext>
              </a:extLst>
            </p:cNvPr>
            <p:cNvSpPr/>
            <p:nvPr/>
          </p:nvSpPr>
          <p:spPr>
            <a:xfrm>
              <a:off x="365474" y="485859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98567AD0-27CE-9619-21BD-819036BB8EFD}"/>
                </a:ext>
              </a:extLst>
            </p:cNvPr>
            <p:cNvSpPr/>
            <p:nvPr/>
          </p:nvSpPr>
          <p:spPr>
            <a:xfrm>
              <a:off x="365474" y="160658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209562FA-5624-310C-71AD-0CF076698042}"/>
                </a:ext>
              </a:extLst>
            </p:cNvPr>
            <p:cNvSpPr/>
            <p:nvPr/>
          </p:nvSpPr>
          <p:spPr>
            <a:xfrm>
              <a:off x="365474" y="160658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A14EFE28-6307-C621-29DC-E7EB646DA565}"/>
                </a:ext>
              </a:extLst>
            </p:cNvPr>
            <p:cNvGrpSpPr/>
            <p:nvPr/>
          </p:nvGrpSpPr>
          <p:grpSpPr>
            <a:xfrm>
              <a:off x="9331" y="2026260"/>
              <a:ext cx="3152969" cy="2770677"/>
              <a:chOff x="9331" y="1805878"/>
              <a:chExt cx="3152969" cy="2770677"/>
            </a:xfrm>
          </p:grpSpPr>
          <p:sp>
            <p:nvSpPr>
              <p:cNvPr id="27" name="Rectangle 26">
                <a:extLst>
                  <a:ext uri="{FF2B5EF4-FFF2-40B4-BE49-F238E27FC236}">
                    <a16:creationId xmlns:a16="http://schemas.microsoft.com/office/drawing/2014/main" id="{05C5FB67-38C9-F0AF-5FF3-3FA1A997EF4B}"/>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AAFED16D-E5AD-EB7D-697C-5A4DEE3DE66E}"/>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EE4B90F5-FBFF-32A6-C6F1-B8042175E475}"/>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F4F8C53B-A704-104C-2DE9-35F37FFB5299}"/>
                  </a:ext>
                </a:extLst>
              </p:cNvPr>
              <p:cNvPicPr>
                <a:picLocks noChangeAspect="1"/>
              </p:cNvPicPr>
              <p:nvPr/>
            </p:nvPicPr>
            <p:blipFill>
              <a:blip r:embed="rId4"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61" name="Flowchart: Terminator 60">
            <a:extLst>
              <a:ext uri="{FF2B5EF4-FFF2-40B4-BE49-F238E27FC236}">
                <a16:creationId xmlns:a16="http://schemas.microsoft.com/office/drawing/2014/main" id="{86E67175-ED53-6C4C-5016-72A1AF91DBA1}"/>
              </a:ext>
            </a:extLst>
          </p:cNvPr>
          <p:cNvSpPr/>
          <p:nvPr/>
        </p:nvSpPr>
        <p:spPr>
          <a:xfrm>
            <a:off x="365474" y="5753101"/>
            <a:ext cx="2463801" cy="78347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Lessons</a:t>
            </a:r>
          </a:p>
        </p:txBody>
      </p:sp>
      <p:sp>
        <p:nvSpPr>
          <p:cNvPr id="65" name="Flowchart: Terminator 64">
            <a:extLst>
              <a:ext uri="{FF2B5EF4-FFF2-40B4-BE49-F238E27FC236}">
                <a16:creationId xmlns:a16="http://schemas.microsoft.com/office/drawing/2014/main" id="{07C9FBE8-64F9-3A45-8BEB-C399E6D2A584}"/>
              </a:ext>
            </a:extLst>
          </p:cNvPr>
          <p:cNvSpPr/>
          <p:nvPr/>
        </p:nvSpPr>
        <p:spPr>
          <a:xfrm>
            <a:off x="7830493"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Assemblies</a:t>
            </a:r>
          </a:p>
        </p:txBody>
      </p:sp>
      <p:sp>
        <p:nvSpPr>
          <p:cNvPr id="66" name="Flowchart: Terminator 65">
            <a:extLst>
              <a:ext uri="{FF2B5EF4-FFF2-40B4-BE49-F238E27FC236}">
                <a16:creationId xmlns:a16="http://schemas.microsoft.com/office/drawing/2014/main" id="{1052E447-CF87-60E0-37BC-F89FDA1E4B6F}"/>
              </a:ext>
            </a:extLst>
          </p:cNvPr>
          <p:cNvSpPr/>
          <p:nvPr/>
        </p:nvSpPr>
        <p:spPr>
          <a:xfrm>
            <a:off x="8869522"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Passports</a:t>
            </a:r>
          </a:p>
        </p:txBody>
      </p:sp>
      <p:sp>
        <p:nvSpPr>
          <p:cNvPr id="67" name="Flowchart: Terminator 66">
            <a:extLst>
              <a:ext uri="{FF2B5EF4-FFF2-40B4-BE49-F238E27FC236}">
                <a16:creationId xmlns:a16="http://schemas.microsoft.com/office/drawing/2014/main" id="{1191B1FA-7C95-1E1B-2997-E72725641276}"/>
              </a:ext>
            </a:extLst>
          </p:cNvPr>
          <p:cNvSpPr/>
          <p:nvPr/>
        </p:nvSpPr>
        <p:spPr>
          <a:xfrm>
            <a:off x="9915019" y="6195502"/>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CPD</a:t>
            </a:r>
          </a:p>
        </p:txBody>
      </p:sp>
      <p:pic>
        <p:nvPicPr>
          <p:cNvPr id="73" name="Picture 72" descr="A child smiling at the camera&#10;&#10;AI-generated content may be incorrect.">
            <a:extLst>
              <a:ext uri="{FF2B5EF4-FFF2-40B4-BE49-F238E27FC236}">
                <a16:creationId xmlns:a16="http://schemas.microsoft.com/office/drawing/2014/main" id="{8925D691-5C90-2E68-39DB-532B491F87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5748" y="7181850"/>
            <a:ext cx="4174211" cy="6858000"/>
          </a:xfrm>
          <a:prstGeom prst="rect">
            <a:avLst/>
          </a:prstGeom>
        </p:spPr>
      </p:pic>
      <p:sp>
        <p:nvSpPr>
          <p:cNvPr id="74" name="Rectangle 73">
            <a:extLst>
              <a:ext uri="{FF2B5EF4-FFF2-40B4-BE49-F238E27FC236}">
                <a16:creationId xmlns:a16="http://schemas.microsoft.com/office/drawing/2014/main" id="{6132C2D9-401C-B295-B9FD-AADC70F86FE9}"/>
              </a:ext>
            </a:extLst>
          </p:cNvPr>
          <p:cNvSpPr/>
          <p:nvPr/>
        </p:nvSpPr>
        <p:spPr>
          <a:xfrm>
            <a:off x="356143" y="925922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5" name="Rectangle: Rounded Corners 74">
            <a:extLst>
              <a:ext uri="{FF2B5EF4-FFF2-40B4-BE49-F238E27FC236}">
                <a16:creationId xmlns:a16="http://schemas.microsoft.com/office/drawing/2014/main" id="{299CBFB4-4898-07EC-6CAA-F890CBAB9041}"/>
              </a:ext>
            </a:extLst>
          </p:cNvPr>
          <p:cNvSpPr/>
          <p:nvPr/>
        </p:nvSpPr>
        <p:spPr>
          <a:xfrm>
            <a:off x="356143" y="1031550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 and LAs</a:t>
            </a:r>
          </a:p>
        </p:txBody>
      </p:sp>
      <p:sp>
        <p:nvSpPr>
          <p:cNvPr id="76" name="Rectangle 75">
            <a:extLst>
              <a:ext uri="{FF2B5EF4-FFF2-40B4-BE49-F238E27FC236}">
                <a16:creationId xmlns:a16="http://schemas.microsoft.com/office/drawing/2014/main" id="{3259FE05-9852-884F-938C-5C5E363AC72A}"/>
              </a:ext>
            </a:extLst>
          </p:cNvPr>
          <p:cNvSpPr/>
          <p:nvPr/>
        </p:nvSpPr>
        <p:spPr>
          <a:xfrm>
            <a:off x="356143" y="7063501"/>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Rectangle: Rounded Corners 76">
            <a:extLst>
              <a:ext uri="{FF2B5EF4-FFF2-40B4-BE49-F238E27FC236}">
                <a16:creationId xmlns:a16="http://schemas.microsoft.com/office/drawing/2014/main" id="{C065563E-5436-9235-4FAF-0CB5783A0105}"/>
              </a:ext>
            </a:extLst>
          </p:cNvPr>
          <p:cNvSpPr/>
          <p:nvPr/>
        </p:nvSpPr>
        <p:spPr>
          <a:xfrm>
            <a:off x="356143" y="7063501"/>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2</a:t>
            </a:r>
          </a:p>
        </p:txBody>
      </p:sp>
      <p:grpSp>
        <p:nvGrpSpPr>
          <p:cNvPr id="78" name="Group 77">
            <a:extLst>
              <a:ext uri="{FF2B5EF4-FFF2-40B4-BE49-F238E27FC236}">
                <a16:creationId xmlns:a16="http://schemas.microsoft.com/office/drawing/2014/main" id="{8377CB68-76CE-F817-2AE1-63EC818548C7}"/>
              </a:ext>
            </a:extLst>
          </p:cNvPr>
          <p:cNvGrpSpPr/>
          <p:nvPr/>
        </p:nvGrpSpPr>
        <p:grpSpPr>
          <a:xfrm>
            <a:off x="0" y="7483174"/>
            <a:ext cx="3152969" cy="2770677"/>
            <a:chOff x="9331" y="1805878"/>
            <a:chExt cx="3152969" cy="2770677"/>
          </a:xfrm>
        </p:grpSpPr>
        <p:sp>
          <p:nvSpPr>
            <p:cNvPr id="79" name="Rectangle 78">
              <a:extLst>
                <a:ext uri="{FF2B5EF4-FFF2-40B4-BE49-F238E27FC236}">
                  <a16:creationId xmlns:a16="http://schemas.microsoft.com/office/drawing/2014/main" id="{C306FE3F-4155-21A1-F3EB-818145C41334}"/>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A26ED7E0-D391-A16F-3777-B81CE3EF8082}"/>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Oval 80">
              <a:extLst>
                <a:ext uri="{FF2B5EF4-FFF2-40B4-BE49-F238E27FC236}">
                  <a16:creationId xmlns:a16="http://schemas.microsoft.com/office/drawing/2014/main" id="{206D626A-DC38-1D7D-9E77-FA906DFEA6E1}"/>
                </a:ext>
              </a:extLst>
            </p:cNvPr>
            <p:cNvSpPr>
              <a:spLocks/>
            </p:cNvSpPr>
            <p:nvPr/>
          </p:nvSpPr>
          <p:spPr>
            <a:xfrm>
              <a:off x="276013" y="1805878"/>
              <a:ext cx="2689747" cy="2689747"/>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3" name="Partial Circle 82">
            <a:extLst>
              <a:ext uri="{FF2B5EF4-FFF2-40B4-BE49-F238E27FC236}">
                <a16:creationId xmlns:a16="http://schemas.microsoft.com/office/drawing/2014/main" id="{12B70726-0D94-EA23-25AD-807504A1EF3B}"/>
              </a:ext>
            </a:extLst>
          </p:cNvPr>
          <p:cNvSpPr/>
          <p:nvPr/>
        </p:nvSpPr>
        <p:spPr>
          <a:xfrm>
            <a:off x="264260" y="7563619"/>
            <a:ext cx="2689489" cy="2605482"/>
          </a:xfrm>
          <a:prstGeom prst="pie">
            <a:avLst>
              <a:gd name="adj1" fmla="val 0"/>
              <a:gd name="adj2" fmla="val 10778244"/>
            </a:avLst>
          </a:prstGeom>
          <a:solidFill>
            <a:srgbClr val="4808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3" name="Picture 52">
            <a:extLst>
              <a:ext uri="{FF2B5EF4-FFF2-40B4-BE49-F238E27FC236}">
                <a16:creationId xmlns:a16="http://schemas.microsoft.com/office/drawing/2014/main" id="{CBCBEC9C-F7C1-5868-C0D4-90B4F00F64C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81549" y="7654355"/>
            <a:ext cx="1243806" cy="1112057"/>
          </a:xfrm>
          <a:prstGeom prst="rect">
            <a:avLst/>
          </a:prstGeom>
        </p:spPr>
      </p:pic>
      <p:pic>
        <p:nvPicPr>
          <p:cNvPr id="54" name="Picture 53">
            <a:extLst>
              <a:ext uri="{FF2B5EF4-FFF2-40B4-BE49-F238E27FC236}">
                <a16:creationId xmlns:a16="http://schemas.microsoft.com/office/drawing/2014/main" id="{B64FF454-10DF-7791-7074-7CFCE42747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08114" y="9085401"/>
            <a:ext cx="1790677" cy="699580"/>
          </a:xfrm>
          <a:prstGeom prst="rect">
            <a:avLst/>
          </a:prstGeom>
        </p:spPr>
      </p:pic>
      <p:sp>
        <p:nvSpPr>
          <p:cNvPr id="84" name="Rectangle 83">
            <a:extLst>
              <a:ext uri="{FF2B5EF4-FFF2-40B4-BE49-F238E27FC236}">
                <a16:creationId xmlns:a16="http://schemas.microsoft.com/office/drawing/2014/main" id="{EFD96283-59AF-FDD0-A665-3BB786B195E7}"/>
              </a:ext>
            </a:extLst>
          </p:cNvPr>
          <p:cNvSpPr/>
          <p:nvPr/>
        </p:nvSpPr>
        <p:spPr>
          <a:xfrm>
            <a:off x="356143" y="1320184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Rectangle: Rounded Corners 84">
            <a:extLst>
              <a:ext uri="{FF2B5EF4-FFF2-40B4-BE49-F238E27FC236}">
                <a16:creationId xmlns:a16="http://schemas.microsoft.com/office/drawing/2014/main" id="{E33C5017-2E3F-0034-3BD8-3AB25A218BAA}"/>
              </a:ext>
            </a:extLst>
          </p:cNvPr>
          <p:cNvSpPr/>
          <p:nvPr/>
        </p:nvSpPr>
        <p:spPr>
          <a:xfrm>
            <a:off x="356143" y="1425812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a:t>
            </a:r>
          </a:p>
        </p:txBody>
      </p:sp>
      <p:sp>
        <p:nvSpPr>
          <p:cNvPr id="86" name="Rectangle 85">
            <a:extLst>
              <a:ext uri="{FF2B5EF4-FFF2-40B4-BE49-F238E27FC236}">
                <a16:creationId xmlns:a16="http://schemas.microsoft.com/office/drawing/2014/main" id="{5E21C039-A11C-5917-5139-A9CA75C178C6}"/>
              </a:ext>
            </a:extLst>
          </p:cNvPr>
          <p:cNvSpPr/>
          <p:nvPr/>
        </p:nvSpPr>
        <p:spPr>
          <a:xfrm>
            <a:off x="356143" y="1100611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Rectangle: Rounded Corners 86">
            <a:extLst>
              <a:ext uri="{FF2B5EF4-FFF2-40B4-BE49-F238E27FC236}">
                <a16:creationId xmlns:a16="http://schemas.microsoft.com/office/drawing/2014/main" id="{26BAA370-77DB-B5B6-5299-509C900DE181}"/>
              </a:ext>
            </a:extLst>
          </p:cNvPr>
          <p:cNvSpPr/>
          <p:nvPr/>
        </p:nvSpPr>
        <p:spPr>
          <a:xfrm>
            <a:off x="356143" y="1100611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3</a:t>
            </a:r>
          </a:p>
        </p:txBody>
      </p:sp>
      <p:grpSp>
        <p:nvGrpSpPr>
          <p:cNvPr id="88" name="Group 87">
            <a:extLst>
              <a:ext uri="{FF2B5EF4-FFF2-40B4-BE49-F238E27FC236}">
                <a16:creationId xmlns:a16="http://schemas.microsoft.com/office/drawing/2014/main" id="{0BAEB21B-023D-D8FD-D4AF-DDC839FE88DE}"/>
              </a:ext>
            </a:extLst>
          </p:cNvPr>
          <p:cNvGrpSpPr/>
          <p:nvPr/>
        </p:nvGrpSpPr>
        <p:grpSpPr>
          <a:xfrm>
            <a:off x="0" y="11425792"/>
            <a:ext cx="3152969" cy="2770677"/>
            <a:chOff x="9331" y="1805878"/>
            <a:chExt cx="3152969" cy="2770677"/>
          </a:xfrm>
        </p:grpSpPr>
        <p:sp>
          <p:nvSpPr>
            <p:cNvPr id="89" name="Rectangle 88">
              <a:extLst>
                <a:ext uri="{FF2B5EF4-FFF2-40B4-BE49-F238E27FC236}">
                  <a16:creationId xmlns:a16="http://schemas.microsoft.com/office/drawing/2014/main" id="{DBF5A29F-358A-959F-76FF-435257677ABA}"/>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78B8E771-B27E-CCD6-5B70-7CA8A5E32CDB}"/>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Oval 90">
              <a:extLst>
                <a:ext uri="{FF2B5EF4-FFF2-40B4-BE49-F238E27FC236}">
                  <a16:creationId xmlns:a16="http://schemas.microsoft.com/office/drawing/2014/main" id="{B60690F4-F8DC-4979-3745-EF7FFFA93518}"/>
                </a:ext>
              </a:extLst>
            </p:cNvPr>
            <p:cNvSpPr>
              <a:spLocks/>
            </p:cNvSpPr>
            <p:nvPr/>
          </p:nvSpPr>
          <p:spPr>
            <a:xfrm>
              <a:off x="276013" y="1805878"/>
              <a:ext cx="2689747" cy="2689747"/>
            </a:xfrm>
            <a:prstGeom prst="ellipse">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7" name="Picture 46">
            <a:extLst>
              <a:ext uri="{FF2B5EF4-FFF2-40B4-BE49-F238E27FC236}">
                <a16:creationId xmlns:a16="http://schemas.microsoft.com/office/drawing/2014/main" id="{3FA9AAC8-C101-4F54-CD6C-CD2D84AA56C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72521" y="12520187"/>
            <a:ext cx="2069086" cy="481263"/>
          </a:xfrm>
          <a:prstGeom prst="rect">
            <a:avLst/>
          </a:prstGeom>
        </p:spPr>
      </p:pic>
      <p:pic>
        <p:nvPicPr>
          <p:cNvPr id="9" name="Picture 8">
            <a:extLst>
              <a:ext uri="{FF2B5EF4-FFF2-40B4-BE49-F238E27FC236}">
                <a16:creationId xmlns:a16="http://schemas.microsoft.com/office/drawing/2014/main" id="{6470DC94-5B38-8DDD-1DD1-C4AFCE37EB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34822" y="1947785"/>
            <a:ext cx="2343932" cy="3302636"/>
          </a:xfrm>
          <a:prstGeom prst="rect">
            <a:avLst/>
          </a:prstGeom>
        </p:spPr>
      </p:pic>
      <p:pic>
        <p:nvPicPr>
          <p:cNvPr id="10" name="Picture 9">
            <a:extLst>
              <a:ext uri="{FF2B5EF4-FFF2-40B4-BE49-F238E27FC236}">
                <a16:creationId xmlns:a16="http://schemas.microsoft.com/office/drawing/2014/main" id="{E7B1DEC5-46EB-388E-ED5B-59885839744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22115" y="1900117"/>
            <a:ext cx="4531846" cy="3394745"/>
          </a:xfrm>
          <a:prstGeom prst="rect">
            <a:avLst/>
          </a:prstGeom>
        </p:spPr>
      </p:pic>
      <p:pic>
        <p:nvPicPr>
          <p:cNvPr id="11" name="Picture 10">
            <a:extLst>
              <a:ext uri="{FF2B5EF4-FFF2-40B4-BE49-F238E27FC236}">
                <a16:creationId xmlns:a16="http://schemas.microsoft.com/office/drawing/2014/main" id="{08289DE7-8775-557C-84DB-191796FF35A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22115" y="1947785"/>
            <a:ext cx="4748727" cy="3418315"/>
          </a:xfrm>
          <a:prstGeom prst="rect">
            <a:avLst/>
          </a:prstGeom>
        </p:spPr>
      </p:pic>
      <p:pic>
        <p:nvPicPr>
          <p:cNvPr id="12" name="Picture 11">
            <a:extLst>
              <a:ext uri="{FF2B5EF4-FFF2-40B4-BE49-F238E27FC236}">
                <a16:creationId xmlns:a16="http://schemas.microsoft.com/office/drawing/2014/main" id="{A2997094-F189-5851-0E49-062B1E66AC2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22115" y="1543450"/>
            <a:ext cx="4767428" cy="4015330"/>
          </a:xfrm>
          <a:prstGeom prst="rect">
            <a:avLst/>
          </a:prstGeom>
        </p:spPr>
      </p:pic>
      <p:pic>
        <p:nvPicPr>
          <p:cNvPr id="13" name="Picture 12">
            <a:extLst>
              <a:ext uri="{FF2B5EF4-FFF2-40B4-BE49-F238E27FC236}">
                <a16:creationId xmlns:a16="http://schemas.microsoft.com/office/drawing/2014/main" id="{3E4E3821-6DCA-3FDF-61C6-3DCCCE32947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03414" y="1494031"/>
            <a:ext cx="4767428" cy="4162476"/>
          </a:xfrm>
          <a:prstGeom prst="rect">
            <a:avLst/>
          </a:prstGeom>
        </p:spPr>
      </p:pic>
      <p:pic>
        <p:nvPicPr>
          <p:cNvPr id="14" name="Picture 13">
            <a:extLst>
              <a:ext uri="{FF2B5EF4-FFF2-40B4-BE49-F238E27FC236}">
                <a16:creationId xmlns:a16="http://schemas.microsoft.com/office/drawing/2014/main" id="{A922A00A-1471-CEF8-88BD-0607DDA0F31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47105" y="1444623"/>
            <a:ext cx="4917448" cy="4255611"/>
          </a:xfrm>
          <a:prstGeom prst="rect">
            <a:avLst/>
          </a:prstGeom>
        </p:spPr>
      </p:pic>
      <p:sp>
        <p:nvSpPr>
          <p:cNvPr id="16" name="Rectangle: Rounded Corners 15">
            <a:extLst>
              <a:ext uri="{FF2B5EF4-FFF2-40B4-BE49-F238E27FC236}">
                <a16:creationId xmlns:a16="http://schemas.microsoft.com/office/drawing/2014/main" id="{7FA1581B-2F49-6E30-72C5-970F29D45C9F}"/>
              </a:ext>
            </a:extLst>
          </p:cNvPr>
          <p:cNvSpPr/>
          <p:nvPr/>
        </p:nvSpPr>
        <p:spPr>
          <a:xfrm>
            <a:off x="2825262" y="5594976"/>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Content doubled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Cover all statutory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Progressive across themes (Year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Downloadable Lesson Plan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Optional worksheets</a:t>
            </a:r>
          </a:p>
        </p:txBody>
      </p:sp>
      <p:sp>
        <p:nvSpPr>
          <p:cNvPr id="19" name="Rectangle: Rounded Corners 18">
            <a:extLst>
              <a:ext uri="{FF2B5EF4-FFF2-40B4-BE49-F238E27FC236}">
                <a16:creationId xmlns:a16="http://schemas.microsoft.com/office/drawing/2014/main" id="{E282B7DF-2F56-AC1B-9D33-8260DF91C47F}"/>
              </a:ext>
            </a:extLst>
          </p:cNvPr>
          <p:cNvSpPr/>
          <p:nvPr/>
        </p:nvSpPr>
        <p:spPr>
          <a:xfrm>
            <a:off x="2834299" y="6878971"/>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Linked to academic calendar events and Police weeks of action</a:t>
            </a:r>
          </a:p>
        </p:txBody>
      </p:sp>
      <p:sp>
        <p:nvSpPr>
          <p:cNvPr id="20" name="Rectangle: Rounded Corners 19">
            <a:extLst>
              <a:ext uri="{FF2B5EF4-FFF2-40B4-BE49-F238E27FC236}">
                <a16:creationId xmlns:a16="http://schemas.microsoft.com/office/drawing/2014/main" id="{23C7EDD6-5858-8482-CD95-2D730635385E}"/>
              </a:ext>
            </a:extLst>
          </p:cNvPr>
          <p:cNvSpPr/>
          <p:nvPr/>
        </p:nvSpPr>
        <p:spPr>
          <a:xfrm>
            <a:off x="2825262" y="7884169"/>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Holistic Approach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Focus on key values and attributes</a:t>
            </a:r>
          </a:p>
        </p:txBody>
      </p:sp>
      <p:sp>
        <p:nvSpPr>
          <p:cNvPr id="21" name="Rectangle: Rounded Corners 20">
            <a:extLst>
              <a:ext uri="{FF2B5EF4-FFF2-40B4-BE49-F238E27FC236}">
                <a16:creationId xmlns:a16="http://schemas.microsoft.com/office/drawing/2014/main" id="{67D80D40-BDE4-92A3-4345-1AA004ACE3BF}"/>
              </a:ext>
            </a:extLst>
          </p:cNvPr>
          <p:cNvSpPr/>
          <p:nvPr/>
        </p:nvSpPr>
        <p:spPr>
          <a:xfrm>
            <a:off x="2834299" y="8703935"/>
            <a:ext cx="5465638" cy="10051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Regular webinars around a range of themes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Improve teachers’ knowledge and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Empower teachers to deliver Pol-Ed sessions with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03AB2"/>
              </a:solidFill>
              <a:effectLst/>
              <a:uLnTx/>
              <a:uFillTx/>
              <a:latin typeface="Aptos" panose="02110004020202020204"/>
              <a:ea typeface="+mn-ea"/>
              <a:cs typeface="+mn-cs"/>
            </a:endParaRPr>
          </a:p>
        </p:txBody>
      </p:sp>
      <p:sp>
        <p:nvSpPr>
          <p:cNvPr id="2" name="Flowchart: Terminator 1">
            <a:extLst>
              <a:ext uri="{FF2B5EF4-FFF2-40B4-BE49-F238E27FC236}">
                <a16:creationId xmlns:a16="http://schemas.microsoft.com/office/drawing/2014/main" id="{B2BCEB07-A50B-A8A6-3259-BBA6C0C906BB}"/>
              </a:ext>
            </a:extLst>
          </p:cNvPr>
          <p:cNvSpPr/>
          <p:nvPr/>
        </p:nvSpPr>
        <p:spPr>
          <a:xfrm>
            <a:off x="10960516"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Documents</a:t>
            </a:r>
          </a:p>
        </p:txBody>
      </p:sp>
    </p:spTree>
    <p:extLst>
      <p:ext uri="{BB962C8B-B14F-4D97-AF65-F5344CB8AC3E}">
        <p14:creationId xmlns:p14="http://schemas.microsoft.com/office/powerpoint/2010/main" val="2381718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nodeType="after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nodeType="afterEffect">
                                  <p:stCondLst>
                                    <p:cond delay="1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7500"/>
                            </p:stCondLst>
                            <p:childTnLst>
                              <p:par>
                                <p:cTn id="30" presetID="2" presetClass="entr" presetSubtype="4" fill="hold" nodeType="afterEffect">
                                  <p:stCondLst>
                                    <p:cond delay="10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3F05BB-C1F3-71D4-9A82-B329CA4CD5BB}"/>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6E024FCE-9758-BDAD-646A-B18FED7C90EF}"/>
              </a:ext>
            </a:extLst>
          </p:cNvPr>
          <p:cNvSpPr/>
          <p:nvPr/>
        </p:nvSpPr>
        <p:spPr>
          <a:xfrm>
            <a:off x="-684262" y="3031599"/>
            <a:ext cx="13197103" cy="4076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242F878-8D29-B3DB-545F-295C15F2C406}"/>
              </a:ext>
            </a:extLst>
          </p:cNvPr>
          <p:cNvSpPr/>
          <p:nvPr/>
        </p:nvSpPr>
        <p:spPr>
          <a:xfrm>
            <a:off x="0" y="-23242"/>
            <a:ext cx="12192000" cy="2810768"/>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478F3435-FE63-5A96-D4C7-9F9275E8DFF8}"/>
              </a:ext>
            </a:extLst>
          </p:cNvPr>
          <p:cNvSpPr/>
          <p:nvPr/>
        </p:nvSpPr>
        <p:spPr>
          <a:xfrm>
            <a:off x="8898897" y="3411963"/>
            <a:ext cx="2521387" cy="2881668"/>
          </a:xfrm>
          <a:prstGeom prst="rect">
            <a:avLst/>
          </a:prstGeom>
          <a:noFill/>
          <a:ln w="38100">
            <a:solidFill>
              <a:srgbClr val="F04E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045C2DF1-B938-A516-11E2-6DD2EE400D17}"/>
              </a:ext>
            </a:extLst>
          </p:cNvPr>
          <p:cNvSpPr/>
          <p:nvPr/>
        </p:nvSpPr>
        <p:spPr>
          <a:xfrm>
            <a:off x="6188925" y="3411963"/>
            <a:ext cx="2521387" cy="2881668"/>
          </a:xfrm>
          <a:prstGeom prst="rect">
            <a:avLst/>
          </a:prstGeom>
          <a:noFill/>
          <a:ln w="38100">
            <a:solidFill>
              <a:srgbClr val="00A5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4FCB154-6D4A-95E3-2F8F-67DC4B260BBC}"/>
              </a:ext>
            </a:extLst>
          </p:cNvPr>
          <p:cNvSpPr/>
          <p:nvPr/>
        </p:nvSpPr>
        <p:spPr>
          <a:xfrm>
            <a:off x="3460406" y="3397834"/>
            <a:ext cx="2521387" cy="288166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CDEF06A4-9E7C-DF2F-7FCE-0D0332F6E8D6}"/>
              </a:ext>
            </a:extLst>
          </p:cNvPr>
          <p:cNvSpPr/>
          <p:nvPr/>
        </p:nvSpPr>
        <p:spPr>
          <a:xfrm>
            <a:off x="3429237" y="4636103"/>
            <a:ext cx="2658973" cy="1643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Emergency Services</a:t>
            </a:r>
          </a:p>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CCE</a:t>
            </a:r>
          </a:p>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ASB</a:t>
            </a:r>
          </a:p>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Gangs</a:t>
            </a:r>
          </a:p>
          <a:p>
            <a:pPr marL="216000" marR="0" lvl="0" indent="-216000" algn="l" defTabSz="914400" rtl="0" eaLnBrk="1" fontAlgn="auto" latinLnBrk="0" hangingPunct="1">
              <a:lnSpc>
                <a:spcPct val="100000"/>
              </a:lnSpc>
              <a:spcBef>
                <a:spcPts val="0"/>
              </a:spcBef>
              <a:spcAft>
                <a:spcPts val="500"/>
              </a:spcAft>
              <a:buClr>
                <a:srgbClr val="6CC249"/>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Addiction</a:t>
            </a:r>
          </a:p>
        </p:txBody>
      </p:sp>
      <p:sp>
        <p:nvSpPr>
          <p:cNvPr id="3" name="Rectangle 2">
            <a:extLst>
              <a:ext uri="{FF2B5EF4-FFF2-40B4-BE49-F238E27FC236}">
                <a16:creationId xmlns:a16="http://schemas.microsoft.com/office/drawing/2014/main" id="{4D22FE4E-461C-2A8F-3548-04FFFB4131EA}"/>
              </a:ext>
            </a:extLst>
          </p:cNvPr>
          <p:cNvSpPr/>
          <p:nvPr/>
        </p:nvSpPr>
        <p:spPr>
          <a:xfrm>
            <a:off x="746122" y="3397834"/>
            <a:ext cx="2521387" cy="288166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15D85D2D-9D70-D74A-F7C4-D914D4A3CA79}"/>
              </a:ext>
            </a:extLst>
          </p:cNvPr>
          <p:cNvSpPr/>
          <p:nvPr/>
        </p:nvSpPr>
        <p:spPr>
          <a:xfrm>
            <a:off x="714953" y="4636103"/>
            <a:ext cx="2658973" cy="16433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Consent</a:t>
            </a:r>
          </a:p>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Domestic Abuse</a:t>
            </a:r>
          </a:p>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Sexual Offences</a:t>
            </a:r>
          </a:p>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Grooming</a:t>
            </a:r>
          </a:p>
          <a:p>
            <a:pPr marL="216000" marR="0" lvl="0" indent="-216000" algn="l" defTabSz="720000" rtl="0" eaLnBrk="1" fontAlgn="auto" latinLnBrk="0" hangingPunct="1">
              <a:lnSpc>
                <a:spcPct val="100000"/>
              </a:lnSpc>
              <a:spcBef>
                <a:spcPts val="0"/>
              </a:spcBef>
              <a:spcAft>
                <a:spcPts val="500"/>
              </a:spcAft>
              <a:buClr>
                <a:srgbClr val="FF9E1B"/>
              </a:buClr>
              <a:buSzPts val="1800"/>
              <a:buFont typeface="Arial" panose="020B0604020202020204" pitchFamily="34" charset="0"/>
              <a:buChar char="•"/>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Bullying</a:t>
            </a:r>
          </a:p>
        </p:txBody>
      </p:sp>
      <p:sp>
        <p:nvSpPr>
          <p:cNvPr id="50" name="Rectangle: Rounded Corners 49">
            <a:extLst>
              <a:ext uri="{FF2B5EF4-FFF2-40B4-BE49-F238E27FC236}">
                <a16:creationId xmlns:a16="http://schemas.microsoft.com/office/drawing/2014/main" id="{ABC296A9-56AB-17C4-4091-085B51F5F991}"/>
              </a:ext>
            </a:extLst>
          </p:cNvPr>
          <p:cNvSpPr/>
          <p:nvPr/>
        </p:nvSpPr>
        <p:spPr>
          <a:xfrm>
            <a:off x="9081115" y="1157605"/>
            <a:ext cx="2198902"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04E98"/>
                </a:solidFill>
                <a:effectLst/>
                <a:uLnTx/>
                <a:uFillTx/>
                <a:latin typeface="Calibri" panose="020F0502020204030204"/>
                <a:ea typeface="+mn-ea"/>
                <a:cs typeface="+mn-cs"/>
              </a:rPr>
              <a:t>Wellbeing</a:t>
            </a:r>
          </a:p>
        </p:txBody>
      </p:sp>
      <p:sp>
        <p:nvSpPr>
          <p:cNvPr id="45" name="Rectangle: Rounded Corners 44">
            <a:extLst>
              <a:ext uri="{FF2B5EF4-FFF2-40B4-BE49-F238E27FC236}">
                <a16:creationId xmlns:a16="http://schemas.microsoft.com/office/drawing/2014/main" id="{06FBF660-C32B-DAA1-1110-F3A34BE202AB}"/>
              </a:ext>
            </a:extLst>
          </p:cNvPr>
          <p:cNvSpPr/>
          <p:nvPr/>
        </p:nvSpPr>
        <p:spPr>
          <a:xfrm>
            <a:off x="6407628" y="1157605"/>
            <a:ext cx="2198902"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5DF"/>
                </a:solidFill>
                <a:effectLst/>
                <a:uLnTx/>
                <a:uFillTx/>
                <a:latin typeface="Calibri" panose="020F0502020204030204"/>
                <a:ea typeface="+mn-ea"/>
                <a:cs typeface="+mn-cs"/>
              </a:rPr>
              <a:t>Understanding the Law</a:t>
            </a:r>
          </a:p>
        </p:txBody>
      </p:sp>
      <p:sp>
        <p:nvSpPr>
          <p:cNvPr id="5" name="TextBox 4">
            <a:extLst>
              <a:ext uri="{FF2B5EF4-FFF2-40B4-BE49-F238E27FC236}">
                <a16:creationId xmlns:a16="http://schemas.microsoft.com/office/drawing/2014/main" id="{118CBB7E-A796-A320-9D05-BB5AD617FA91}"/>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303AB2"/>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5750EDBC-1E2F-ABE1-E512-094A5B3ECA09}"/>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17" name="Title 1">
            <a:extLst>
              <a:ext uri="{FF2B5EF4-FFF2-40B4-BE49-F238E27FC236}">
                <a16:creationId xmlns:a16="http://schemas.microsoft.com/office/drawing/2014/main" id="{2B2D5EAB-301E-95E3-7A7F-B504612C6A5E}"/>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a:ea typeface="+mj-ea"/>
                <a:cs typeface="+mj-cs"/>
              </a:rPr>
              <a:t>Umbrella Topics</a:t>
            </a:r>
            <a:endParaRPr kumimoji="0" lang="en-GB" sz="32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33" name="Rectangle: Rounded Corners 32">
            <a:extLst>
              <a:ext uri="{FF2B5EF4-FFF2-40B4-BE49-F238E27FC236}">
                <a16:creationId xmlns:a16="http://schemas.microsoft.com/office/drawing/2014/main" id="{EC3CA916-ED15-E585-52E5-27A49A0E8DB0}"/>
              </a:ext>
            </a:extLst>
          </p:cNvPr>
          <p:cNvSpPr/>
          <p:nvPr/>
        </p:nvSpPr>
        <p:spPr>
          <a:xfrm>
            <a:off x="3679277" y="1157605"/>
            <a:ext cx="2198902"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6CC249"/>
                </a:solidFill>
                <a:effectLst/>
                <a:uLnTx/>
                <a:uFillTx/>
                <a:latin typeface="Calibri" panose="020F0502020204030204"/>
                <a:ea typeface="+mn-ea"/>
                <a:cs typeface="+mn-cs"/>
              </a:rPr>
              <a:t>Keeping Safe</a:t>
            </a:r>
          </a:p>
        </p:txBody>
      </p:sp>
      <p:grpSp>
        <p:nvGrpSpPr>
          <p:cNvPr id="59" name="Group 58">
            <a:extLst>
              <a:ext uri="{FF2B5EF4-FFF2-40B4-BE49-F238E27FC236}">
                <a16:creationId xmlns:a16="http://schemas.microsoft.com/office/drawing/2014/main" id="{54801226-9EF4-4E68-C116-2D9122DEB0F6}"/>
              </a:ext>
            </a:extLst>
          </p:cNvPr>
          <p:cNvGrpSpPr/>
          <p:nvPr/>
        </p:nvGrpSpPr>
        <p:grpSpPr>
          <a:xfrm>
            <a:off x="-100013" y="1157605"/>
            <a:ext cx="12292014" cy="3406872"/>
            <a:chOff x="-100013" y="1157605"/>
            <a:chExt cx="12292014" cy="3406872"/>
          </a:xfrm>
        </p:grpSpPr>
        <p:sp>
          <p:nvSpPr>
            <p:cNvPr id="49" name="Rectangle 48">
              <a:extLst>
                <a:ext uri="{FF2B5EF4-FFF2-40B4-BE49-F238E27FC236}">
                  <a16:creationId xmlns:a16="http://schemas.microsoft.com/office/drawing/2014/main" id="{25EB6986-6BF2-F514-B8DC-9B8C0FD4BDBB}"/>
                </a:ext>
              </a:extLst>
            </p:cNvPr>
            <p:cNvSpPr/>
            <p:nvPr/>
          </p:nvSpPr>
          <p:spPr>
            <a:xfrm>
              <a:off x="9081115" y="1157605"/>
              <a:ext cx="2157923"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6E4A36DE-DB27-95CD-30F8-2F7DF1AB3742}"/>
                </a:ext>
              </a:extLst>
            </p:cNvPr>
            <p:cNvGrpSpPr/>
            <p:nvPr/>
          </p:nvGrpSpPr>
          <p:grpSpPr>
            <a:xfrm>
              <a:off x="-100013" y="1157605"/>
              <a:ext cx="12292014" cy="3406872"/>
              <a:chOff x="-100013" y="1157605"/>
              <a:chExt cx="12292014" cy="3406872"/>
            </a:xfrm>
          </p:grpSpPr>
          <p:sp>
            <p:nvSpPr>
              <p:cNvPr id="57" name="Rectangle 56">
                <a:extLst>
                  <a:ext uri="{FF2B5EF4-FFF2-40B4-BE49-F238E27FC236}">
                    <a16:creationId xmlns:a16="http://schemas.microsoft.com/office/drawing/2014/main" id="{B975C1C3-55CA-ED4E-2E8E-F6C56A7170B8}"/>
                  </a:ext>
                </a:extLst>
              </p:cNvPr>
              <p:cNvSpPr/>
              <p:nvPr/>
            </p:nvSpPr>
            <p:spPr>
              <a:xfrm>
                <a:off x="-100013" y="3275695"/>
                <a:ext cx="12292014" cy="12887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577FF131-2729-1FE6-ED91-BF3BA4BBFB36}"/>
                  </a:ext>
                </a:extLst>
              </p:cNvPr>
              <p:cNvGrpSpPr/>
              <p:nvPr/>
            </p:nvGrpSpPr>
            <p:grpSpPr>
              <a:xfrm>
                <a:off x="0" y="1157605"/>
                <a:ext cx="12191999" cy="1923882"/>
                <a:chOff x="0" y="1157605"/>
                <a:chExt cx="12191999" cy="1923882"/>
              </a:xfrm>
            </p:grpSpPr>
            <p:sp>
              <p:nvSpPr>
                <p:cNvPr id="6" name="Rectangle 5">
                  <a:extLst>
                    <a:ext uri="{FF2B5EF4-FFF2-40B4-BE49-F238E27FC236}">
                      <a16:creationId xmlns:a16="http://schemas.microsoft.com/office/drawing/2014/main" id="{D492401D-BEE1-2983-AF68-B9CA1480EDB4}"/>
                    </a:ext>
                  </a:extLst>
                </p:cNvPr>
                <p:cNvSpPr/>
                <p:nvPr/>
              </p:nvSpPr>
              <p:spPr>
                <a:xfrm>
                  <a:off x="964993" y="1157605"/>
                  <a:ext cx="2157923"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EE61EC8-48E8-6949-9140-F1B742F5314E}"/>
                    </a:ext>
                  </a:extLst>
                </p:cNvPr>
                <p:cNvSpPr/>
                <p:nvPr/>
              </p:nvSpPr>
              <p:spPr>
                <a:xfrm>
                  <a:off x="6407628" y="1157605"/>
                  <a:ext cx="2157923"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2FE5399-3806-47F5-CC43-482F725F24F0}"/>
                    </a:ext>
                  </a:extLst>
                </p:cNvPr>
                <p:cNvSpPr/>
                <p:nvPr/>
              </p:nvSpPr>
              <p:spPr>
                <a:xfrm>
                  <a:off x="3679277" y="1157605"/>
                  <a:ext cx="2157923" cy="151591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A420291-BAFF-38AE-98D4-575C42B551F0}"/>
                    </a:ext>
                  </a:extLst>
                </p:cNvPr>
                <p:cNvSpPr/>
                <p:nvPr/>
              </p:nvSpPr>
              <p:spPr>
                <a:xfrm>
                  <a:off x="0" y="1666848"/>
                  <a:ext cx="12191999" cy="1414639"/>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sp>
        <p:nvSpPr>
          <p:cNvPr id="35" name="Rectangle: Rounded Corners 34">
            <a:extLst>
              <a:ext uri="{FF2B5EF4-FFF2-40B4-BE49-F238E27FC236}">
                <a16:creationId xmlns:a16="http://schemas.microsoft.com/office/drawing/2014/main" id="{954E3764-96CD-F2E8-2631-5F96F98BEDF9}"/>
              </a:ext>
            </a:extLst>
          </p:cNvPr>
          <p:cNvSpPr/>
          <p:nvPr/>
        </p:nvSpPr>
        <p:spPr>
          <a:xfrm>
            <a:off x="6188926" y="4634957"/>
            <a:ext cx="2559872" cy="14146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marR="0" lvl="0" indent="-216000" algn="l" defTabSz="914400" rtl="0" eaLnBrk="1" fontAlgn="auto" latinLnBrk="0" hangingPunct="1">
              <a:lnSpc>
                <a:spcPct val="100000"/>
              </a:lnSpc>
              <a:spcBef>
                <a:spcPts val="0"/>
              </a:spcBef>
              <a:spcAft>
                <a:spcPts val="500"/>
              </a:spcAft>
              <a:buClr>
                <a:srgbClr val="00A5DF"/>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Responsible citizens</a:t>
            </a:r>
          </a:p>
          <a:p>
            <a:pPr marL="216000" marR="0" lvl="0" indent="-216000" algn="l" defTabSz="914400" rtl="0" eaLnBrk="1" fontAlgn="auto" latinLnBrk="0" hangingPunct="1">
              <a:lnSpc>
                <a:spcPct val="100000"/>
              </a:lnSpc>
              <a:spcBef>
                <a:spcPts val="0"/>
              </a:spcBef>
              <a:spcAft>
                <a:spcPts val="500"/>
              </a:spcAft>
              <a:buClr>
                <a:srgbClr val="00A5DF"/>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Stop and Search</a:t>
            </a:r>
          </a:p>
          <a:p>
            <a:pPr marL="216000" marR="0" lvl="0" indent="-216000" algn="l" defTabSz="914400" rtl="0" eaLnBrk="1" fontAlgn="auto" latinLnBrk="0" hangingPunct="1">
              <a:lnSpc>
                <a:spcPct val="100000"/>
              </a:lnSpc>
              <a:spcBef>
                <a:spcPts val="0"/>
              </a:spcBef>
              <a:spcAft>
                <a:spcPts val="500"/>
              </a:spcAft>
              <a:buClr>
                <a:srgbClr val="00A5DF"/>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Public Order</a:t>
            </a:r>
          </a:p>
          <a:p>
            <a:pPr marL="216000" marR="0" lvl="0" indent="-216000" algn="l" defTabSz="914400" rtl="0" eaLnBrk="1" fontAlgn="auto" latinLnBrk="0" hangingPunct="1">
              <a:lnSpc>
                <a:spcPct val="100000"/>
              </a:lnSpc>
              <a:spcBef>
                <a:spcPts val="0"/>
              </a:spcBef>
              <a:spcAft>
                <a:spcPts val="500"/>
              </a:spcAft>
              <a:buClr>
                <a:srgbClr val="00A5DF"/>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a:ea typeface="+mn-ea"/>
                <a:cs typeface="+mn-cs"/>
              </a:rPr>
              <a:t>Hate Crime</a:t>
            </a:r>
          </a:p>
        </p:txBody>
      </p:sp>
      <p:sp>
        <p:nvSpPr>
          <p:cNvPr id="36" name="Rectangle: Rounded Corners 35">
            <a:extLst>
              <a:ext uri="{FF2B5EF4-FFF2-40B4-BE49-F238E27FC236}">
                <a16:creationId xmlns:a16="http://schemas.microsoft.com/office/drawing/2014/main" id="{99EC1B71-A560-40E3-96DB-0919B3324287}"/>
              </a:ext>
            </a:extLst>
          </p:cNvPr>
          <p:cNvSpPr/>
          <p:nvPr/>
        </p:nvSpPr>
        <p:spPr>
          <a:xfrm>
            <a:off x="8915958" y="4634956"/>
            <a:ext cx="2447227" cy="14146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marR="0" lvl="0" indent="-216000" algn="l" defTabSz="914400" rtl="0" eaLnBrk="1" fontAlgn="auto" latinLnBrk="0" hangingPunct="1">
              <a:lnSpc>
                <a:spcPct val="100000"/>
              </a:lnSpc>
              <a:spcBef>
                <a:spcPts val="0"/>
              </a:spcBef>
              <a:spcAft>
                <a:spcPts val="500"/>
              </a:spcAft>
              <a:buClr>
                <a:srgbClr val="F04E98"/>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pitchFamily="34" charset="0"/>
                <a:ea typeface="+mn-ea"/>
                <a:cs typeface="Calibri" panose="020F0502020204030204" pitchFamily="34" charset="0"/>
              </a:rPr>
              <a:t>Physical Health</a:t>
            </a:r>
          </a:p>
          <a:p>
            <a:pPr marL="216000" marR="0" lvl="0" indent="-216000" algn="l" defTabSz="914400" rtl="0" eaLnBrk="1" fontAlgn="auto" latinLnBrk="0" hangingPunct="1">
              <a:lnSpc>
                <a:spcPct val="100000"/>
              </a:lnSpc>
              <a:spcBef>
                <a:spcPts val="0"/>
              </a:spcBef>
              <a:spcAft>
                <a:spcPts val="500"/>
              </a:spcAft>
              <a:buClr>
                <a:srgbClr val="F04E98"/>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pitchFamily="34" charset="0"/>
                <a:ea typeface="+mn-ea"/>
                <a:cs typeface="Calibri" panose="020F0502020204030204" pitchFamily="34" charset="0"/>
              </a:rPr>
              <a:t>Emotional wellbeing</a:t>
            </a:r>
          </a:p>
          <a:p>
            <a:pPr marL="216000" marR="0" lvl="0" indent="-216000" algn="l" defTabSz="914400" rtl="0" eaLnBrk="1" fontAlgn="auto" latinLnBrk="0" hangingPunct="1">
              <a:lnSpc>
                <a:spcPct val="100000"/>
              </a:lnSpc>
              <a:spcBef>
                <a:spcPts val="0"/>
              </a:spcBef>
              <a:spcAft>
                <a:spcPts val="500"/>
              </a:spcAft>
              <a:buClr>
                <a:srgbClr val="F04E98"/>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Social Connections</a:t>
            </a:r>
          </a:p>
          <a:p>
            <a:pPr marL="216000" marR="0" lvl="0" indent="-216000" algn="l" defTabSz="914400" rtl="0" eaLnBrk="1" fontAlgn="auto" latinLnBrk="0" hangingPunct="1">
              <a:lnSpc>
                <a:spcPct val="100000"/>
              </a:lnSpc>
              <a:spcBef>
                <a:spcPts val="0"/>
              </a:spcBef>
              <a:spcAft>
                <a:spcPts val="500"/>
              </a:spcAft>
              <a:buClr>
                <a:srgbClr val="F04E98"/>
              </a:buClr>
              <a:buSzPts val="1800"/>
              <a:buFont typeface="Arial" panose="020B0604020202020204" pitchFamily="34" charset="0"/>
              <a:buChar char="•"/>
              <a:tabLst>
                <a:tab pos="396000" algn="l"/>
              </a:tabLst>
              <a:defRPr/>
            </a:pPr>
            <a:r>
              <a:rPr kumimoji="0" lang="en-GB" sz="1600" b="0" i="0" u="none" strike="noStrike" kern="1200" cap="none" spc="0" normalizeH="0" baseline="0" noProof="0">
                <a:ln>
                  <a:noFill/>
                </a:ln>
                <a:solidFill>
                  <a:srgbClr val="D9D9D6">
                    <a:lumMod val="10000"/>
                  </a:srgbClr>
                </a:solidFill>
                <a:effectLst/>
                <a:uLnTx/>
                <a:uFillTx/>
                <a:latin typeface="Calibri" panose="020F0502020204030204" pitchFamily="34" charset="0"/>
                <a:ea typeface="+mn-ea"/>
                <a:cs typeface="Calibri" panose="020F0502020204030204" pitchFamily="34" charset="0"/>
              </a:rPr>
              <a:t>Support</a:t>
            </a:r>
          </a:p>
        </p:txBody>
      </p:sp>
      <p:sp>
        <p:nvSpPr>
          <p:cNvPr id="7" name="Rectangle: Rounded Corners 6">
            <a:extLst>
              <a:ext uri="{FF2B5EF4-FFF2-40B4-BE49-F238E27FC236}">
                <a16:creationId xmlns:a16="http://schemas.microsoft.com/office/drawing/2014/main" id="{5BA48E2B-50E3-AE7C-E192-D146B96F1A67}"/>
              </a:ext>
            </a:extLst>
          </p:cNvPr>
          <p:cNvSpPr/>
          <p:nvPr/>
        </p:nvSpPr>
        <p:spPr>
          <a:xfrm>
            <a:off x="964993" y="1157605"/>
            <a:ext cx="2198902"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9E1B"/>
                </a:solidFill>
                <a:effectLst/>
                <a:uLnTx/>
                <a:uFillTx/>
                <a:latin typeface="Calibri" panose="020F0502020204030204"/>
                <a:ea typeface="+mn-ea"/>
                <a:cs typeface="+mn-cs"/>
              </a:rPr>
              <a:t>Relationships</a:t>
            </a:r>
          </a:p>
        </p:txBody>
      </p:sp>
      <p:grpSp>
        <p:nvGrpSpPr>
          <p:cNvPr id="26" name="Group 25">
            <a:extLst>
              <a:ext uri="{FF2B5EF4-FFF2-40B4-BE49-F238E27FC236}">
                <a16:creationId xmlns:a16="http://schemas.microsoft.com/office/drawing/2014/main" id="{79E91CCE-50A2-972F-E725-DC5FE8A02FF5}"/>
              </a:ext>
            </a:extLst>
          </p:cNvPr>
          <p:cNvGrpSpPr/>
          <p:nvPr/>
        </p:nvGrpSpPr>
        <p:grpSpPr>
          <a:xfrm>
            <a:off x="820374" y="1902369"/>
            <a:ext cx="2462940" cy="2331633"/>
            <a:chOff x="820374" y="1902369"/>
            <a:chExt cx="2462940" cy="2331633"/>
          </a:xfrm>
        </p:grpSpPr>
        <p:sp>
          <p:nvSpPr>
            <p:cNvPr id="10" name="Rectangle: Rounded Corners 9">
              <a:extLst>
                <a:ext uri="{FF2B5EF4-FFF2-40B4-BE49-F238E27FC236}">
                  <a16:creationId xmlns:a16="http://schemas.microsoft.com/office/drawing/2014/main" id="{7C991ABA-DDFC-1021-F0C0-35FB49145DD7}"/>
                </a:ext>
              </a:extLst>
            </p:cNvPr>
            <p:cNvSpPr/>
            <p:nvPr/>
          </p:nvSpPr>
          <p:spPr>
            <a:xfrm>
              <a:off x="820374" y="1902369"/>
              <a:ext cx="2462940" cy="233163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white logo with a person in a star&#10;&#10;Description automatically generated">
              <a:extLst>
                <a:ext uri="{FF2B5EF4-FFF2-40B4-BE49-F238E27FC236}">
                  <a16:creationId xmlns:a16="http://schemas.microsoft.com/office/drawing/2014/main" id="{69DA2E02-9029-402F-A292-16C582E761E9}"/>
                </a:ext>
              </a:extLst>
            </p:cNvPr>
            <p:cNvPicPr>
              <a:picLocks noChangeAspect="1"/>
            </p:cNvPicPr>
            <p:nvPr/>
          </p:nvPicPr>
          <p:blipFill>
            <a:blip r:embed="rId4"/>
            <a:stretch>
              <a:fillRect/>
            </a:stretch>
          </p:blipFill>
          <p:spPr>
            <a:xfrm>
              <a:off x="1370695" y="2390539"/>
              <a:ext cx="1355620" cy="1368906"/>
            </a:xfrm>
            <a:prstGeom prst="rect">
              <a:avLst/>
            </a:prstGeom>
          </p:spPr>
        </p:pic>
      </p:grpSp>
      <p:grpSp>
        <p:nvGrpSpPr>
          <p:cNvPr id="27" name="Group 26">
            <a:extLst>
              <a:ext uri="{FF2B5EF4-FFF2-40B4-BE49-F238E27FC236}">
                <a16:creationId xmlns:a16="http://schemas.microsoft.com/office/drawing/2014/main" id="{6CE7ECAF-914F-891F-4B06-7D167963EDC1}"/>
              </a:ext>
            </a:extLst>
          </p:cNvPr>
          <p:cNvGrpSpPr/>
          <p:nvPr/>
        </p:nvGrpSpPr>
        <p:grpSpPr>
          <a:xfrm>
            <a:off x="3534545" y="1902369"/>
            <a:ext cx="2462940" cy="2331633"/>
            <a:chOff x="3534545" y="1902369"/>
            <a:chExt cx="2462940" cy="2331633"/>
          </a:xfrm>
        </p:grpSpPr>
        <p:sp>
          <p:nvSpPr>
            <p:cNvPr id="11" name="Rectangle: Rounded Corners 10">
              <a:extLst>
                <a:ext uri="{FF2B5EF4-FFF2-40B4-BE49-F238E27FC236}">
                  <a16:creationId xmlns:a16="http://schemas.microsoft.com/office/drawing/2014/main" id="{392C5935-B5FD-23F6-7977-A3D231783D03}"/>
                </a:ext>
              </a:extLst>
            </p:cNvPr>
            <p:cNvSpPr/>
            <p:nvPr/>
          </p:nvSpPr>
          <p:spPr>
            <a:xfrm>
              <a:off x="3534545" y="1902369"/>
              <a:ext cx="2462940" cy="233163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descr="A white logo with a person in a star&#10;&#10;Description automatically generated">
              <a:extLst>
                <a:ext uri="{FF2B5EF4-FFF2-40B4-BE49-F238E27FC236}">
                  <a16:creationId xmlns:a16="http://schemas.microsoft.com/office/drawing/2014/main" id="{CF6589ED-3425-B419-C5C9-41B43E4A4E6B}"/>
                </a:ext>
              </a:extLst>
            </p:cNvPr>
            <p:cNvPicPr>
              <a:picLocks noChangeAspect="1"/>
            </p:cNvPicPr>
            <p:nvPr/>
          </p:nvPicPr>
          <p:blipFill>
            <a:blip r:embed="rId4"/>
            <a:stretch>
              <a:fillRect/>
            </a:stretch>
          </p:blipFill>
          <p:spPr>
            <a:xfrm>
              <a:off x="4077800" y="2390539"/>
              <a:ext cx="1355620" cy="1368906"/>
            </a:xfrm>
            <a:prstGeom prst="rect">
              <a:avLst/>
            </a:prstGeom>
          </p:spPr>
        </p:pic>
      </p:grpSp>
      <p:grpSp>
        <p:nvGrpSpPr>
          <p:cNvPr id="28" name="Group 27">
            <a:extLst>
              <a:ext uri="{FF2B5EF4-FFF2-40B4-BE49-F238E27FC236}">
                <a16:creationId xmlns:a16="http://schemas.microsoft.com/office/drawing/2014/main" id="{D13E7D62-0CDE-4626-1E66-EA1177BFECF0}"/>
              </a:ext>
            </a:extLst>
          </p:cNvPr>
          <p:cNvGrpSpPr/>
          <p:nvPr/>
        </p:nvGrpSpPr>
        <p:grpSpPr>
          <a:xfrm>
            <a:off x="6248717" y="1902369"/>
            <a:ext cx="2462940" cy="2331633"/>
            <a:chOff x="6248717" y="1902369"/>
            <a:chExt cx="2462940" cy="2331633"/>
          </a:xfrm>
        </p:grpSpPr>
        <p:sp>
          <p:nvSpPr>
            <p:cNvPr id="12" name="Rectangle: Rounded Corners 11">
              <a:extLst>
                <a:ext uri="{FF2B5EF4-FFF2-40B4-BE49-F238E27FC236}">
                  <a16:creationId xmlns:a16="http://schemas.microsoft.com/office/drawing/2014/main" id="{C6E2FA91-E749-8C02-42CA-553717ECCD88}"/>
                </a:ext>
              </a:extLst>
            </p:cNvPr>
            <p:cNvSpPr/>
            <p:nvPr/>
          </p:nvSpPr>
          <p:spPr>
            <a:xfrm>
              <a:off x="6248717" y="1902369"/>
              <a:ext cx="2462940" cy="2331633"/>
            </a:xfrm>
            <a:prstGeom prst="roundRect">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Picture 23" descr="A white logo with a person in a star&#10;&#10;Description automatically generated">
              <a:extLst>
                <a:ext uri="{FF2B5EF4-FFF2-40B4-BE49-F238E27FC236}">
                  <a16:creationId xmlns:a16="http://schemas.microsoft.com/office/drawing/2014/main" id="{D4886F02-81B2-52D1-6B30-6B8B7DF7EC95}"/>
                </a:ext>
              </a:extLst>
            </p:cNvPr>
            <p:cNvPicPr>
              <a:picLocks noChangeAspect="1"/>
            </p:cNvPicPr>
            <p:nvPr/>
          </p:nvPicPr>
          <p:blipFill>
            <a:blip r:embed="rId4"/>
            <a:stretch>
              <a:fillRect/>
            </a:stretch>
          </p:blipFill>
          <p:spPr>
            <a:xfrm>
              <a:off x="6772873" y="2390539"/>
              <a:ext cx="1355620" cy="1368906"/>
            </a:xfrm>
            <a:prstGeom prst="rect">
              <a:avLst/>
            </a:prstGeom>
          </p:spPr>
        </p:pic>
      </p:grpSp>
      <p:grpSp>
        <p:nvGrpSpPr>
          <p:cNvPr id="29" name="Group 28">
            <a:extLst>
              <a:ext uri="{FF2B5EF4-FFF2-40B4-BE49-F238E27FC236}">
                <a16:creationId xmlns:a16="http://schemas.microsoft.com/office/drawing/2014/main" id="{F1E7FEA6-15A0-8BA1-5149-8AAAC413984A}"/>
              </a:ext>
            </a:extLst>
          </p:cNvPr>
          <p:cNvGrpSpPr/>
          <p:nvPr/>
        </p:nvGrpSpPr>
        <p:grpSpPr>
          <a:xfrm>
            <a:off x="8962889" y="1902369"/>
            <a:ext cx="2462940" cy="2331633"/>
            <a:chOff x="8962889" y="1902369"/>
            <a:chExt cx="2462940" cy="2331633"/>
          </a:xfrm>
        </p:grpSpPr>
        <p:sp>
          <p:nvSpPr>
            <p:cNvPr id="13" name="Rectangle: Rounded Corners 12">
              <a:extLst>
                <a:ext uri="{FF2B5EF4-FFF2-40B4-BE49-F238E27FC236}">
                  <a16:creationId xmlns:a16="http://schemas.microsoft.com/office/drawing/2014/main" id="{8EB5588F-DA55-242D-1757-B16E64433FBE}"/>
                </a:ext>
              </a:extLst>
            </p:cNvPr>
            <p:cNvSpPr/>
            <p:nvPr/>
          </p:nvSpPr>
          <p:spPr>
            <a:xfrm>
              <a:off x="8962889" y="1902369"/>
              <a:ext cx="2462940" cy="233163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A white logo with a person in a star&#10;&#10;Description automatically generated">
              <a:extLst>
                <a:ext uri="{FF2B5EF4-FFF2-40B4-BE49-F238E27FC236}">
                  <a16:creationId xmlns:a16="http://schemas.microsoft.com/office/drawing/2014/main" id="{499C618A-1F6A-D4A5-0275-DAAC2AAC4FD1}"/>
                </a:ext>
              </a:extLst>
            </p:cNvPr>
            <p:cNvPicPr>
              <a:picLocks noChangeAspect="1"/>
            </p:cNvPicPr>
            <p:nvPr/>
          </p:nvPicPr>
          <p:blipFill>
            <a:blip r:embed="rId4"/>
            <a:stretch>
              <a:fillRect/>
            </a:stretch>
          </p:blipFill>
          <p:spPr>
            <a:xfrm>
              <a:off x="9516073" y="2390539"/>
              <a:ext cx="1355620" cy="1368906"/>
            </a:xfrm>
            <a:prstGeom prst="rect">
              <a:avLst/>
            </a:prstGeom>
          </p:spPr>
        </p:pic>
      </p:grpSp>
      <p:sp>
        <p:nvSpPr>
          <p:cNvPr id="2" name="Flowchart: Terminator 1">
            <a:extLst>
              <a:ext uri="{FF2B5EF4-FFF2-40B4-BE49-F238E27FC236}">
                <a16:creationId xmlns:a16="http://schemas.microsoft.com/office/drawing/2014/main" id="{19F1EBD2-A609-60DE-3DC1-70FD3195C8E0}"/>
              </a:ext>
            </a:extLst>
          </p:cNvPr>
          <p:cNvSpPr/>
          <p:nvPr/>
        </p:nvSpPr>
        <p:spPr>
          <a:xfrm>
            <a:off x="-3847671" y="5753101"/>
            <a:ext cx="2463801" cy="78347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Lessons</a:t>
            </a:r>
          </a:p>
        </p:txBody>
      </p:sp>
      <p:sp>
        <p:nvSpPr>
          <p:cNvPr id="18" name="Oval 17">
            <a:extLst>
              <a:ext uri="{FF2B5EF4-FFF2-40B4-BE49-F238E27FC236}">
                <a16:creationId xmlns:a16="http://schemas.microsoft.com/office/drawing/2014/main" id="{F449737F-A9F6-BE77-A513-1FF13FCA5B96}"/>
              </a:ext>
            </a:extLst>
          </p:cNvPr>
          <p:cNvSpPr/>
          <p:nvPr/>
        </p:nvSpPr>
        <p:spPr>
          <a:xfrm>
            <a:off x="5160431" y="8169688"/>
            <a:ext cx="821362" cy="821362"/>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5D7ADE27-60DE-FC08-3A03-9AAB2B024FD0}"/>
              </a:ext>
            </a:extLst>
          </p:cNvPr>
          <p:cNvSpPr/>
          <p:nvPr/>
        </p:nvSpPr>
        <p:spPr>
          <a:xfrm>
            <a:off x="13300387" y="-946895"/>
            <a:ext cx="571026" cy="571026"/>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3DEB41A9-FAC8-D0F5-7EFA-AB7054760C05}"/>
              </a:ext>
            </a:extLst>
          </p:cNvPr>
          <p:cNvSpPr/>
          <p:nvPr/>
        </p:nvSpPr>
        <p:spPr>
          <a:xfrm>
            <a:off x="-184944" y="7960183"/>
            <a:ext cx="369888" cy="369888"/>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1E52F237-14FD-AE76-E395-0CF2F2592626}"/>
              </a:ext>
            </a:extLst>
          </p:cNvPr>
          <p:cNvSpPr/>
          <p:nvPr/>
        </p:nvSpPr>
        <p:spPr>
          <a:xfrm>
            <a:off x="12985519" y="4294591"/>
            <a:ext cx="1342864" cy="1342864"/>
          </a:xfrm>
          <a:prstGeom prst="ellipse">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4F30E6D7-BB65-679F-6EB3-81B8C9D5AD5A}"/>
              </a:ext>
            </a:extLst>
          </p:cNvPr>
          <p:cNvSpPr/>
          <p:nvPr/>
        </p:nvSpPr>
        <p:spPr>
          <a:xfrm>
            <a:off x="14142509" y="2809016"/>
            <a:ext cx="369888" cy="369888"/>
          </a:xfrm>
          <a:prstGeom prst="ellipse">
            <a:avLst/>
          </a:prstGeom>
          <a:solidFill>
            <a:srgbClr val="F04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Oval 31">
            <a:extLst>
              <a:ext uri="{FF2B5EF4-FFF2-40B4-BE49-F238E27FC236}">
                <a16:creationId xmlns:a16="http://schemas.microsoft.com/office/drawing/2014/main" id="{9F5C62EC-120E-C10B-2ACB-A136758DF2F9}"/>
              </a:ext>
            </a:extLst>
          </p:cNvPr>
          <p:cNvSpPr/>
          <p:nvPr/>
        </p:nvSpPr>
        <p:spPr>
          <a:xfrm>
            <a:off x="14200106" y="1001044"/>
            <a:ext cx="242537" cy="242537"/>
          </a:xfrm>
          <a:prstGeom prst="ellipse">
            <a:avLst/>
          </a:prstGeom>
          <a:solidFill>
            <a:srgbClr val="00A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Oval 33">
            <a:extLst>
              <a:ext uri="{FF2B5EF4-FFF2-40B4-BE49-F238E27FC236}">
                <a16:creationId xmlns:a16="http://schemas.microsoft.com/office/drawing/2014/main" id="{84C18922-109B-5D5C-F453-00360596782D}"/>
              </a:ext>
            </a:extLst>
          </p:cNvPr>
          <p:cNvSpPr/>
          <p:nvPr/>
        </p:nvSpPr>
        <p:spPr>
          <a:xfrm>
            <a:off x="9081115" y="8414576"/>
            <a:ext cx="554636" cy="554636"/>
          </a:xfrm>
          <a:prstGeom prst="ellipse">
            <a:avLst/>
          </a:prstGeom>
          <a:solidFill>
            <a:srgbClr val="6CC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Oval 36">
            <a:extLst>
              <a:ext uri="{FF2B5EF4-FFF2-40B4-BE49-F238E27FC236}">
                <a16:creationId xmlns:a16="http://schemas.microsoft.com/office/drawing/2014/main" id="{76DE8A30-4C77-FF22-8479-01BACAD5FA8C}"/>
              </a:ext>
            </a:extLst>
          </p:cNvPr>
          <p:cNvSpPr/>
          <p:nvPr/>
        </p:nvSpPr>
        <p:spPr>
          <a:xfrm flipH="1">
            <a:off x="3185467" y="8472594"/>
            <a:ext cx="164083" cy="164083"/>
          </a:xfrm>
          <a:prstGeom prst="ellipse">
            <a:avLst/>
          </a:prstGeom>
          <a:solidFill>
            <a:srgbClr val="E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Flowchart: Terminator 37">
            <a:extLst>
              <a:ext uri="{FF2B5EF4-FFF2-40B4-BE49-F238E27FC236}">
                <a16:creationId xmlns:a16="http://schemas.microsoft.com/office/drawing/2014/main" id="{D2C85611-7251-CC90-A170-E93CE83058FE}"/>
              </a:ext>
            </a:extLst>
          </p:cNvPr>
          <p:cNvSpPr/>
          <p:nvPr/>
        </p:nvSpPr>
        <p:spPr>
          <a:xfrm>
            <a:off x="13154095"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alibri" panose="020F0502020204030204"/>
                <a:ea typeface="+mn-ea"/>
                <a:cs typeface="+mn-cs"/>
              </a:rPr>
              <a:t>Assemblies</a:t>
            </a:r>
          </a:p>
        </p:txBody>
      </p:sp>
      <p:sp>
        <p:nvSpPr>
          <p:cNvPr id="39" name="Flowchart: Terminator 38">
            <a:extLst>
              <a:ext uri="{FF2B5EF4-FFF2-40B4-BE49-F238E27FC236}">
                <a16:creationId xmlns:a16="http://schemas.microsoft.com/office/drawing/2014/main" id="{B87FC196-8365-EE49-3778-A83608E72821}"/>
              </a:ext>
            </a:extLst>
          </p:cNvPr>
          <p:cNvSpPr/>
          <p:nvPr/>
        </p:nvSpPr>
        <p:spPr>
          <a:xfrm>
            <a:off x="14193124"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alibri" panose="020F0502020204030204"/>
                <a:ea typeface="+mn-ea"/>
                <a:cs typeface="+mn-cs"/>
              </a:rPr>
              <a:t>Passports</a:t>
            </a:r>
          </a:p>
        </p:txBody>
      </p:sp>
      <p:sp>
        <p:nvSpPr>
          <p:cNvPr id="40" name="Flowchart: Terminator 39">
            <a:extLst>
              <a:ext uri="{FF2B5EF4-FFF2-40B4-BE49-F238E27FC236}">
                <a16:creationId xmlns:a16="http://schemas.microsoft.com/office/drawing/2014/main" id="{4CD2669C-65A4-0257-BC26-03669E6936BC}"/>
              </a:ext>
            </a:extLst>
          </p:cNvPr>
          <p:cNvSpPr/>
          <p:nvPr/>
        </p:nvSpPr>
        <p:spPr>
          <a:xfrm>
            <a:off x="15238621" y="6195502"/>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alibri" panose="020F0502020204030204"/>
                <a:ea typeface="+mn-ea"/>
                <a:cs typeface="+mn-cs"/>
              </a:rPr>
              <a:t>CPD</a:t>
            </a:r>
          </a:p>
        </p:txBody>
      </p:sp>
      <p:sp>
        <p:nvSpPr>
          <p:cNvPr id="41" name="Flowchart: Terminator 40">
            <a:extLst>
              <a:ext uri="{FF2B5EF4-FFF2-40B4-BE49-F238E27FC236}">
                <a16:creationId xmlns:a16="http://schemas.microsoft.com/office/drawing/2014/main" id="{0DC43342-4FDE-3AA2-8E57-3A779182C03C}"/>
              </a:ext>
            </a:extLst>
          </p:cNvPr>
          <p:cNvSpPr/>
          <p:nvPr/>
        </p:nvSpPr>
        <p:spPr>
          <a:xfrm>
            <a:off x="16284118"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alibri" panose="020F0502020204030204"/>
                <a:ea typeface="+mn-ea"/>
                <a:cs typeface="+mn-cs"/>
              </a:rPr>
              <a:t>Documents</a:t>
            </a:r>
          </a:p>
        </p:txBody>
      </p:sp>
    </p:spTree>
    <p:extLst>
      <p:ext uri="{BB962C8B-B14F-4D97-AF65-F5344CB8AC3E}">
        <p14:creationId xmlns:p14="http://schemas.microsoft.com/office/powerpoint/2010/main" val="1824072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7"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10" presetClass="entr" presetSubtype="0" fill="hold" grpId="0" nodeType="after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par>
                          <p:cTn id="51" fill="hold">
                            <p:stCondLst>
                              <p:cond delay="6500"/>
                            </p:stCondLst>
                            <p:childTnLst>
                              <p:par>
                                <p:cTn id="52" presetID="42"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par>
                          <p:cTn id="57" fill="hold">
                            <p:stCondLst>
                              <p:cond delay="7500"/>
                            </p:stCondLst>
                            <p:childTnLst>
                              <p:par>
                                <p:cTn id="58" presetID="47" presetClass="entr" presetSubtype="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1000"/>
                                        <p:tgtEl>
                                          <p:spTgt spid="53"/>
                                        </p:tgtEl>
                                      </p:cBhvr>
                                    </p:animEffect>
                                    <p:anim calcmode="lin" valueType="num">
                                      <p:cBhvr>
                                        <p:cTn id="61" dur="1000" fill="hold"/>
                                        <p:tgtEl>
                                          <p:spTgt spid="53"/>
                                        </p:tgtEl>
                                        <p:attrNameLst>
                                          <p:attrName>ppt_x</p:attrName>
                                        </p:attrNameLst>
                                      </p:cBhvr>
                                      <p:tavLst>
                                        <p:tav tm="0">
                                          <p:val>
                                            <p:strVal val="#ppt_x"/>
                                          </p:val>
                                        </p:tav>
                                        <p:tav tm="100000">
                                          <p:val>
                                            <p:strVal val="#ppt_x"/>
                                          </p:val>
                                        </p:tav>
                                      </p:tavLst>
                                    </p:anim>
                                    <p:anim calcmode="lin" valueType="num">
                                      <p:cBhvr>
                                        <p:cTn id="62" dur="1000" fill="hold"/>
                                        <p:tgtEl>
                                          <p:spTgt spid="53"/>
                                        </p:tgtEl>
                                        <p:attrNameLst>
                                          <p:attrName>ppt_y</p:attrName>
                                        </p:attrNameLst>
                                      </p:cBhvr>
                                      <p:tavLst>
                                        <p:tav tm="0">
                                          <p:val>
                                            <p:strVal val="#ppt_y-.1"/>
                                          </p:val>
                                        </p:tav>
                                        <p:tav tm="100000">
                                          <p:val>
                                            <p:strVal val="#ppt_y"/>
                                          </p:val>
                                        </p:tav>
                                      </p:tavLst>
                                    </p:anim>
                                  </p:childTnLst>
                                </p:cTn>
                              </p:par>
                            </p:childTnLst>
                          </p:cTn>
                        </p:par>
                        <p:par>
                          <p:cTn id="63" fill="hold">
                            <p:stCondLst>
                              <p:cond delay="85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par>
                          <p:cTn id="67" fill="hold">
                            <p:stCondLst>
                              <p:cond delay="9000"/>
                            </p:stCondLst>
                            <p:childTnLst>
                              <p:par>
                                <p:cTn id="68" presetID="10" presetClass="entr" presetSubtype="0"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childTnLst>
                          </p:cTn>
                        </p:par>
                        <p:par>
                          <p:cTn id="71" fill="hold">
                            <p:stCondLst>
                              <p:cond delay="9500"/>
                            </p:stCondLst>
                            <p:childTnLst>
                              <p:par>
                                <p:cTn id="72" presetID="42" presetClass="entr" presetSubtype="0"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1000"/>
                                        <p:tgtEl>
                                          <p:spTgt spid="29"/>
                                        </p:tgtEl>
                                      </p:cBhvr>
                                    </p:animEffect>
                                    <p:anim calcmode="lin" valueType="num">
                                      <p:cBhvr>
                                        <p:cTn id="75" dur="1000" fill="hold"/>
                                        <p:tgtEl>
                                          <p:spTgt spid="29"/>
                                        </p:tgtEl>
                                        <p:attrNameLst>
                                          <p:attrName>ppt_x</p:attrName>
                                        </p:attrNameLst>
                                      </p:cBhvr>
                                      <p:tavLst>
                                        <p:tav tm="0">
                                          <p:val>
                                            <p:strVal val="#ppt_x"/>
                                          </p:val>
                                        </p:tav>
                                        <p:tav tm="100000">
                                          <p:val>
                                            <p:strVal val="#ppt_x"/>
                                          </p:val>
                                        </p:tav>
                                      </p:tavLst>
                                    </p:anim>
                                    <p:anim calcmode="lin" valueType="num">
                                      <p:cBhvr>
                                        <p:cTn id="76" dur="1000" fill="hold"/>
                                        <p:tgtEl>
                                          <p:spTgt spid="29"/>
                                        </p:tgtEl>
                                        <p:attrNameLst>
                                          <p:attrName>ppt_y</p:attrName>
                                        </p:attrNameLst>
                                      </p:cBhvr>
                                      <p:tavLst>
                                        <p:tav tm="0">
                                          <p:val>
                                            <p:strVal val="#ppt_y+.1"/>
                                          </p:val>
                                        </p:tav>
                                        <p:tav tm="100000">
                                          <p:val>
                                            <p:strVal val="#ppt_y"/>
                                          </p:val>
                                        </p:tav>
                                      </p:tavLst>
                                    </p:anim>
                                  </p:childTnLst>
                                </p:cTn>
                              </p:par>
                            </p:childTnLst>
                          </p:cTn>
                        </p:par>
                        <p:par>
                          <p:cTn id="77" fill="hold">
                            <p:stCondLst>
                              <p:cond delay="10500"/>
                            </p:stCondLst>
                            <p:childTnLst>
                              <p:par>
                                <p:cTn id="78" presetID="47"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1000"/>
                                        <p:tgtEl>
                                          <p:spTgt spid="51"/>
                                        </p:tgtEl>
                                      </p:cBhvr>
                                    </p:animEffect>
                                    <p:anim calcmode="lin" valueType="num">
                                      <p:cBhvr>
                                        <p:cTn id="81" dur="1000" fill="hold"/>
                                        <p:tgtEl>
                                          <p:spTgt spid="51"/>
                                        </p:tgtEl>
                                        <p:attrNameLst>
                                          <p:attrName>ppt_x</p:attrName>
                                        </p:attrNameLst>
                                      </p:cBhvr>
                                      <p:tavLst>
                                        <p:tav tm="0">
                                          <p:val>
                                            <p:strVal val="#ppt_x"/>
                                          </p:val>
                                        </p:tav>
                                        <p:tav tm="100000">
                                          <p:val>
                                            <p:strVal val="#ppt_x"/>
                                          </p:val>
                                        </p:tav>
                                      </p:tavLst>
                                    </p:anim>
                                    <p:anim calcmode="lin" valueType="num">
                                      <p:cBhvr>
                                        <p:cTn id="82" dur="1000" fill="hold"/>
                                        <p:tgtEl>
                                          <p:spTgt spid="51"/>
                                        </p:tgtEl>
                                        <p:attrNameLst>
                                          <p:attrName>ppt_y</p:attrName>
                                        </p:attrNameLst>
                                      </p:cBhvr>
                                      <p:tavLst>
                                        <p:tav tm="0">
                                          <p:val>
                                            <p:strVal val="#ppt_y-.1"/>
                                          </p:val>
                                        </p:tav>
                                        <p:tav tm="100000">
                                          <p:val>
                                            <p:strVal val="#ppt_y"/>
                                          </p:val>
                                        </p:tav>
                                      </p:tavLst>
                                    </p:anim>
                                  </p:childTnLst>
                                </p:cTn>
                              </p:par>
                            </p:childTnLst>
                          </p:cTn>
                        </p:par>
                        <p:par>
                          <p:cTn id="83" fill="hold">
                            <p:stCondLst>
                              <p:cond delay="11500"/>
                            </p:stCondLst>
                            <p:childTnLst>
                              <p:par>
                                <p:cTn id="84" presetID="10" presetClass="entr" presetSubtype="0" fill="hold" grpId="0"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5" grpId="0" animBg="1"/>
      <p:bldP spid="56" grpId="0"/>
      <p:bldP spid="3" grpId="0" animBg="1"/>
      <p:bldP spid="4" grpId="0"/>
      <p:bldP spid="50" grpId="0"/>
      <p:bldP spid="45" grpId="0"/>
      <p:bldP spid="33" grpId="0"/>
      <p:bldP spid="35" grpId="0"/>
      <p:bldP spid="3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4CFA65-CF14-0BA6-DB5E-434152F4BDE2}"/>
            </a:ext>
          </a:extLst>
        </p:cNvPr>
        <p:cNvGrpSpPr/>
        <p:nvPr/>
      </p:nvGrpSpPr>
      <p:grpSpPr>
        <a:xfrm>
          <a:off x="0" y="0"/>
          <a:ext cx="0" cy="0"/>
          <a:chOff x="0" y="0"/>
          <a:chExt cx="0" cy="0"/>
        </a:xfrm>
      </p:grpSpPr>
      <p:sp>
        <p:nvSpPr>
          <p:cNvPr id="199" name="Flowchart: Terminator 198">
            <a:extLst>
              <a:ext uri="{FF2B5EF4-FFF2-40B4-BE49-F238E27FC236}">
                <a16:creationId xmlns:a16="http://schemas.microsoft.com/office/drawing/2014/main" id="{79177004-B6F6-813D-FCF7-FBC49DB4D63D}"/>
              </a:ext>
            </a:extLst>
          </p:cNvPr>
          <p:cNvSpPr/>
          <p:nvPr/>
        </p:nvSpPr>
        <p:spPr>
          <a:xfrm>
            <a:off x="365474" y="5753101"/>
            <a:ext cx="2463801" cy="783470"/>
          </a:xfrm>
          <a:prstGeom prst="flowChartTerminator">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Lessons</a:t>
            </a:r>
          </a:p>
        </p:txBody>
      </p:sp>
      <p:sp>
        <p:nvSpPr>
          <p:cNvPr id="4" name="Rectangle 3">
            <a:extLst>
              <a:ext uri="{FF2B5EF4-FFF2-40B4-BE49-F238E27FC236}">
                <a16:creationId xmlns:a16="http://schemas.microsoft.com/office/drawing/2014/main" id="{B815477F-3F97-4B65-30A7-4EAB2DB0BF22}"/>
              </a:ext>
            </a:extLst>
          </p:cNvPr>
          <p:cNvSpPr/>
          <p:nvPr/>
        </p:nvSpPr>
        <p:spPr>
          <a:xfrm>
            <a:off x="0" y="-23242"/>
            <a:ext cx="12192000" cy="1166242"/>
          </a:xfrm>
          <a:prstGeom prst="rect">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Graphic 14">
            <a:extLst>
              <a:ext uri="{FF2B5EF4-FFF2-40B4-BE49-F238E27FC236}">
                <a16:creationId xmlns:a16="http://schemas.microsoft.com/office/drawing/2014/main" id="{B0B535A3-67C8-600B-5F7A-5F33B67E673E}"/>
              </a:ext>
            </a:extLst>
          </p:cNvPr>
          <p:cNvPicPr>
            <a:picLocks noChangeAspect="1"/>
          </p:cNvPicPr>
          <p:nvPr/>
        </p:nvPicPr>
        <p:blipFill rotWithShape="1">
          <a:blip>
            <a:extLst>
              <a:ext uri="{96DAC541-7B7A-43D3-8B79-37D633B846F1}">
                <asvg:svgBlip xmlns:asvg="http://schemas.microsoft.com/office/drawing/2016/SVG/main" r:embed="rId3"/>
              </a:ext>
            </a:extLst>
          </a:blip>
          <a:srcRect r="-784"/>
          <a:stretch/>
        </p:blipFill>
        <p:spPr>
          <a:xfrm>
            <a:off x="10960516" y="134575"/>
            <a:ext cx="1092912" cy="839343"/>
          </a:xfrm>
          <a:prstGeom prst="rect">
            <a:avLst/>
          </a:prstGeom>
        </p:spPr>
      </p:pic>
      <p:sp>
        <p:nvSpPr>
          <p:cNvPr id="5" name="TextBox 4">
            <a:extLst>
              <a:ext uri="{FF2B5EF4-FFF2-40B4-BE49-F238E27FC236}">
                <a16:creationId xmlns:a16="http://schemas.microsoft.com/office/drawing/2014/main" id="{64A5E4B1-CA6B-20E1-9192-4F1B362EEC73}"/>
              </a:ext>
            </a:extLst>
          </p:cNvPr>
          <p:cNvSpPr txBox="1"/>
          <p:nvPr/>
        </p:nvSpPr>
        <p:spPr>
          <a:xfrm>
            <a:off x="466531" y="578498"/>
            <a:ext cx="1110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itle 1">
            <a:extLst>
              <a:ext uri="{FF2B5EF4-FFF2-40B4-BE49-F238E27FC236}">
                <a16:creationId xmlns:a16="http://schemas.microsoft.com/office/drawing/2014/main" id="{55E6A884-A245-C32B-B4CC-10A7866D6E35}"/>
              </a:ext>
            </a:extLst>
          </p:cNvPr>
          <p:cNvSpPr txBox="1">
            <a:spLocks/>
          </p:cNvSpPr>
          <p:nvPr/>
        </p:nvSpPr>
        <p:spPr>
          <a:xfrm>
            <a:off x="0" y="-232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9E1B"/>
                </a:solidFill>
                <a:effectLst/>
                <a:uLnTx/>
                <a:uFillTx/>
                <a:latin typeface="Aptos" panose="02110004020202020204"/>
                <a:ea typeface="+mj-ea"/>
                <a:cs typeface="+mj-cs"/>
              </a:rPr>
              <a:t>Relationships Progression</a:t>
            </a:r>
            <a:endParaRPr kumimoji="0" lang="en-GB" sz="3200" b="1" i="0" u="none" strike="noStrike" kern="1200" cap="none" spc="0" normalizeH="0" baseline="0" noProof="0">
              <a:ln>
                <a:noFill/>
              </a:ln>
              <a:solidFill>
                <a:srgbClr val="FF9E1B"/>
              </a:solidFill>
              <a:effectLst/>
              <a:uLnTx/>
              <a:uFillTx/>
              <a:latin typeface="Aptos" panose="02110004020202020204"/>
              <a:ea typeface="Calibri"/>
              <a:cs typeface="Calibri"/>
            </a:endParaRPr>
          </a:p>
        </p:txBody>
      </p:sp>
      <p:grpSp>
        <p:nvGrpSpPr>
          <p:cNvPr id="18" name="Group 17">
            <a:extLst>
              <a:ext uri="{FF2B5EF4-FFF2-40B4-BE49-F238E27FC236}">
                <a16:creationId xmlns:a16="http://schemas.microsoft.com/office/drawing/2014/main" id="{26461BFA-9FB8-3DEE-0A95-F8492CC39C68}"/>
              </a:ext>
            </a:extLst>
          </p:cNvPr>
          <p:cNvGrpSpPr/>
          <p:nvPr/>
        </p:nvGrpSpPr>
        <p:grpSpPr>
          <a:xfrm>
            <a:off x="9331" y="1606587"/>
            <a:ext cx="3152969" cy="3733271"/>
            <a:chOff x="9331" y="1606587"/>
            <a:chExt cx="3152969" cy="3733271"/>
          </a:xfrm>
        </p:grpSpPr>
        <p:sp>
          <p:nvSpPr>
            <p:cNvPr id="25" name="Rectangle 24">
              <a:extLst>
                <a:ext uri="{FF2B5EF4-FFF2-40B4-BE49-F238E27FC236}">
                  <a16:creationId xmlns:a16="http://schemas.microsoft.com/office/drawing/2014/main" id="{2A86396D-8B2C-796E-681E-BB9C0D0F1D5B}"/>
                </a:ext>
              </a:extLst>
            </p:cNvPr>
            <p:cNvSpPr/>
            <p:nvPr/>
          </p:nvSpPr>
          <p:spPr>
            <a:xfrm>
              <a:off x="365474" y="3802315"/>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268E9E7F-CF99-EE40-5809-8685435A6387}"/>
                </a:ext>
              </a:extLst>
            </p:cNvPr>
            <p:cNvSpPr/>
            <p:nvPr/>
          </p:nvSpPr>
          <p:spPr>
            <a:xfrm>
              <a:off x="365474" y="4858595"/>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Schools to deliver</a:t>
              </a:r>
            </a:p>
          </p:txBody>
        </p:sp>
        <p:sp>
          <p:nvSpPr>
            <p:cNvPr id="35" name="Rectangle 34">
              <a:extLst>
                <a:ext uri="{FF2B5EF4-FFF2-40B4-BE49-F238E27FC236}">
                  <a16:creationId xmlns:a16="http://schemas.microsoft.com/office/drawing/2014/main" id="{4E785366-CE74-2227-CF16-8408E67DC7E3}"/>
                </a:ext>
              </a:extLst>
            </p:cNvPr>
            <p:cNvSpPr/>
            <p:nvPr/>
          </p:nvSpPr>
          <p:spPr>
            <a:xfrm>
              <a:off x="365474" y="160658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ectangle: Rounded Corners 54">
              <a:extLst>
                <a:ext uri="{FF2B5EF4-FFF2-40B4-BE49-F238E27FC236}">
                  <a16:creationId xmlns:a16="http://schemas.microsoft.com/office/drawing/2014/main" id="{9EDD593C-0278-7E76-3E56-409FEA2EEF2A}"/>
                </a:ext>
              </a:extLst>
            </p:cNvPr>
            <p:cNvSpPr/>
            <p:nvPr/>
          </p:nvSpPr>
          <p:spPr>
            <a:xfrm>
              <a:off x="365474" y="160658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1</a:t>
              </a:r>
            </a:p>
          </p:txBody>
        </p:sp>
        <p:grpSp>
          <p:nvGrpSpPr>
            <p:cNvPr id="70" name="Group 69">
              <a:extLst>
                <a:ext uri="{FF2B5EF4-FFF2-40B4-BE49-F238E27FC236}">
                  <a16:creationId xmlns:a16="http://schemas.microsoft.com/office/drawing/2014/main" id="{6D1EA9C9-D182-67A2-29E9-21F3BA614687}"/>
                </a:ext>
              </a:extLst>
            </p:cNvPr>
            <p:cNvGrpSpPr/>
            <p:nvPr/>
          </p:nvGrpSpPr>
          <p:grpSpPr>
            <a:xfrm>
              <a:off x="9331" y="2026260"/>
              <a:ext cx="3152969" cy="2770677"/>
              <a:chOff x="9331" y="1805878"/>
              <a:chExt cx="3152969" cy="2770677"/>
            </a:xfrm>
          </p:grpSpPr>
          <p:sp>
            <p:nvSpPr>
              <p:cNvPr id="27" name="Rectangle 26">
                <a:extLst>
                  <a:ext uri="{FF2B5EF4-FFF2-40B4-BE49-F238E27FC236}">
                    <a16:creationId xmlns:a16="http://schemas.microsoft.com/office/drawing/2014/main" id="{E66DF365-B27A-EB65-FE4D-B57EB8B2BF12}"/>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9D29C0DC-2E10-2573-978B-B17E10F3A93D}"/>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D8CCF8F0-3350-09BC-0A0E-1BC526D053B7}"/>
                  </a:ext>
                </a:extLst>
              </p:cNvPr>
              <p:cNvSpPr>
                <a:spLocks/>
              </p:cNvSpPr>
              <p:nvPr/>
            </p:nvSpPr>
            <p:spPr>
              <a:xfrm>
                <a:off x="276013" y="1805878"/>
                <a:ext cx="2689747" cy="2689747"/>
              </a:xfrm>
              <a:prstGeom prst="ellipse">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9" name="Picture 58">
                <a:extLst>
                  <a:ext uri="{FF2B5EF4-FFF2-40B4-BE49-F238E27FC236}">
                    <a16:creationId xmlns:a16="http://schemas.microsoft.com/office/drawing/2014/main" id="{5870320E-78E9-D770-CC2D-B70E6C3828B7}"/>
                  </a:ext>
                </a:extLst>
              </p:cNvPr>
              <p:cNvPicPr>
                <a:picLocks noChangeAspect="1"/>
              </p:cNvPicPr>
              <p:nvPr/>
            </p:nvPicPr>
            <p:blipFill>
              <a:blip r:embed="rId4" cstate="email">
                <a:extLst>
                  <a:ext uri="{28A0092B-C50C-407E-A947-70E740481C1C}">
                    <a14:useLocalDpi xmlns:a14="http://schemas.microsoft.com/office/drawing/2010/main"/>
                  </a:ext>
                </a:extLst>
              </a:blip>
              <a:srcRect l="31497" t="30689" r="31760" b="29293"/>
              <a:stretch>
                <a:fillRect/>
              </a:stretch>
            </p:blipFill>
            <p:spPr>
              <a:xfrm>
                <a:off x="860265" y="2488250"/>
                <a:ext cx="1452565" cy="1186505"/>
              </a:xfrm>
              <a:prstGeom prst="rect">
                <a:avLst/>
              </a:prstGeom>
            </p:spPr>
          </p:pic>
        </p:grpSp>
      </p:grpSp>
      <p:sp>
        <p:nvSpPr>
          <p:cNvPr id="74" name="Rectangle 73">
            <a:extLst>
              <a:ext uri="{FF2B5EF4-FFF2-40B4-BE49-F238E27FC236}">
                <a16:creationId xmlns:a16="http://schemas.microsoft.com/office/drawing/2014/main" id="{F159D375-5863-A792-6614-67CB029DAFFD}"/>
              </a:ext>
            </a:extLst>
          </p:cNvPr>
          <p:cNvSpPr/>
          <p:nvPr/>
        </p:nvSpPr>
        <p:spPr>
          <a:xfrm>
            <a:off x="356143" y="925922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5" name="Rectangle: Rounded Corners 74">
            <a:extLst>
              <a:ext uri="{FF2B5EF4-FFF2-40B4-BE49-F238E27FC236}">
                <a16:creationId xmlns:a16="http://schemas.microsoft.com/office/drawing/2014/main" id="{DC156EFC-A171-6B68-9FF6-18771459581E}"/>
              </a:ext>
            </a:extLst>
          </p:cNvPr>
          <p:cNvSpPr/>
          <p:nvPr/>
        </p:nvSpPr>
        <p:spPr>
          <a:xfrm>
            <a:off x="356143" y="1031550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 and LAs</a:t>
            </a:r>
          </a:p>
        </p:txBody>
      </p:sp>
      <p:sp>
        <p:nvSpPr>
          <p:cNvPr id="76" name="Rectangle 75">
            <a:extLst>
              <a:ext uri="{FF2B5EF4-FFF2-40B4-BE49-F238E27FC236}">
                <a16:creationId xmlns:a16="http://schemas.microsoft.com/office/drawing/2014/main" id="{B38F268D-F429-E4A4-C833-70209D62E814}"/>
              </a:ext>
            </a:extLst>
          </p:cNvPr>
          <p:cNvSpPr/>
          <p:nvPr/>
        </p:nvSpPr>
        <p:spPr>
          <a:xfrm>
            <a:off x="356143" y="7063501"/>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Rectangle: Rounded Corners 76">
            <a:extLst>
              <a:ext uri="{FF2B5EF4-FFF2-40B4-BE49-F238E27FC236}">
                <a16:creationId xmlns:a16="http://schemas.microsoft.com/office/drawing/2014/main" id="{423F06CF-D946-50E7-C161-367EF0BD94A0}"/>
              </a:ext>
            </a:extLst>
          </p:cNvPr>
          <p:cNvSpPr/>
          <p:nvPr/>
        </p:nvSpPr>
        <p:spPr>
          <a:xfrm>
            <a:off x="356143" y="7063501"/>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2</a:t>
            </a:r>
          </a:p>
        </p:txBody>
      </p:sp>
      <p:grpSp>
        <p:nvGrpSpPr>
          <p:cNvPr id="78" name="Group 77">
            <a:extLst>
              <a:ext uri="{FF2B5EF4-FFF2-40B4-BE49-F238E27FC236}">
                <a16:creationId xmlns:a16="http://schemas.microsoft.com/office/drawing/2014/main" id="{DF838237-3EE2-6196-8FF4-C3F1F718198C}"/>
              </a:ext>
            </a:extLst>
          </p:cNvPr>
          <p:cNvGrpSpPr/>
          <p:nvPr/>
        </p:nvGrpSpPr>
        <p:grpSpPr>
          <a:xfrm>
            <a:off x="0" y="7483174"/>
            <a:ext cx="3152969" cy="2770677"/>
            <a:chOff x="9331" y="1805878"/>
            <a:chExt cx="3152969" cy="2770677"/>
          </a:xfrm>
        </p:grpSpPr>
        <p:sp>
          <p:nvSpPr>
            <p:cNvPr id="79" name="Rectangle 78">
              <a:extLst>
                <a:ext uri="{FF2B5EF4-FFF2-40B4-BE49-F238E27FC236}">
                  <a16:creationId xmlns:a16="http://schemas.microsoft.com/office/drawing/2014/main" id="{FDF5716F-01A7-0312-6995-13D6CA5D0E64}"/>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CB9ABCEF-C0F9-7AD8-0114-F7196BFC8466}"/>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Oval 80">
              <a:extLst>
                <a:ext uri="{FF2B5EF4-FFF2-40B4-BE49-F238E27FC236}">
                  <a16:creationId xmlns:a16="http://schemas.microsoft.com/office/drawing/2014/main" id="{4700FDEE-ABC5-F023-25F2-F867BD915F8D}"/>
                </a:ext>
              </a:extLst>
            </p:cNvPr>
            <p:cNvSpPr>
              <a:spLocks/>
            </p:cNvSpPr>
            <p:nvPr/>
          </p:nvSpPr>
          <p:spPr>
            <a:xfrm>
              <a:off x="276013" y="1805878"/>
              <a:ext cx="2689747" cy="2689747"/>
            </a:xfrm>
            <a:prstGeom prst="ellipse">
              <a:avLst/>
            </a:prstGeom>
            <a:solidFill>
              <a:srgbClr val="00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3" name="Partial Circle 82">
            <a:extLst>
              <a:ext uri="{FF2B5EF4-FFF2-40B4-BE49-F238E27FC236}">
                <a16:creationId xmlns:a16="http://schemas.microsoft.com/office/drawing/2014/main" id="{2CA3C1C0-AAA0-F584-8037-CA7BECC341ED}"/>
              </a:ext>
            </a:extLst>
          </p:cNvPr>
          <p:cNvSpPr/>
          <p:nvPr/>
        </p:nvSpPr>
        <p:spPr>
          <a:xfrm>
            <a:off x="264260" y="7563619"/>
            <a:ext cx="2689489" cy="2605482"/>
          </a:xfrm>
          <a:prstGeom prst="pie">
            <a:avLst>
              <a:gd name="adj1" fmla="val 0"/>
              <a:gd name="adj2" fmla="val 10778244"/>
            </a:avLst>
          </a:prstGeom>
          <a:solidFill>
            <a:srgbClr val="4808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3" name="Picture 52">
            <a:extLst>
              <a:ext uri="{FF2B5EF4-FFF2-40B4-BE49-F238E27FC236}">
                <a16:creationId xmlns:a16="http://schemas.microsoft.com/office/drawing/2014/main" id="{5B1E59C6-CF3E-BB56-3E14-346FBD487FA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1549" y="7654355"/>
            <a:ext cx="1243806" cy="1112057"/>
          </a:xfrm>
          <a:prstGeom prst="rect">
            <a:avLst/>
          </a:prstGeom>
        </p:spPr>
      </p:pic>
      <p:pic>
        <p:nvPicPr>
          <p:cNvPr id="54" name="Picture 53">
            <a:extLst>
              <a:ext uri="{FF2B5EF4-FFF2-40B4-BE49-F238E27FC236}">
                <a16:creationId xmlns:a16="http://schemas.microsoft.com/office/drawing/2014/main" id="{3F266DCF-5F70-7C8A-0ABF-3348C3542DE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08114" y="9085401"/>
            <a:ext cx="1790677" cy="699580"/>
          </a:xfrm>
          <a:prstGeom prst="rect">
            <a:avLst/>
          </a:prstGeom>
        </p:spPr>
      </p:pic>
      <p:sp>
        <p:nvSpPr>
          <p:cNvPr id="84" name="Rectangle 83">
            <a:extLst>
              <a:ext uri="{FF2B5EF4-FFF2-40B4-BE49-F238E27FC236}">
                <a16:creationId xmlns:a16="http://schemas.microsoft.com/office/drawing/2014/main" id="{F88036A5-EA07-E08D-8630-0BF670EA8994}"/>
              </a:ext>
            </a:extLst>
          </p:cNvPr>
          <p:cNvSpPr/>
          <p:nvPr/>
        </p:nvSpPr>
        <p:spPr>
          <a:xfrm>
            <a:off x="356143" y="13201847"/>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Rectangle: Rounded Corners 84">
            <a:extLst>
              <a:ext uri="{FF2B5EF4-FFF2-40B4-BE49-F238E27FC236}">
                <a16:creationId xmlns:a16="http://schemas.microsoft.com/office/drawing/2014/main" id="{89466A40-2296-507D-7068-0ADC297A1F32}"/>
              </a:ext>
            </a:extLst>
          </p:cNvPr>
          <p:cNvSpPr/>
          <p:nvPr/>
        </p:nvSpPr>
        <p:spPr>
          <a:xfrm>
            <a:off x="356143" y="14258127"/>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03AB2"/>
                </a:solidFill>
                <a:effectLst/>
                <a:uLnTx/>
                <a:uFillTx/>
                <a:latin typeface="Aptos" panose="02110004020202020204"/>
                <a:ea typeface="+mn-ea"/>
                <a:cs typeface="+mn-cs"/>
              </a:rPr>
              <a:t>For Forces</a:t>
            </a:r>
          </a:p>
        </p:txBody>
      </p:sp>
      <p:sp>
        <p:nvSpPr>
          <p:cNvPr id="86" name="Rectangle 85">
            <a:extLst>
              <a:ext uri="{FF2B5EF4-FFF2-40B4-BE49-F238E27FC236}">
                <a16:creationId xmlns:a16="http://schemas.microsoft.com/office/drawing/2014/main" id="{06C5A6D4-E4D5-E4EB-8259-1A9C48158A7F}"/>
              </a:ext>
            </a:extLst>
          </p:cNvPr>
          <p:cNvSpPr/>
          <p:nvPr/>
        </p:nvSpPr>
        <p:spPr>
          <a:xfrm>
            <a:off x="356143" y="11006119"/>
            <a:ext cx="2463801" cy="1515912"/>
          </a:xfrm>
          <a:prstGeom prst="rect">
            <a:avLst/>
          </a:prstGeom>
          <a:noFill/>
          <a:ln>
            <a:solidFill>
              <a:srgbClr val="303A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Rectangle: Rounded Corners 86">
            <a:extLst>
              <a:ext uri="{FF2B5EF4-FFF2-40B4-BE49-F238E27FC236}">
                <a16:creationId xmlns:a16="http://schemas.microsoft.com/office/drawing/2014/main" id="{75EB65E2-B581-FA43-D47F-BB83313FA490}"/>
              </a:ext>
            </a:extLst>
          </p:cNvPr>
          <p:cNvSpPr/>
          <p:nvPr/>
        </p:nvSpPr>
        <p:spPr>
          <a:xfrm>
            <a:off x="356143" y="11006119"/>
            <a:ext cx="2510588" cy="4812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03AB2"/>
                </a:solidFill>
                <a:effectLst/>
                <a:uLnTx/>
                <a:uFillTx/>
                <a:latin typeface="Aptos" panose="02110004020202020204"/>
                <a:ea typeface="+mn-ea"/>
                <a:cs typeface="+mn-cs"/>
              </a:rPr>
              <a:t>Phase 3</a:t>
            </a:r>
          </a:p>
        </p:txBody>
      </p:sp>
      <p:grpSp>
        <p:nvGrpSpPr>
          <p:cNvPr id="88" name="Group 87">
            <a:extLst>
              <a:ext uri="{FF2B5EF4-FFF2-40B4-BE49-F238E27FC236}">
                <a16:creationId xmlns:a16="http://schemas.microsoft.com/office/drawing/2014/main" id="{2A0257AA-B7D3-1317-A03D-443F62D16EA0}"/>
              </a:ext>
            </a:extLst>
          </p:cNvPr>
          <p:cNvGrpSpPr/>
          <p:nvPr/>
        </p:nvGrpSpPr>
        <p:grpSpPr>
          <a:xfrm>
            <a:off x="0" y="11425792"/>
            <a:ext cx="3152969" cy="2770677"/>
            <a:chOff x="9331" y="1805878"/>
            <a:chExt cx="3152969" cy="2770677"/>
          </a:xfrm>
        </p:grpSpPr>
        <p:sp>
          <p:nvSpPr>
            <p:cNvPr id="89" name="Rectangle 88">
              <a:extLst>
                <a:ext uri="{FF2B5EF4-FFF2-40B4-BE49-F238E27FC236}">
                  <a16:creationId xmlns:a16="http://schemas.microsoft.com/office/drawing/2014/main" id="{2BFFAB5B-A83D-CD9B-2862-637B13233A4F}"/>
                </a:ext>
              </a:extLst>
            </p:cNvPr>
            <p:cNvSpPr/>
            <p:nvPr/>
          </p:nvSpPr>
          <p:spPr>
            <a:xfrm>
              <a:off x="50689" y="2825228"/>
              <a:ext cx="3041751"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5419D74E-04A4-F8A5-2973-13A5C5EC4859}"/>
                </a:ext>
              </a:extLst>
            </p:cNvPr>
            <p:cNvSpPr/>
            <p:nvPr/>
          </p:nvSpPr>
          <p:spPr>
            <a:xfrm>
              <a:off x="9331" y="1895448"/>
              <a:ext cx="3152969" cy="175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Oval 90">
              <a:extLst>
                <a:ext uri="{FF2B5EF4-FFF2-40B4-BE49-F238E27FC236}">
                  <a16:creationId xmlns:a16="http://schemas.microsoft.com/office/drawing/2014/main" id="{D2FC503A-BBFD-6F7B-2A80-FC08A83CB78D}"/>
                </a:ext>
              </a:extLst>
            </p:cNvPr>
            <p:cNvSpPr>
              <a:spLocks/>
            </p:cNvSpPr>
            <p:nvPr/>
          </p:nvSpPr>
          <p:spPr>
            <a:xfrm>
              <a:off x="276013" y="1805878"/>
              <a:ext cx="2689747" cy="2689747"/>
            </a:xfrm>
            <a:prstGeom prst="ellipse">
              <a:avLst/>
            </a:prstGeom>
            <a:solidFill>
              <a:srgbClr val="141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7" name="Picture 46">
            <a:extLst>
              <a:ext uri="{FF2B5EF4-FFF2-40B4-BE49-F238E27FC236}">
                <a16:creationId xmlns:a16="http://schemas.microsoft.com/office/drawing/2014/main" id="{1E7457C5-A934-2ED7-CBC6-154FCF61772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72521" y="12520187"/>
            <a:ext cx="2069086" cy="481263"/>
          </a:xfrm>
          <a:prstGeom prst="rect">
            <a:avLst/>
          </a:prstGeom>
        </p:spPr>
      </p:pic>
      <p:pic>
        <p:nvPicPr>
          <p:cNvPr id="8" name="Picture 7">
            <a:extLst>
              <a:ext uri="{FF2B5EF4-FFF2-40B4-BE49-F238E27FC236}">
                <a16:creationId xmlns:a16="http://schemas.microsoft.com/office/drawing/2014/main" id="{49E92D21-C74A-E428-A078-E9B191EB296E}"/>
              </a:ext>
            </a:extLst>
          </p:cNvPr>
          <p:cNvPicPr>
            <a:picLocks noChangeAspect="1"/>
          </p:cNvPicPr>
          <p:nvPr/>
        </p:nvPicPr>
        <p:blipFill>
          <a:blip r:embed="rId8" cstate="email">
            <a:extLst>
              <a:ext uri="{28A0092B-C50C-407E-A947-70E740481C1C}">
                <a14:useLocalDpi xmlns:a14="http://schemas.microsoft.com/office/drawing/2010/main"/>
              </a:ext>
            </a:extLst>
          </a:blip>
          <a:srcRect t="-83"/>
          <a:stretch>
            <a:fillRect/>
          </a:stretch>
        </p:blipFill>
        <p:spPr>
          <a:xfrm>
            <a:off x="12949093" y="2005648"/>
            <a:ext cx="1958094" cy="1915625"/>
          </a:xfrm>
          <a:prstGeom prst="ellipse">
            <a:avLst/>
          </a:prstGeom>
        </p:spPr>
      </p:pic>
      <p:pic>
        <p:nvPicPr>
          <p:cNvPr id="9" name="Picture 8">
            <a:extLst>
              <a:ext uri="{FF2B5EF4-FFF2-40B4-BE49-F238E27FC236}">
                <a16:creationId xmlns:a16="http://schemas.microsoft.com/office/drawing/2014/main" id="{D68EC5F4-512E-0F9D-2A24-364E84101E3B}"/>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6967110" y="2963460"/>
            <a:ext cx="3064426" cy="3020989"/>
          </a:xfrm>
          <a:prstGeom prst="ellipse">
            <a:avLst/>
          </a:prstGeom>
        </p:spPr>
      </p:pic>
      <p:grpSp>
        <p:nvGrpSpPr>
          <p:cNvPr id="132" name="Group 131">
            <a:extLst>
              <a:ext uri="{FF2B5EF4-FFF2-40B4-BE49-F238E27FC236}">
                <a16:creationId xmlns:a16="http://schemas.microsoft.com/office/drawing/2014/main" id="{0E06CC9F-0610-7D0C-8799-B9A84EF2DB9B}"/>
              </a:ext>
            </a:extLst>
          </p:cNvPr>
          <p:cNvGrpSpPr/>
          <p:nvPr/>
        </p:nvGrpSpPr>
        <p:grpSpPr>
          <a:xfrm>
            <a:off x="3189064" y="1599767"/>
            <a:ext cx="4972012" cy="3711641"/>
            <a:chOff x="3189064" y="1606587"/>
            <a:chExt cx="4972012" cy="3711641"/>
          </a:xfrm>
        </p:grpSpPr>
        <p:sp>
          <p:nvSpPr>
            <p:cNvPr id="6" name="Rectangle: Top Corners Rounded 5">
              <a:extLst>
                <a:ext uri="{FF2B5EF4-FFF2-40B4-BE49-F238E27FC236}">
                  <a16:creationId xmlns:a16="http://schemas.microsoft.com/office/drawing/2014/main" id="{819F98FC-3D7F-E7F7-3C54-DA608E5ADE33}"/>
                </a:ext>
              </a:extLst>
            </p:cNvPr>
            <p:cNvSpPr/>
            <p:nvPr/>
          </p:nvSpPr>
          <p:spPr>
            <a:xfrm rot="5400000">
              <a:off x="3819249" y="976402"/>
              <a:ext cx="3711641" cy="4972012"/>
            </a:xfrm>
            <a:prstGeom prst="round2SameRect">
              <a:avLst>
                <a:gd name="adj1" fmla="val 50000"/>
                <a:gd name="adj2" fmla="val 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072CB6C-9FFF-DD0B-B671-F5A0A6AD022F}"/>
                </a:ext>
              </a:extLst>
            </p:cNvPr>
            <p:cNvSpPr txBox="1"/>
            <p:nvPr/>
          </p:nvSpPr>
          <p:spPr>
            <a:xfrm>
              <a:off x="3393120" y="3158086"/>
              <a:ext cx="439641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be a good friend?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make other children feel happy?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play nicely with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adults at school help me?</a:t>
              </a:r>
            </a:p>
          </p:txBody>
        </p:sp>
        <p:sp>
          <p:nvSpPr>
            <p:cNvPr id="14" name="TextBox 13">
              <a:extLst>
                <a:ext uri="{FF2B5EF4-FFF2-40B4-BE49-F238E27FC236}">
                  <a16:creationId xmlns:a16="http://schemas.microsoft.com/office/drawing/2014/main" id="{D9F01778-86BA-FBAE-4EC9-35C496C0A6DA}"/>
                </a:ext>
              </a:extLst>
            </p:cNvPr>
            <p:cNvSpPr txBox="1"/>
            <p:nvPr/>
          </p:nvSpPr>
          <p:spPr>
            <a:xfrm>
              <a:off x="3275357"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EYFS</a:t>
              </a: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67" name="Group 66">
            <a:extLst>
              <a:ext uri="{FF2B5EF4-FFF2-40B4-BE49-F238E27FC236}">
                <a16:creationId xmlns:a16="http://schemas.microsoft.com/office/drawing/2014/main" id="{BC9F63D5-825F-4414-EC27-F3051C16DFC5}"/>
              </a:ext>
            </a:extLst>
          </p:cNvPr>
          <p:cNvGrpSpPr/>
          <p:nvPr/>
        </p:nvGrpSpPr>
        <p:grpSpPr>
          <a:xfrm>
            <a:off x="3494163" y="1599767"/>
            <a:ext cx="4972012" cy="3711641"/>
            <a:chOff x="3417563" y="1606587"/>
            <a:chExt cx="4972012" cy="3711641"/>
          </a:xfrm>
        </p:grpSpPr>
        <p:sp>
          <p:nvSpPr>
            <p:cNvPr id="21" name="Rectangle: Top Corners Rounded 20">
              <a:extLst>
                <a:ext uri="{FF2B5EF4-FFF2-40B4-BE49-F238E27FC236}">
                  <a16:creationId xmlns:a16="http://schemas.microsoft.com/office/drawing/2014/main" id="{2CE145F0-4759-5087-5EC7-27A47DDBFAB6}"/>
                </a:ext>
              </a:extLst>
            </p:cNvPr>
            <p:cNvSpPr/>
            <p:nvPr/>
          </p:nvSpPr>
          <p:spPr>
            <a:xfrm rot="5400000">
              <a:off x="4047748" y="976402"/>
              <a:ext cx="3711641" cy="4972012"/>
            </a:xfrm>
            <a:prstGeom prst="round2SameRect">
              <a:avLst>
                <a:gd name="adj1" fmla="val 50000"/>
                <a:gd name="adj2" fmla="val 0"/>
              </a:avLst>
            </a:prstGeom>
            <a:solidFill>
              <a:srgbClr val="404A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D0886D4F-EB9C-A3E5-4625-58BF5D9F5F59}"/>
                </a:ext>
              </a:extLst>
            </p:cNvPr>
            <p:cNvSpPr txBox="1"/>
            <p:nvPr/>
          </p:nvSpPr>
          <p:spPr>
            <a:xfrm>
              <a:off x="3621620" y="2841458"/>
              <a:ext cx="412899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be an 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make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if my friends are making me feel sad?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bullying?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Why are safe hands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Why is name calling unkind</a:t>
              </a:r>
            </a:p>
          </p:txBody>
        </p:sp>
        <p:sp>
          <p:nvSpPr>
            <p:cNvPr id="30" name="TextBox 29">
              <a:extLst>
                <a:ext uri="{FF2B5EF4-FFF2-40B4-BE49-F238E27FC236}">
                  <a16:creationId xmlns:a16="http://schemas.microsoft.com/office/drawing/2014/main" id="{0BE9AE32-C071-B7DE-AAF9-A3390A68A47A}"/>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1</a:t>
              </a:r>
            </a:p>
          </p:txBody>
        </p:sp>
      </p:grpSp>
      <p:grpSp>
        <p:nvGrpSpPr>
          <p:cNvPr id="133" name="Group 132">
            <a:extLst>
              <a:ext uri="{FF2B5EF4-FFF2-40B4-BE49-F238E27FC236}">
                <a16:creationId xmlns:a16="http://schemas.microsoft.com/office/drawing/2014/main" id="{A7ED2238-EF28-176C-C6A9-702EF3B57DBF}"/>
              </a:ext>
            </a:extLst>
          </p:cNvPr>
          <p:cNvGrpSpPr/>
          <p:nvPr/>
        </p:nvGrpSpPr>
        <p:grpSpPr>
          <a:xfrm>
            <a:off x="3786199" y="1602100"/>
            <a:ext cx="4972012" cy="3711641"/>
            <a:chOff x="3417563" y="1606587"/>
            <a:chExt cx="4972012" cy="3711641"/>
          </a:xfrm>
        </p:grpSpPr>
        <p:sp>
          <p:nvSpPr>
            <p:cNvPr id="134" name="Rectangle: Top Corners Rounded 133">
              <a:extLst>
                <a:ext uri="{FF2B5EF4-FFF2-40B4-BE49-F238E27FC236}">
                  <a16:creationId xmlns:a16="http://schemas.microsoft.com/office/drawing/2014/main" id="{C599C00C-214D-4265-390E-E0F43A762C83}"/>
                </a:ext>
              </a:extLst>
            </p:cNvPr>
            <p:cNvSpPr/>
            <p:nvPr/>
          </p:nvSpPr>
          <p:spPr>
            <a:xfrm rot="5400000">
              <a:off x="4047748" y="976402"/>
              <a:ext cx="3711641" cy="4972012"/>
            </a:xfrm>
            <a:prstGeom prst="round2SameRect">
              <a:avLst>
                <a:gd name="adj1" fmla="val 50000"/>
                <a:gd name="adj2" fmla="val 0"/>
              </a:avLst>
            </a:prstGeom>
            <a:solidFill>
              <a:srgbClr val="5B64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5" name="TextBox 134">
              <a:extLst>
                <a:ext uri="{FF2B5EF4-FFF2-40B4-BE49-F238E27FC236}">
                  <a16:creationId xmlns:a16="http://schemas.microsoft.com/office/drawing/2014/main" id="{919B8170-7312-9E99-61E5-95E55D3B445D}"/>
                </a:ext>
              </a:extLst>
            </p:cNvPr>
            <p:cNvSpPr txBox="1"/>
            <p:nvPr/>
          </p:nvSpPr>
          <p:spPr>
            <a:xfrm>
              <a:off x="3621619" y="2841458"/>
              <a:ext cx="43294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are we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are we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I work with different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 I share family worries?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a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Why are relationships important?</a:t>
              </a:r>
            </a:p>
          </p:txBody>
        </p:sp>
        <p:sp>
          <p:nvSpPr>
            <p:cNvPr id="136" name="TextBox 135">
              <a:extLst>
                <a:ext uri="{FF2B5EF4-FFF2-40B4-BE49-F238E27FC236}">
                  <a16:creationId xmlns:a16="http://schemas.microsoft.com/office/drawing/2014/main" id="{9212B821-29EC-E87A-57A3-BF77689923F6}"/>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2</a:t>
              </a:r>
            </a:p>
          </p:txBody>
        </p:sp>
      </p:grpSp>
      <p:grpSp>
        <p:nvGrpSpPr>
          <p:cNvPr id="138" name="Group 137">
            <a:extLst>
              <a:ext uri="{FF2B5EF4-FFF2-40B4-BE49-F238E27FC236}">
                <a16:creationId xmlns:a16="http://schemas.microsoft.com/office/drawing/2014/main" id="{CDFD6A3D-A92F-2EFD-92D8-B9032F6677C9}"/>
              </a:ext>
            </a:extLst>
          </p:cNvPr>
          <p:cNvGrpSpPr/>
          <p:nvPr/>
        </p:nvGrpSpPr>
        <p:grpSpPr>
          <a:xfrm>
            <a:off x="4073582" y="1608920"/>
            <a:ext cx="4972012" cy="3711641"/>
            <a:chOff x="3417563" y="1606587"/>
            <a:chExt cx="4972012" cy="3711641"/>
          </a:xfrm>
        </p:grpSpPr>
        <p:sp>
          <p:nvSpPr>
            <p:cNvPr id="139" name="Rectangle: Top Corners Rounded 138">
              <a:extLst>
                <a:ext uri="{FF2B5EF4-FFF2-40B4-BE49-F238E27FC236}">
                  <a16:creationId xmlns:a16="http://schemas.microsoft.com/office/drawing/2014/main" id="{677BDC4F-6CFE-8E12-DF64-67817142DCB4}"/>
                </a:ext>
              </a:extLst>
            </p:cNvPr>
            <p:cNvSpPr/>
            <p:nvPr/>
          </p:nvSpPr>
          <p:spPr>
            <a:xfrm rot="5400000">
              <a:off x="4047748" y="976402"/>
              <a:ext cx="3711641" cy="4972012"/>
            </a:xfrm>
            <a:prstGeom prst="round2SameRect">
              <a:avLst>
                <a:gd name="adj1" fmla="val 50000"/>
                <a:gd name="adj2" fmla="val 0"/>
              </a:avLst>
            </a:prstGeom>
            <a:solidFill>
              <a:srgbClr val="747B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0" name="TextBox 139">
              <a:extLst>
                <a:ext uri="{FF2B5EF4-FFF2-40B4-BE49-F238E27FC236}">
                  <a16:creationId xmlns:a16="http://schemas.microsoft.com/office/drawing/2014/main" id="{8AE66886-B3DE-7CF2-282F-7FC518DB23B5}"/>
                </a:ext>
              </a:extLst>
            </p:cNvPr>
            <p:cNvSpPr txBox="1"/>
            <p:nvPr/>
          </p:nvSpPr>
          <p:spPr>
            <a:xfrm>
              <a:off x="3621619" y="2841458"/>
              <a:ext cx="432943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should we treat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can I do when friendships go wrong?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do we mean by consent in friendships?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bullying?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Who are my key people? </a:t>
              </a:r>
            </a:p>
          </p:txBody>
        </p:sp>
        <p:sp>
          <p:nvSpPr>
            <p:cNvPr id="141" name="TextBox 140">
              <a:extLst>
                <a:ext uri="{FF2B5EF4-FFF2-40B4-BE49-F238E27FC236}">
                  <a16:creationId xmlns:a16="http://schemas.microsoft.com/office/drawing/2014/main" id="{C47CB7B1-C65D-C66A-0629-18608C8B6487}"/>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3</a:t>
              </a:r>
            </a:p>
          </p:txBody>
        </p:sp>
      </p:grpSp>
      <p:grpSp>
        <p:nvGrpSpPr>
          <p:cNvPr id="142" name="Group 141">
            <a:extLst>
              <a:ext uri="{FF2B5EF4-FFF2-40B4-BE49-F238E27FC236}">
                <a16:creationId xmlns:a16="http://schemas.microsoft.com/office/drawing/2014/main" id="{63B5E066-6E6A-846C-A302-CC06864AF83B}"/>
              </a:ext>
            </a:extLst>
          </p:cNvPr>
          <p:cNvGrpSpPr/>
          <p:nvPr/>
        </p:nvGrpSpPr>
        <p:grpSpPr>
          <a:xfrm>
            <a:off x="4360965" y="1608920"/>
            <a:ext cx="4972012" cy="3711641"/>
            <a:chOff x="3417563" y="1606587"/>
            <a:chExt cx="4972012" cy="3711641"/>
          </a:xfrm>
        </p:grpSpPr>
        <p:sp>
          <p:nvSpPr>
            <p:cNvPr id="143" name="Rectangle: Top Corners Rounded 142">
              <a:extLst>
                <a:ext uri="{FF2B5EF4-FFF2-40B4-BE49-F238E27FC236}">
                  <a16:creationId xmlns:a16="http://schemas.microsoft.com/office/drawing/2014/main" id="{13674C0F-8A77-CF93-57DA-C0222F4DA319}"/>
                </a:ext>
              </a:extLst>
            </p:cNvPr>
            <p:cNvSpPr/>
            <p:nvPr/>
          </p:nvSpPr>
          <p:spPr>
            <a:xfrm rot="5400000">
              <a:off x="4047748" y="976402"/>
              <a:ext cx="3711641" cy="4972012"/>
            </a:xfrm>
            <a:prstGeom prst="round2SameRect">
              <a:avLst>
                <a:gd name="adj1" fmla="val 50000"/>
                <a:gd name="adj2" fmla="val 0"/>
              </a:avLst>
            </a:prstGeom>
            <a:solidFill>
              <a:srgbClr val="959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4" name="TextBox 143">
              <a:extLst>
                <a:ext uri="{FF2B5EF4-FFF2-40B4-BE49-F238E27FC236}">
                  <a16:creationId xmlns:a16="http://schemas.microsoft.com/office/drawing/2014/main" id="{488EF1B8-8B15-117F-03C4-20ADF7E797E5}"/>
                </a:ext>
              </a:extLst>
            </p:cNvPr>
            <p:cNvSpPr txBox="1"/>
            <p:nvPr/>
          </p:nvSpPr>
          <p:spPr>
            <a:xfrm>
              <a:off x="3575470" y="3128704"/>
              <a:ext cx="445501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we be role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a healthy friendship?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discrimination?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diversity?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peer influence?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Who makes up my community?</a:t>
              </a:r>
            </a:p>
          </p:txBody>
        </p:sp>
        <p:sp>
          <p:nvSpPr>
            <p:cNvPr id="145" name="TextBox 144">
              <a:extLst>
                <a:ext uri="{FF2B5EF4-FFF2-40B4-BE49-F238E27FC236}">
                  <a16:creationId xmlns:a16="http://schemas.microsoft.com/office/drawing/2014/main" id="{A3840060-C8D4-E0D7-9253-B35848861FEF}"/>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4</a:t>
              </a:r>
            </a:p>
          </p:txBody>
        </p:sp>
      </p:grpSp>
      <p:grpSp>
        <p:nvGrpSpPr>
          <p:cNvPr id="146" name="Group 145">
            <a:extLst>
              <a:ext uri="{FF2B5EF4-FFF2-40B4-BE49-F238E27FC236}">
                <a16:creationId xmlns:a16="http://schemas.microsoft.com/office/drawing/2014/main" id="{04AB19DF-F7EA-FEA4-CC59-C512540D77EF}"/>
              </a:ext>
            </a:extLst>
          </p:cNvPr>
          <p:cNvGrpSpPr/>
          <p:nvPr/>
        </p:nvGrpSpPr>
        <p:grpSpPr>
          <a:xfrm>
            <a:off x="4604166" y="1606587"/>
            <a:ext cx="4972012" cy="3711641"/>
            <a:chOff x="3417563" y="1606587"/>
            <a:chExt cx="4972012" cy="3711641"/>
          </a:xfrm>
        </p:grpSpPr>
        <p:sp>
          <p:nvSpPr>
            <p:cNvPr id="147" name="Rectangle: Top Corners Rounded 146">
              <a:extLst>
                <a:ext uri="{FF2B5EF4-FFF2-40B4-BE49-F238E27FC236}">
                  <a16:creationId xmlns:a16="http://schemas.microsoft.com/office/drawing/2014/main" id="{5F925F85-98D9-3C26-7DC9-83605D0214D0}"/>
                </a:ext>
              </a:extLst>
            </p:cNvPr>
            <p:cNvSpPr/>
            <p:nvPr/>
          </p:nvSpPr>
          <p:spPr>
            <a:xfrm rot="5400000">
              <a:off x="4047748" y="976402"/>
              <a:ext cx="3711641" cy="4972012"/>
            </a:xfrm>
            <a:prstGeom prst="round2SameRect">
              <a:avLst>
                <a:gd name="adj1" fmla="val 50000"/>
                <a:gd name="adj2" fmla="val 0"/>
              </a:avLst>
            </a:prstGeom>
            <a:solidFill>
              <a:srgbClr val="B9B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8" name="TextBox 147">
              <a:extLst>
                <a:ext uri="{FF2B5EF4-FFF2-40B4-BE49-F238E27FC236}">
                  <a16:creationId xmlns:a16="http://schemas.microsoft.com/office/drawing/2014/main" id="{2A2FACF0-E70E-320D-4403-8B63CB8C21F0}"/>
                </a:ext>
              </a:extLst>
            </p:cNvPr>
            <p:cNvSpPr txBox="1"/>
            <p:nvPr/>
          </p:nvSpPr>
          <p:spPr>
            <a:xfrm>
              <a:off x="3662473" y="2639462"/>
              <a:ext cx="4247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How can my adult relationships affect my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How do words have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are my personal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are online friendships?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is grooming?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is media influence?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is peer pressure?</a:t>
              </a:r>
            </a:p>
          </p:txBody>
        </p:sp>
        <p:sp>
          <p:nvSpPr>
            <p:cNvPr id="149" name="TextBox 148">
              <a:extLst>
                <a:ext uri="{FF2B5EF4-FFF2-40B4-BE49-F238E27FC236}">
                  <a16:creationId xmlns:a16="http://schemas.microsoft.com/office/drawing/2014/main" id="{6E64CFC7-C445-47C8-1D55-EB6405C42996}"/>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3AB2"/>
                  </a:solidFill>
                  <a:effectLst/>
                  <a:uLnTx/>
                  <a:uFillTx/>
                  <a:latin typeface="Calibri" panose="020F0502020204030204" pitchFamily="34" charset="0"/>
                  <a:ea typeface="+mn-ea"/>
                  <a:cs typeface="Calibri" panose="020F0502020204030204" pitchFamily="34" charset="0"/>
                </a:rPr>
                <a:t>Year 5</a:t>
              </a:r>
            </a:p>
          </p:txBody>
        </p:sp>
      </p:grpSp>
      <p:grpSp>
        <p:nvGrpSpPr>
          <p:cNvPr id="150" name="Group 149">
            <a:extLst>
              <a:ext uri="{FF2B5EF4-FFF2-40B4-BE49-F238E27FC236}">
                <a16:creationId xmlns:a16="http://schemas.microsoft.com/office/drawing/2014/main" id="{076C475E-40B0-5FCE-FC0B-B08C3B671E27}"/>
              </a:ext>
            </a:extLst>
          </p:cNvPr>
          <p:cNvGrpSpPr/>
          <p:nvPr/>
        </p:nvGrpSpPr>
        <p:grpSpPr>
          <a:xfrm>
            <a:off x="4897347" y="1606587"/>
            <a:ext cx="4972012" cy="3711641"/>
            <a:chOff x="3417563" y="1606587"/>
            <a:chExt cx="4972012" cy="3711641"/>
          </a:xfrm>
        </p:grpSpPr>
        <p:sp>
          <p:nvSpPr>
            <p:cNvPr id="151" name="Rectangle: Top Corners Rounded 150">
              <a:extLst>
                <a:ext uri="{FF2B5EF4-FFF2-40B4-BE49-F238E27FC236}">
                  <a16:creationId xmlns:a16="http://schemas.microsoft.com/office/drawing/2014/main" id="{4ADE809A-1AF0-3E0A-6394-FFC83650F0E9}"/>
                </a:ext>
              </a:extLst>
            </p:cNvPr>
            <p:cNvSpPr/>
            <p:nvPr/>
          </p:nvSpPr>
          <p:spPr>
            <a:xfrm rot="5400000">
              <a:off x="4047748" y="976402"/>
              <a:ext cx="3711641" cy="4972012"/>
            </a:xfrm>
            <a:prstGeom prst="round2SameRect">
              <a:avLst>
                <a:gd name="adj1" fmla="val 50000"/>
                <a:gd name="adj2" fmla="val 0"/>
              </a:avLst>
            </a:prstGeom>
            <a:solidFill>
              <a:srgbClr val="D7D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2" name="TextBox 151">
              <a:extLst>
                <a:ext uri="{FF2B5EF4-FFF2-40B4-BE49-F238E27FC236}">
                  <a16:creationId xmlns:a16="http://schemas.microsoft.com/office/drawing/2014/main" id="{D42859E6-2FB4-BF43-8D29-70738040B889}"/>
                </a:ext>
              </a:extLst>
            </p:cNvPr>
            <p:cNvSpPr txBox="1"/>
            <p:nvPr/>
          </p:nvSpPr>
          <p:spPr>
            <a:xfrm>
              <a:off x="3662473" y="2451375"/>
              <a:ext cx="4124807" cy="27238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How can I get ready for secondary relationships?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How can we be allies against racism?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How can we challenge sexism?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How can we respect different relationships?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What is debate?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rgbClr val="303AB2"/>
                  </a:solidFill>
                  <a:effectLst/>
                  <a:uLnTx/>
                  <a:uFillTx/>
                  <a:latin typeface="Aptos" panose="02110004020202020204"/>
                  <a:ea typeface="+mn-ea"/>
                  <a:cs typeface="+mn-cs"/>
                </a:rPr>
                <a:t>What is my relationship with authority?</a:t>
              </a:r>
            </a:p>
          </p:txBody>
        </p:sp>
        <p:sp>
          <p:nvSpPr>
            <p:cNvPr id="153" name="TextBox 152">
              <a:extLst>
                <a:ext uri="{FF2B5EF4-FFF2-40B4-BE49-F238E27FC236}">
                  <a16:creationId xmlns:a16="http://schemas.microsoft.com/office/drawing/2014/main" id="{A32BBF38-B4C9-7331-FF28-AE84530F2017}"/>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3AB2"/>
                  </a:solidFill>
                  <a:effectLst/>
                  <a:uLnTx/>
                  <a:uFillTx/>
                  <a:latin typeface="Calibri" panose="020F0502020204030204" pitchFamily="34" charset="0"/>
                  <a:ea typeface="+mn-ea"/>
                  <a:cs typeface="Calibri" panose="020F0502020204030204" pitchFamily="34" charset="0"/>
                </a:rPr>
                <a:t>Year 6</a:t>
              </a:r>
            </a:p>
          </p:txBody>
        </p:sp>
      </p:grpSp>
      <p:grpSp>
        <p:nvGrpSpPr>
          <p:cNvPr id="154" name="Group 153">
            <a:extLst>
              <a:ext uri="{FF2B5EF4-FFF2-40B4-BE49-F238E27FC236}">
                <a16:creationId xmlns:a16="http://schemas.microsoft.com/office/drawing/2014/main" id="{EE07EFD9-6339-6657-43D3-EF677AF38759}"/>
              </a:ext>
            </a:extLst>
          </p:cNvPr>
          <p:cNvGrpSpPr/>
          <p:nvPr/>
        </p:nvGrpSpPr>
        <p:grpSpPr>
          <a:xfrm>
            <a:off x="5189383" y="1606587"/>
            <a:ext cx="4972012" cy="3711641"/>
            <a:chOff x="3417563" y="1606587"/>
            <a:chExt cx="4972012" cy="3711641"/>
          </a:xfrm>
        </p:grpSpPr>
        <p:sp>
          <p:nvSpPr>
            <p:cNvPr id="155" name="Rectangle: Top Corners Rounded 154">
              <a:extLst>
                <a:ext uri="{FF2B5EF4-FFF2-40B4-BE49-F238E27FC236}">
                  <a16:creationId xmlns:a16="http://schemas.microsoft.com/office/drawing/2014/main" id="{56F77FD2-9FEE-2CD7-9A5F-DA78DB1CD525}"/>
                </a:ext>
              </a:extLst>
            </p:cNvPr>
            <p:cNvSpPr/>
            <p:nvPr/>
          </p:nvSpPr>
          <p:spPr>
            <a:xfrm rot="5400000">
              <a:off x="4047748" y="976402"/>
              <a:ext cx="3711641" cy="4972012"/>
            </a:xfrm>
            <a:prstGeom prst="round2SameRect">
              <a:avLst>
                <a:gd name="adj1" fmla="val 50000"/>
                <a:gd name="adj2" fmla="val 0"/>
              </a:avLst>
            </a:prstGeom>
            <a:solidFill>
              <a:srgbClr val="B9B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6" name="TextBox 155">
              <a:extLst>
                <a:ext uri="{FF2B5EF4-FFF2-40B4-BE49-F238E27FC236}">
                  <a16:creationId xmlns:a16="http://schemas.microsoft.com/office/drawing/2014/main" id="{B7C1A50D-EADD-F412-98F8-4B6EFB8B96B7}"/>
                </a:ext>
              </a:extLst>
            </p:cNvPr>
            <p:cNvSpPr txBox="1"/>
            <p:nvPr/>
          </p:nvSpPr>
          <p:spPr>
            <a:xfrm>
              <a:off x="3662473" y="3202124"/>
              <a:ext cx="4124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Is this banter or bullying?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What is child on child abuse?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How do I deal with conflict?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How can we deal with relationships breaking down?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03AB2"/>
                  </a:solidFill>
                  <a:effectLst/>
                  <a:uLnTx/>
                  <a:uFillTx/>
                  <a:latin typeface="Aptos" panose="02110004020202020204"/>
                  <a:ea typeface="+mn-ea"/>
                  <a:cs typeface="+mn-cs"/>
                </a:rPr>
                <a:t>Why is trust important? </a:t>
              </a:r>
            </a:p>
          </p:txBody>
        </p:sp>
        <p:sp>
          <p:nvSpPr>
            <p:cNvPr id="157" name="TextBox 156">
              <a:extLst>
                <a:ext uri="{FF2B5EF4-FFF2-40B4-BE49-F238E27FC236}">
                  <a16:creationId xmlns:a16="http://schemas.microsoft.com/office/drawing/2014/main" id="{3534B2B7-461D-EFDE-7F0F-0E85064D1707}"/>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3AB2"/>
                  </a:solidFill>
                  <a:effectLst/>
                  <a:uLnTx/>
                  <a:uFillTx/>
                  <a:latin typeface="Calibri" panose="020F0502020204030204" pitchFamily="34" charset="0"/>
                  <a:ea typeface="+mn-ea"/>
                  <a:cs typeface="Calibri" panose="020F0502020204030204" pitchFamily="34" charset="0"/>
                </a:rPr>
                <a:t>Year 7</a:t>
              </a:r>
            </a:p>
          </p:txBody>
        </p:sp>
      </p:grpSp>
      <p:grpSp>
        <p:nvGrpSpPr>
          <p:cNvPr id="158" name="Group 157">
            <a:extLst>
              <a:ext uri="{FF2B5EF4-FFF2-40B4-BE49-F238E27FC236}">
                <a16:creationId xmlns:a16="http://schemas.microsoft.com/office/drawing/2014/main" id="{E6257674-52AC-1DAF-BCB0-34657C8D31EE}"/>
              </a:ext>
            </a:extLst>
          </p:cNvPr>
          <p:cNvGrpSpPr/>
          <p:nvPr/>
        </p:nvGrpSpPr>
        <p:grpSpPr>
          <a:xfrm>
            <a:off x="5460438" y="1603177"/>
            <a:ext cx="4972012" cy="3711641"/>
            <a:chOff x="3417563" y="1619287"/>
            <a:chExt cx="4972012" cy="3711641"/>
          </a:xfrm>
        </p:grpSpPr>
        <p:sp>
          <p:nvSpPr>
            <p:cNvPr id="159" name="Rectangle: Top Corners Rounded 158">
              <a:extLst>
                <a:ext uri="{FF2B5EF4-FFF2-40B4-BE49-F238E27FC236}">
                  <a16:creationId xmlns:a16="http://schemas.microsoft.com/office/drawing/2014/main" id="{F715CF32-A5CB-710B-0019-3DC4106AB6E4}"/>
                </a:ext>
              </a:extLst>
            </p:cNvPr>
            <p:cNvSpPr/>
            <p:nvPr/>
          </p:nvSpPr>
          <p:spPr>
            <a:xfrm rot="5400000">
              <a:off x="4047748" y="989102"/>
              <a:ext cx="3711641" cy="4972012"/>
            </a:xfrm>
            <a:prstGeom prst="round2SameRect">
              <a:avLst>
                <a:gd name="adj1" fmla="val 50000"/>
                <a:gd name="adj2" fmla="val 0"/>
              </a:avLst>
            </a:prstGeom>
            <a:solidFill>
              <a:srgbClr val="959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TextBox 159">
              <a:extLst>
                <a:ext uri="{FF2B5EF4-FFF2-40B4-BE49-F238E27FC236}">
                  <a16:creationId xmlns:a16="http://schemas.microsoft.com/office/drawing/2014/main" id="{139BB5F5-5E86-8C4F-FD96-1F849941FC10}"/>
                </a:ext>
              </a:extLst>
            </p:cNvPr>
            <p:cNvSpPr txBox="1"/>
            <p:nvPr/>
          </p:nvSpPr>
          <p:spPr>
            <a:xfrm>
              <a:off x="3662473" y="2606834"/>
              <a:ext cx="412480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Are we responsible with social media?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 I deal with unplanned encounters?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can we deal with my friends using drugs and alcohol?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are red flag in relationships (friendship &amp; romantic)? </a:t>
              </a:r>
            </a:p>
          </p:txBody>
        </p:sp>
        <p:sp>
          <p:nvSpPr>
            <p:cNvPr id="161" name="TextBox 160">
              <a:extLst>
                <a:ext uri="{FF2B5EF4-FFF2-40B4-BE49-F238E27FC236}">
                  <a16:creationId xmlns:a16="http://schemas.microsoft.com/office/drawing/2014/main" id="{FDE63217-4157-7636-2DA9-553B100E5EE4}"/>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8</a:t>
              </a:r>
            </a:p>
          </p:txBody>
        </p:sp>
      </p:grpSp>
      <p:grpSp>
        <p:nvGrpSpPr>
          <p:cNvPr id="162" name="Group 161">
            <a:extLst>
              <a:ext uri="{FF2B5EF4-FFF2-40B4-BE49-F238E27FC236}">
                <a16:creationId xmlns:a16="http://schemas.microsoft.com/office/drawing/2014/main" id="{8E6424F9-03E7-1BC2-4F6D-594DCE85AA4D}"/>
              </a:ext>
            </a:extLst>
          </p:cNvPr>
          <p:cNvGrpSpPr/>
          <p:nvPr/>
        </p:nvGrpSpPr>
        <p:grpSpPr>
          <a:xfrm>
            <a:off x="5705348" y="1603177"/>
            <a:ext cx="4972012" cy="3711641"/>
            <a:chOff x="3417563" y="1619287"/>
            <a:chExt cx="4972012" cy="3711641"/>
          </a:xfrm>
        </p:grpSpPr>
        <p:sp>
          <p:nvSpPr>
            <p:cNvPr id="163" name="Rectangle: Top Corners Rounded 162">
              <a:extLst>
                <a:ext uri="{FF2B5EF4-FFF2-40B4-BE49-F238E27FC236}">
                  <a16:creationId xmlns:a16="http://schemas.microsoft.com/office/drawing/2014/main" id="{8513B5A9-C89C-987F-DFDE-35A8376C86D7}"/>
                </a:ext>
              </a:extLst>
            </p:cNvPr>
            <p:cNvSpPr/>
            <p:nvPr/>
          </p:nvSpPr>
          <p:spPr>
            <a:xfrm rot="5400000">
              <a:off x="4047748" y="989102"/>
              <a:ext cx="3711641" cy="4972012"/>
            </a:xfrm>
            <a:prstGeom prst="round2SameRect">
              <a:avLst>
                <a:gd name="adj1" fmla="val 50000"/>
                <a:gd name="adj2" fmla="val 0"/>
              </a:avLst>
            </a:prstGeom>
            <a:solidFill>
              <a:srgbClr val="747B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4" name="TextBox 163">
              <a:extLst>
                <a:ext uri="{FF2B5EF4-FFF2-40B4-BE49-F238E27FC236}">
                  <a16:creationId xmlns:a16="http://schemas.microsoft.com/office/drawing/2014/main" id="{742753FA-F063-C92F-D52C-CF28BA076804}"/>
                </a:ext>
              </a:extLst>
            </p:cNvPr>
            <p:cNvSpPr txBox="1"/>
            <p:nvPr/>
          </p:nvSpPr>
          <p:spPr>
            <a:xfrm>
              <a:off x="3662473" y="3216161"/>
              <a:ext cx="4124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consent in a relationship?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sexism?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child sexual exploitation?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the issues with nudes?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does the media portray sex and relationships?</a:t>
              </a:r>
            </a:p>
          </p:txBody>
        </p:sp>
        <p:sp>
          <p:nvSpPr>
            <p:cNvPr id="165" name="TextBox 164">
              <a:extLst>
                <a:ext uri="{FF2B5EF4-FFF2-40B4-BE49-F238E27FC236}">
                  <a16:creationId xmlns:a16="http://schemas.microsoft.com/office/drawing/2014/main" id="{9B0A78C9-F53F-E495-1F97-BAF0E3E26B7D}"/>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9</a:t>
              </a:r>
            </a:p>
          </p:txBody>
        </p:sp>
      </p:grpSp>
      <p:grpSp>
        <p:nvGrpSpPr>
          <p:cNvPr id="166" name="Group 165">
            <a:extLst>
              <a:ext uri="{FF2B5EF4-FFF2-40B4-BE49-F238E27FC236}">
                <a16:creationId xmlns:a16="http://schemas.microsoft.com/office/drawing/2014/main" id="{BD737151-5377-B852-54B3-5D5F02731EFB}"/>
              </a:ext>
            </a:extLst>
          </p:cNvPr>
          <p:cNvGrpSpPr/>
          <p:nvPr/>
        </p:nvGrpSpPr>
        <p:grpSpPr>
          <a:xfrm>
            <a:off x="6024876" y="1603177"/>
            <a:ext cx="4972012" cy="3711641"/>
            <a:chOff x="3417563" y="1619287"/>
            <a:chExt cx="4972012" cy="3711641"/>
          </a:xfrm>
        </p:grpSpPr>
        <p:sp>
          <p:nvSpPr>
            <p:cNvPr id="167" name="Rectangle: Top Corners Rounded 166">
              <a:extLst>
                <a:ext uri="{FF2B5EF4-FFF2-40B4-BE49-F238E27FC236}">
                  <a16:creationId xmlns:a16="http://schemas.microsoft.com/office/drawing/2014/main" id="{0600CB5B-EA1C-3516-9B6A-4E9A1EF849F9}"/>
                </a:ext>
              </a:extLst>
            </p:cNvPr>
            <p:cNvSpPr/>
            <p:nvPr/>
          </p:nvSpPr>
          <p:spPr>
            <a:xfrm rot="5400000">
              <a:off x="4047748" y="989102"/>
              <a:ext cx="3711641" cy="4972012"/>
            </a:xfrm>
            <a:prstGeom prst="round2SameRect">
              <a:avLst>
                <a:gd name="adj1" fmla="val 50000"/>
                <a:gd name="adj2" fmla="val 0"/>
              </a:avLst>
            </a:prstGeom>
            <a:solidFill>
              <a:srgbClr val="5B64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8" name="TextBox 167">
              <a:extLst>
                <a:ext uri="{FF2B5EF4-FFF2-40B4-BE49-F238E27FC236}">
                  <a16:creationId xmlns:a16="http://schemas.microsoft.com/office/drawing/2014/main" id="{F2E1C24B-45A6-1E69-29E4-90A62B13E8AC}"/>
                </a:ext>
              </a:extLst>
            </p:cNvPr>
            <p:cNvSpPr txBox="1"/>
            <p:nvPr/>
          </p:nvSpPr>
          <p:spPr>
            <a:xfrm>
              <a:off x="3662474" y="3218234"/>
              <a:ext cx="38035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are my relationship values?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emotional abuse?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incel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toxic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image based sexual abuse?</a:t>
              </a:r>
            </a:p>
          </p:txBody>
        </p:sp>
        <p:sp>
          <p:nvSpPr>
            <p:cNvPr id="169" name="TextBox 168">
              <a:extLst>
                <a:ext uri="{FF2B5EF4-FFF2-40B4-BE49-F238E27FC236}">
                  <a16:creationId xmlns:a16="http://schemas.microsoft.com/office/drawing/2014/main" id="{1B2464A3-5F3C-6D13-C106-7E14B66DDE53}"/>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10</a:t>
              </a:r>
            </a:p>
          </p:txBody>
        </p:sp>
      </p:grpSp>
      <p:grpSp>
        <p:nvGrpSpPr>
          <p:cNvPr id="170" name="Group 169">
            <a:extLst>
              <a:ext uri="{FF2B5EF4-FFF2-40B4-BE49-F238E27FC236}">
                <a16:creationId xmlns:a16="http://schemas.microsoft.com/office/drawing/2014/main" id="{751622AD-2066-C1D9-071C-2E99B1F18A33}"/>
              </a:ext>
            </a:extLst>
          </p:cNvPr>
          <p:cNvGrpSpPr/>
          <p:nvPr/>
        </p:nvGrpSpPr>
        <p:grpSpPr>
          <a:xfrm>
            <a:off x="6314716" y="1603177"/>
            <a:ext cx="4972012" cy="3711641"/>
            <a:chOff x="3417563" y="1619287"/>
            <a:chExt cx="4972012" cy="3711641"/>
          </a:xfrm>
        </p:grpSpPr>
        <p:sp>
          <p:nvSpPr>
            <p:cNvPr id="171" name="Rectangle: Top Corners Rounded 170">
              <a:extLst>
                <a:ext uri="{FF2B5EF4-FFF2-40B4-BE49-F238E27FC236}">
                  <a16:creationId xmlns:a16="http://schemas.microsoft.com/office/drawing/2014/main" id="{8A773FF5-A509-D2CC-C64B-98C6ACDAB0CF}"/>
                </a:ext>
              </a:extLst>
            </p:cNvPr>
            <p:cNvSpPr/>
            <p:nvPr/>
          </p:nvSpPr>
          <p:spPr>
            <a:xfrm rot="5400000">
              <a:off x="4047748" y="989102"/>
              <a:ext cx="3711641" cy="4972012"/>
            </a:xfrm>
            <a:prstGeom prst="round2SameRect">
              <a:avLst>
                <a:gd name="adj1" fmla="val 50000"/>
                <a:gd name="adj2" fmla="val 0"/>
              </a:avLst>
            </a:prstGeom>
            <a:solidFill>
              <a:srgbClr val="404A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2" name="TextBox 171">
              <a:extLst>
                <a:ext uri="{FF2B5EF4-FFF2-40B4-BE49-F238E27FC236}">
                  <a16:creationId xmlns:a16="http://schemas.microsoft.com/office/drawing/2014/main" id="{50FF13ED-8DFA-E7EB-9F78-FF20122AB5CD}"/>
                </a:ext>
              </a:extLst>
            </p:cNvPr>
            <p:cNvSpPr txBox="1"/>
            <p:nvPr/>
          </p:nvSpPr>
          <p:spPr>
            <a:xfrm>
              <a:off x="3662473" y="2855233"/>
              <a:ext cx="416020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are sexual offences?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victim blaming?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the difference between an arranged and forced marriage?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the impact of porn on relationships, so what?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my relationship with AI?</a:t>
              </a:r>
            </a:p>
          </p:txBody>
        </p:sp>
        <p:sp>
          <p:nvSpPr>
            <p:cNvPr id="173" name="TextBox 172">
              <a:extLst>
                <a:ext uri="{FF2B5EF4-FFF2-40B4-BE49-F238E27FC236}">
                  <a16:creationId xmlns:a16="http://schemas.microsoft.com/office/drawing/2014/main" id="{578C3930-5747-5C8C-5DDC-9BFA7EA60678}"/>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Year 11</a:t>
              </a:r>
            </a:p>
          </p:txBody>
        </p:sp>
      </p:grpSp>
      <p:grpSp>
        <p:nvGrpSpPr>
          <p:cNvPr id="174" name="Group 173">
            <a:extLst>
              <a:ext uri="{FF2B5EF4-FFF2-40B4-BE49-F238E27FC236}">
                <a16:creationId xmlns:a16="http://schemas.microsoft.com/office/drawing/2014/main" id="{6359665D-D7A9-FB3C-7ACF-D142F3381E30}"/>
              </a:ext>
            </a:extLst>
          </p:cNvPr>
          <p:cNvGrpSpPr/>
          <p:nvPr/>
        </p:nvGrpSpPr>
        <p:grpSpPr>
          <a:xfrm>
            <a:off x="6575702" y="1603177"/>
            <a:ext cx="4972012" cy="3711641"/>
            <a:chOff x="3417563" y="1619287"/>
            <a:chExt cx="4972012" cy="3711641"/>
          </a:xfrm>
        </p:grpSpPr>
        <p:sp>
          <p:nvSpPr>
            <p:cNvPr id="175" name="Rectangle: Top Corners Rounded 174">
              <a:extLst>
                <a:ext uri="{FF2B5EF4-FFF2-40B4-BE49-F238E27FC236}">
                  <a16:creationId xmlns:a16="http://schemas.microsoft.com/office/drawing/2014/main" id="{E7787807-7813-F19A-D37A-498E4364BAB4}"/>
                </a:ext>
              </a:extLst>
            </p:cNvPr>
            <p:cNvSpPr/>
            <p:nvPr/>
          </p:nvSpPr>
          <p:spPr>
            <a:xfrm rot="5400000">
              <a:off x="4047748" y="989102"/>
              <a:ext cx="3711641" cy="4972012"/>
            </a:xfrm>
            <a:prstGeom prst="round2SameRect">
              <a:avLst>
                <a:gd name="adj1" fmla="val 50000"/>
                <a:gd name="adj2" fmla="val 0"/>
              </a:avLst>
            </a:prstGeom>
            <a:solidFill>
              <a:srgbClr val="303A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6" name="TextBox 175">
              <a:extLst>
                <a:ext uri="{FF2B5EF4-FFF2-40B4-BE49-F238E27FC236}">
                  <a16:creationId xmlns:a16="http://schemas.microsoft.com/office/drawing/2014/main" id="{00E6A4A4-3B1E-3726-7F44-DFBE8AE333A5}"/>
                </a:ext>
              </a:extLst>
            </p:cNvPr>
            <p:cNvSpPr txBox="1"/>
            <p:nvPr/>
          </p:nvSpPr>
          <p:spPr>
            <a:xfrm>
              <a:off x="3662473" y="2582554"/>
              <a:ext cx="452197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 we manage stages of intimacy?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Who are your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to spot and respond to coercive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should we end romantic 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How do we develop our online brand?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panose="02110004020202020204"/>
                  <a:ea typeface="+mn-ea"/>
                  <a:cs typeface="+mn-cs"/>
                </a:rPr>
                <a:t>What is harassment?</a:t>
              </a:r>
            </a:p>
          </p:txBody>
        </p:sp>
        <p:sp>
          <p:nvSpPr>
            <p:cNvPr id="177" name="TextBox 176">
              <a:extLst>
                <a:ext uri="{FF2B5EF4-FFF2-40B4-BE49-F238E27FC236}">
                  <a16:creationId xmlns:a16="http://schemas.microsoft.com/office/drawing/2014/main" id="{65D9084B-BAB0-E41F-E6B9-C1629DF22A6B}"/>
                </a:ext>
              </a:extLst>
            </p:cNvPr>
            <p:cNvSpPr txBox="1"/>
            <p:nvPr/>
          </p:nvSpPr>
          <p:spPr>
            <a:xfrm>
              <a:off x="3503856" y="1818513"/>
              <a:ext cx="3684896" cy="707886"/>
            </a:xfrm>
            <a:prstGeom prst="rect">
              <a:avLst/>
            </a:prstGeom>
            <a:noFill/>
          </p:spPr>
          <p:txBody>
            <a:bodyPr wrap="square">
              <a:spAutoFit/>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Post 16</a:t>
              </a:r>
            </a:p>
          </p:txBody>
        </p:sp>
      </p:grpSp>
      <p:sp>
        <p:nvSpPr>
          <p:cNvPr id="2" name="Flowchart: Terminator 1">
            <a:extLst>
              <a:ext uri="{FF2B5EF4-FFF2-40B4-BE49-F238E27FC236}">
                <a16:creationId xmlns:a16="http://schemas.microsoft.com/office/drawing/2014/main" id="{BA910D10-5B05-FE47-1FD2-4EA5E0EDC040}"/>
              </a:ext>
            </a:extLst>
          </p:cNvPr>
          <p:cNvSpPr/>
          <p:nvPr/>
        </p:nvSpPr>
        <p:spPr>
          <a:xfrm>
            <a:off x="7830493"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Assemblies</a:t>
            </a:r>
          </a:p>
        </p:txBody>
      </p:sp>
      <p:sp>
        <p:nvSpPr>
          <p:cNvPr id="3" name="Flowchart: Terminator 2">
            <a:extLst>
              <a:ext uri="{FF2B5EF4-FFF2-40B4-BE49-F238E27FC236}">
                <a16:creationId xmlns:a16="http://schemas.microsoft.com/office/drawing/2014/main" id="{CD45CCA3-6CE7-8996-D367-31403E1BAD9C}"/>
              </a:ext>
            </a:extLst>
          </p:cNvPr>
          <p:cNvSpPr/>
          <p:nvPr/>
        </p:nvSpPr>
        <p:spPr>
          <a:xfrm>
            <a:off x="8869522"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Passports</a:t>
            </a:r>
          </a:p>
        </p:txBody>
      </p:sp>
      <p:sp>
        <p:nvSpPr>
          <p:cNvPr id="10" name="Flowchart: Terminator 9">
            <a:extLst>
              <a:ext uri="{FF2B5EF4-FFF2-40B4-BE49-F238E27FC236}">
                <a16:creationId xmlns:a16="http://schemas.microsoft.com/office/drawing/2014/main" id="{D09697E4-3446-7B4C-0982-4F6514FC4AFF}"/>
              </a:ext>
            </a:extLst>
          </p:cNvPr>
          <p:cNvSpPr/>
          <p:nvPr/>
        </p:nvSpPr>
        <p:spPr>
          <a:xfrm>
            <a:off x="9915019" y="6195502"/>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CPD</a:t>
            </a:r>
          </a:p>
        </p:txBody>
      </p:sp>
      <p:sp>
        <p:nvSpPr>
          <p:cNvPr id="11" name="Flowchart: Terminator 10">
            <a:extLst>
              <a:ext uri="{FF2B5EF4-FFF2-40B4-BE49-F238E27FC236}">
                <a16:creationId xmlns:a16="http://schemas.microsoft.com/office/drawing/2014/main" id="{FDAC379F-6F08-43FE-FDCA-AE18FF8C3A28}"/>
              </a:ext>
            </a:extLst>
          </p:cNvPr>
          <p:cNvSpPr/>
          <p:nvPr/>
        </p:nvSpPr>
        <p:spPr>
          <a:xfrm>
            <a:off x="10960516" y="6190386"/>
            <a:ext cx="1009487" cy="344328"/>
          </a:xfrm>
          <a:prstGeom prst="flowChartTerminator">
            <a:avLst/>
          </a:prstGeom>
          <a:solidFill>
            <a:srgbClr val="B0B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ptos" panose="02110004020202020204"/>
                <a:ea typeface="+mn-ea"/>
                <a:cs typeface="+mn-cs"/>
              </a:rPr>
              <a:t>Documents</a:t>
            </a:r>
          </a:p>
        </p:txBody>
      </p:sp>
    </p:spTree>
    <p:extLst>
      <p:ext uri="{BB962C8B-B14F-4D97-AF65-F5344CB8AC3E}">
        <p14:creationId xmlns:p14="http://schemas.microsoft.com/office/powerpoint/2010/main" val="43107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99"/>
                                        </p:tgtEl>
                                        <p:attrNameLst>
                                          <p:attrName>style.visibility</p:attrName>
                                        </p:attrNameLst>
                                      </p:cBhvr>
                                      <p:to>
                                        <p:strVal val="visible"/>
                                      </p:to>
                                    </p:set>
                                    <p:anim calcmode="lin" valueType="num">
                                      <p:cBhvr additive="base">
                                        <p:cTn id="23" dur="500" fill="hold"/>
                                        <p:tgtEl>
                                          <p:spTgt spid="199"/>
                                        </p:tgtEl>
                                        <p:attrNameLst>
                                          <p:attrName>ppt_x</p:attrName>
                                        </p:attrNameLst>
                                      </p:cBhvr>
                                      <p:tavLst>
                                        <p:tav tm="0">
                                          <p:val>
                                            <p:strVal val="0-#ppt_w/2"/>
                                          </p:val>
                                        </p:tav>
                                        <p:tav tm="100000">
                                          <p:val>
                                            <p:strVal val="#ppt_x"/>
                                          </p:val>
                                        </p:tav>
                                      </p:tavLst>
                                    </p:anim>
                                    <p:anim calcmode="lin" valueType="num">
                                      <p:cBhvr additive="base">
                                        <p:cTn id="24" dur="500" fill="hold"/>
                                        <p:tgtEl>
                                          <p:spTgt spid="199"/>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132"/>
                                        </p:tgtEl>
                                        <p:attrNameLst>
                                          <p:attrName>style.visibility</p:attrName>
                                        </p:attrNameLst>
                                      </p:cBhvr>
                                      <p:to>
                                        <p:strVal val="visible"/>
                                      </p:to>
                                    </p:set>
                                    <p:anim calcmode="lin" valueType="num">
                                      <p:cBhvr additive="base">
                                        <p:cTn id="28" dur="500" fill="hold"/>
                                        <p:tgtEl>
                                          <p:spTgt spid="132"/>
                                        </p:tgtEl>
                                        <p:attrNameLst>
                                          <p:attrName>ppt_x</p:attrName>
                                        </p:attrNameLst>
                                      </p:cBhvr>
                                      <p:tavLst>
                                        <p:tav tm="0">
                                          <p:val>
                                            <p:strVal val="1+#ppt_w/2"/>
                                          </p:val>
                                        </p:tav>
                                        <p:tav tm="100000">
                                          <p:val>
                                            <p:strVal val="#ppt_x"/>
                                          </p:val>
                                        </p:tav>
                                      </p:tavLst>
                                    </p:anim>
                                    <p:anim calcmode="lin" valueType="num">
                                      <p:cBhvr additive="base">
                                        <p:cTn id="29"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1+#ppt_w/2"/>
                                          </p:val>
                                        </p:tav>
                                        <p:tav tm="100000">
                                          <p:val>
                                            <p:strVal val="#ppt_x"/>
                                          </p:val>
                                        </p:tav>
                                      </p:tavLst>
                                    </p:anim>
                                    <p:anim calcmode="lin" valueType="num">
                                      <p:cBhvr additive="base">
                                        <p:cTn id="35"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33"/>
                                        </p:tgtEl>
                                        <p:attrNameLst>
                                          <p:attrName>style.visibility</p:attrName>
                                        </p:attrNameLst>
                                      </p:cBhvr>
                                      <p:to>
                                        <p:strVal val="visible"/>
                                      </p:to>
                                    </p:set>
                                    <p:anim calcmode="lin" valueType="num">
                                      <p:cBhvr additive="base">
                                        <p:cTn id="40" dur="500" fill="hold"/>
                                        <p:tgtEl>
                                          <p:spTgt spid="133"/>
                                        </p:tgtEl>
                                        <p:attrNameLst>
                                          <p:attrName>ppt_x</p:attrName>
                                        </p:attrNameLst>
                                      </p:cBhvr>
                                      <p:tavLst>
                                        <p:tav tm="0">
                                          <p:val>
                                            <p:strVal val="1+#ppt_w/2"/>
                                          </p:val>
                                        </p:tav>
                                        <p:tav tm="100000">
                                          <p:val>
                                            <p:strVal val="#ppt_x"/>
                                          </p:val>
                                        </p:tav>
                                      </p:tavLst>
                                    </p:anim>
                                    <p:anim calcmode="lin" valueType="num">
                                      <p:cBhvr additive="base">
                                        <p:cTn id="41" dur="5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38"/>
                                        </p:tgtEl>
                                        <p:attrNameLst>
                                          <p:attrName>style.visibility</p:attrName>
                                        </p:attrNameLst>
                                      </p:cBhvr>
                                      <p:to>
                                        <p:strVal val="visible"/>
                                      </p:to>
                                    </p:set>
                                    <p:anim calcmode="lin" valueType="num">
                                      <p:cBhvr additive="base">
                                        <p:cTn id="46" dur="500" fill="hold"/>
                                        <p:tgtEl>
                                          <p:spTgt spid="138"/>
                                        </p:tgtEl>
                                        <p:attrNameLst>
                                          <p:attrName>ppt_x</p:attrName>
                                        </p:attrNameLst>
                                      </p:cBhvr>
                                      <p:tavLst>
                                        <p:tav tm="0">
                                          <p:val>
                                            <p:strVal val="1+#ppt_w/2"/>
                                          </p:val>
                                        </p:tav>
                                        <p:tav tm="100000">
                                          <p:val>
                                            <p:strVal val="#ppt_x"/>
                                          </p:val>
                                        </p:tav>
                                      </p:tavLst>
                                    </p:anim>
                                    <p:anim calcmode="lin" valueType="num">
                                      <p:cBhvr additive="base">
                                        <p:cTn id="47" dur="500" fill="hold"/>
                                        <p:tgtEl>
                                          <p:spTgt spid="138"/>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42"/>
                                        </p:tgtEl>
                                        <p:attrNameLst>
                                          <p:attrName>style.visibility</p:attrName>
                                        </p:attrNameLst>
                                      </p:cBhvr>
                                      <p:to>
                                        <p:strVal val="visible"/>
                                      </p:to>
                                    </p:set>
                                    <p:anim calcmode="lin" valueType="num">
                                      <p:cBhvr additive="base">
                                        <p:cTn id="52" dur="500" fill="hold"/>
                                        <p:tgtEl>
                                          <p:spTgt spid="142"/>
                                        </p:tgtEl>
                                        <p:attrNameLst>
                                          <p:attrName>ppt_x</p:attrName>
                                        </p:attrNameLst>
                                      </p:cBhvr>
                                      <p:tavLst>
                                        <p:tav tm="0">
                                          <p:val>
                                            <p:strVal val="1+#ppt_w/2"/>
                                          </p:val>
                                        </p:tav>
                                        <p:tav tm="100000">
                                          <p:val>
                                            <p:strVal val="#ppt_x"/>
                                          </p:val>
                                        </p:tav>
                                      </p:tavLst>
                                    </p:anim>
                                    <p:anim calcmode="lin" valueType="num">
                                      <p:cBhvr additive="base">
                                        <p:cTn id="53" dur="500" fill="hold"/>
                                        <p:tgtEl>
                                          <p:spTgt spid="14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stCondLst>
                                    <p:cond delay="0"/>
                                  </p:stCondLst>
                                  <p:childTnLst>
                                    <p:set>
                                      <p:cBhvr>
                                        <p:cTn id="57" dur="1" fill="hold">
                                          <p:stCondLst>
                                            <p:cond delay="0"/>
                                          </p:stCondLst>
                                        </p:cTn>
                                        <p:tgtEl>
                                          <p:spTgt spid="146"/>
                                        </p:tgtEl>
                                        <p:attrNameLst>
                                          <p:attrName>style.visibility</p:attrName>
                                        </p:attrNameLst>
                                      </p:cBhvr>
                                      <p:to>
                                        <p:strVal val="visible"/>
                                      </p:to>
                                    </p:set>
                                    <p:anim calcmode="lin" valueType="num">
                                      <p:cBhvr additive="base">
                                        <p:cTn id="58" dur="500" fill="hold"/>
                                        <p:tgtEl>
                                          <p:spTgt spid="146"/>
                                        </p:tgtEl>
                                        <p:attrNameLst>
                                          <p:attrName>ppt_x</p:attrName>
                                        </p:attrNameLst>
                                      </p:cBhvr>
                                      <p:tavLst>
                                        <p:tav tm="0">
                                          <p:val>
                                            <p:strVal val="1+#ppt_w/2"/>
                                          </p:val>
                                        </p:tav>
                                        <p:tav tm="100000">
                                          <p:val>
                                            <p:strVal val="#ppt_x"/>
                                          </p:val>
                                        </p:tav>
                                      </p:tavLst>
                                    </p:anim>
                                    <p:anim calcmode="lin" valueType="num">
                                      <p:cBhvr additive="base">
                                        <p:cTn id="59"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50"/>
                                        </p:tgtEl>
                                        <p:attrNameLst>
                                          <p:attrName>style.visibility</p:attrName>
                                        </p:attrNameLst>
                                      </p:cBhvr>
                                      <p:to>
                                        <p:strVal val="visible"/>
                                      </p:to>
                                    </p:set>
                                    <p:anim calcmode="lin" valueType="num">
                                      <p:cBhvr additive="base">
                                        <p:cTn id="64" dur="500" fill="hold"/>
                                        <p:tgtEl>
                                          <p:spTgt spid="150"/>
                                        </p:tgtEl>
                                        <p:attrNameLst>
                                          <p:attrName>ppt_x</p:attrName>
                                        </p:attrNameLst>
                                      </p:cBhvr>
                                      <p:tavLst>
                                        <p:tav tm="0">
                                          <p:val>
                                            <p:strVal val="1+#ppt_w/2"/>
                                          </p:val>
                                        </p:tav>
                                        <p:tav tm="100000">
                                          <p:val>
                                            <p:strVal val="#ppt_x"/>
                                          </p:val>
                                        </p:tav>
                                      </p:tavLst>
                                    </p:anim>
                                    <p:anim calcmode="lin" valueType="num">
                                      <p:cBhvr additive="base">
                                        <p:cTn id="65"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nodeType="clickEffect">
                                  <p:stCondLst>
                                    <p:cond delay="0"/>
                                  </p:stCondLst>
                                  <p:childTnLst>
                                    <p:set>
                                      <p:cBhvr>
                                        <p:cTn id="69" dur="1" fill="hold">
                                          <p:stCondLst>
                                            <p:cond delay="0"/>
                                          </p:stCondLst>
                                        </p:cTn>
                                        <p:tgtEl>
                                          <p:spTgt spid="154"/>
                                        </p:tgtEl>
                                        <p:attrNameLst>
                                          <p:attrName>style.visibility</p:attrName>
                                        </p:attrNameLst>
                                      </p:cBhvr>
                                      <p:to>
                                        <p:strVal val="visible"/>
                                      </p:to>
                                    </p:set>
                                    <p:anim calcmode="lin" valueType="num">
                                      <p:cBhvr additive="base">
                                        <p:cTn id="70" dur="500" fill="hold"/>
                                        <p:tgtEl>
                                          <p:spTgt spid="154"/>
                                        </p:tgtEl>
                                        <p:attrNameLst>
                                          <p:attrName>ppt_x</p:attrName>
                                        </p:attrNameLst>
                                      </p:cBhvr>
                                      <p:tavLst>
                                        <p:tav tm="0">
                                          <p:val>
                                            <p:strVal val="1+#ppt_w/2"/>
                                          </p:val>
                                        </p:tav>
                                        <p:tav tm="100000">
                                          <p:val>
                                            <p:strVal val="#ppt_x"/>
                                          </p:val>
                                        </p:tav>
                                      </p:tavLst>
                                    </p:anim>
                                    <p:anim calcmode="lin" valueType="num">
                                      <p:cBhvr additive="base">
                                        <p:cTn id="71" dur="5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58"/>
                                        </p:tgtEl>
                                        <p:attrNameLst>
                                          <p:attrName>style.visibility</p:attrName>
                                        </p:attrNameLst>
                                      </p:cBhvr>
                                      <p:to>
                                        <p:strVal val="visible"/>
                                      </p:to>
                                    </p:set>
                                    <p:anim calcmode="lin" valueType="num">
                                      <p:cBhvr additive="base">
                                        <p:cTn id="76" dur="500" fill="hold"/>
                                        <p:tgtEl>
                                          <p:spTgt spid="158"/>
                                        </p:tgtEl>
                                        <p:attrNameLst>
                                          <p:attrName>ppt_x</p:attrName>
                                        </p:attrNameLst>
                                      </p:cBhvr>
                                      <p:tavLst>
                                        <p:tav tm="0">
                                          <p:val>
                                            <p:strVal val="1+#ppt_w/2"/>
                                          </p:val>
                                        </p:tav>
                                        <p:tav tm="100000">
                                          <p:val>
                                            <p:strVal val="#ppt_x"/>
                                          </p:val>
                                        </p:tav>
                                      </p:tavLst>
                                    </p:anim>
                                    <p:anim calcmode="lin" valueType="num">
                                      <p:cBhvr additive="base">
                                        <p:cTn id="77"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nodeType="clickEffect">
                                  <p:stCondLst>
                                    <p:cond delay="0"/>
                                  </p:stCondLst>
                                  <p:childTnLst>
                                    <p:set>
                                      <p:cBhvr>
                                        <p:cTn id="81" dur="1" fill="hold">
                                          <p:stCondLst>
                                            <p:cond delay="0"/>
                                          </p:stCondLst>
                                        </p:cTn>
                                        <p:tgtEl>
                                          <p:spTgt spid="162"/>
                                        </p:tgtEl>
                                        <p:attrNameLst>
                                          <p:attrName>style.visibility</p:attrName>
                                        </p:attrNameLst>
                                      </p:cBhvr>
                                      <p:to>
                                        <p:strVal val="visible"/>
                                      </p:to>
                                    </p:set>
                                    <p:anim calcmode="lin" valueType="num">
                                      <p:cBhvr additive="base">
                                        <p:cTn id="82" dur="500" fill="hold"/>
                                        <p:tgtEl>
                                          <p:spTgt spid="162"/>
                                        </p:tgtEl>
                                        <p:attrNameLst>
                                          <p:attrName>ppt_x</p:attrName>
                                        </p:attrNameLst>
                                      </p:cBhvr>
                                      <p:tavLst>
                                        <p:tav tm="0">
                                          <p:val>
                                            <p:strVal val="1+#ppt_w/2"/>
                                          </p:val>
                                        </p:tav>
                                        <p:tav tm="100000">
                                          <p:val>
                                            <p:strVal val="#ppt_x"/>
                                          </p:val>
                                        </p:tav>
                                      </p:tavLst>
                                    </p:anim>
                                    <p:anim calcmode="lin" valueType="num">
                                      <p:cBhvr additive="base">
                                        <p:cTn id="83" dur="500" fill="hold"/>
                                        <p:tgtEl>
                                          <p:spTgt spid="162"/>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166"/>
                                        </p:tgtEl>
                                        <p:attrNameLst>
                                          <p:attrName>style.visibility</p:attrName>
                                        </p:attrNameLst>
                                      </p:cBhvr>
                                      <p:to>
                                        <p:strVal val="visible"/>
                                      </p:to>
                                    </p:set>
                                    <p:anim calcmode="lin" valueType="num">
                                      <p:cBhvr additive="base">
                                        <p:cTn id="88" dur="500" fill="hold"/>
                                        <p:tgtEl>
                                          <p:spTgt spid="166"/>
                                        </p:tgtEl>
                                        <p:attrNameLst>
                                          <p:attrName>ppt_x</p:attrName>
                                        </p:attrNameLst>
                                      </p:cBhvr>
                                      <p:tavLst>
                                        <p:tav tm="0">
                                          <p:val>
                                            <p:strVal val="1+#ppt_w/2"/>
                                          </p:val>
                                        </p:tav>
                                        <p:tav tm="100000">
                                          <p:val>
                                            <p:strVal val="#ppt_x"/>
                                          </p:val>
                                        </p:tav>
                                      </p:tavLst>
                                    </p:anim>
                                    <p:anim calcmode="lin" valueType="num">
                                      <p:cBhvr additive="base">
                                        <p:cTn id="89" dur="500" fill="hold"/>
                                        <p:tgtEl>
                                          <p:spTgt spid="166"/>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170"/>
                                        </p:tgtEl>
                                        <p:attrNameLst>
                                          <p:attrName>style.visibility</p:attrName>
                                        </p:attrNameLst>
                                      </p:cBhvr>
                                      <p:to>
                                        <p:strVal val="visible"/>
                                      </p:to>
                                    </p:set>
                                    <p:anim calcmode="lin" valueType="num">
                                      <p:cBhvr additive="base">
                                        <p:cTn id="94" dur="500" fill="hold"/>
                                        <p:tgtEl>
                                          <p:spTgt spid="170"/>
                                        </p:tgtEl>
                                        <p:attrNameLst>
                                          <p:attrName>ppt_x</p:attrName>
                                        </p:attrNameLst>
                                      </p:cBhvr>
                                      <p:tavLst>
                                        <p:tav tm="0">
                                          <p:val>
                                            <p:strVal val="1+#ppt_w/2"/>
                                          </p:val>
                                        </p:tav>
                                        <p:tav tm="100000">
                                          <p:val>
                                            <p:strVal val="#ppt_x"/>
                                          </p:val>
                                        </p:tav>
                                      </p:tavLst>
                                    </p:anim>
                                    <p:anim calcmode="lin" valueType="num">
                                      <p:cBhvr additive="base">
                                        <p:cTn id="95" dur="5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174"/>
                                        </p:tgtEl>
                                        <p:attrNameLst>
                                          <p:attrName>style.visibility</p:attrName>
                                        </p:attrNameLst>
                                      </p:cBhvr>
                                      <p:to>
                                        <p:strVal val="visible"/>
                                      </p:to>
                                    </p:set>
                                    <p:anim calcmode="lin" valueType="num">
                                      <p:cBhvr additive="base">
                                        <p:cTn id="100" dur="500" fill="hold"/>
                                        <p:tgtEl>
                                          <p:spTgt spid="174"/>
                                        </p:tgtEl>
                                        <p:attrNameLst>
                                          <p:attrName>ppt_x</p:attrName>
                                        </p:attrNameLst>
                                      </p:cBhvr>
                                      <p:tavLst>
                                        <p:tav tm="0">
                                          <p:val>
                                            <p:strVal val="1+#ppt_w/2"/>
                                          </p:val>
                                        </p:tav>
                                        <p:tav tm="100000">
                                          <p:val>
                                            <p:strVal val="#ppt_x"/>
                                          </p:val>
                                        </p:tav>
                                      </p:tavLst>
                                    </p:anim>
                                    <p:anim calcmode="lin" valueType="num">
                                      <p:cBhvr additive="base">
                                        <p:cTn id="101" dur="500" fill="hold"/>
                                        <p:tgtEl>
                                          <p:spTgt spid="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2" grpId="0" animBg="1"/>
      <p:bldP spid="3"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Pol-Ed 3">
      <a:dk1>
        <a:srgbClr val="303AB2"/>
      </a:dk1>
      <a:lt1>
        <a:srgbClr val="FFFFFF"/>
      </a:lt1>
      <a:dk2>
        <a:srgbClr val="440099"/>
      </a:dk2>
      <a:lt2>
        <a:srgbClr val="D9D9D6"/>
      </a:lt2>
      <a:accent1>
        <a:srgbClr val="00A5DF"/>
      </a:accent1>
      <a:accent2>
        <a:srgbClr val="6CC249"/>
      </a:accent2>
      <a:accent3>
        <a:srgbClr val="EFDF00"/>
      </a:accent3>
      <a:accent4>
        <a:srgbClr val="FF9E1B"/>
      </a:accent4>
      <a:accent5>
        <a:srgbClr val="F04E98"/>
      </a:accent5>
      <a:accent6>
        <a:srgbClr val="00AB83"/>
      </a:accent6>
      <a:hlink>
        <a:srgbClr val="0563C1"/>
      </a:hlink>
      <a:folHlink>
        <a:srgbClr val="CA2F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Pol-Ed 1">
      <a:dk1>
        <a:srgbClr val="303AB2"/>
      </a:dk1>
      <a:lt1>
        <a:srgbClr val="FFFFFF"/>
      </a:lt1>
      <a:dk2>
        <a:srgbClr val="440099"/>
      </a:dk2>
      <a:lt2>
        <a:srgbClr val="D9D9D6"/>
      </a:lt2>
      <a:accent1>
        <a:srgbClr val="00A5DF"/>
      </a:accent1>
      <a:accent2>
        <a:srgbClr val="6CC249"/>
      </a:accent2>
      <a:accent3>
        <a:srgbClr val="EFDF00"/>
      </a:accent3>
      <a:accent4>
        <a:srgbClr val="FF9E1B"/>
      </a:accent4>
      <a:accent5>
        <a:srgbClr val="F04E98"/>
      </a:accent5>
      <a:accent6>
        <a:srgbClr val="00AB83"/>
      </a:accent6>
      <a:hlink>
        <a:srgbClr val="0563C1"/>
      </a:hlink>
      <a:folHlink>
        <a:srgbClr val="CA2FB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PMS xmlns="c8b6f972-1a86-4752-ad38-e6101240405c" xsi:nil="true"/>
    <lcf76f155ced4ddcb4097134ff3c332f xmlns="31e16778-6b1f-4b02-942c-2ca41b633870">
      <Terms xmlns="http://schemas.microsoft.com/office/infopath/2007/PartnerControls"/>
    </lcf76f155ced4ddcb4097134ff3c332f>
    <TaxCatchAll xmlns="916e98a4-bf87-4ad4-83f4-b37b737409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9B444F3D375341AF54AE10DE4D7FEF" ma:contentTypeVersion="15" ma:contentTypeDescription="Create a new document." ma:contentTypeScope="" ma:versionID="b34f01cfa4a70dc5513b344902137d8e">
  <xsd:schema xmlns:xsd="http://www.w3.org/2001/XMLSchema" xmlns:xs="http://www.w3.org/2001/XMLSchema" xmlns:p="http://schemas.microsoft.com/office/2006/metadata/properties" xmlns:ns2="c8b6f972-1a86-4752-ad38-e6101240405c" xmlns:ns3="31e16778-6b1f-4b02-942c-2ca41b633870" xmlns:ns4="916e98a4-bf87-4ad4-83f4-b37b737409dd" targetNamespace="http://schemas.microsoft.com/office/2006/metadata/properties" ma:root="true" ma:fieldsID="2b9ba78390be6fc11d34d0ebe634687d" ns2:_="" ns3:_="" ns4:_="">
    <xsd:import namespace="c8b6f972-1a86-4752-ad38-e6101240405c"/>
    <xsd:import namespace="31e16778-6b1f-4b02-942c-2ca41b633870"/>
    <xsd:import namespace="916e98a4-bf87-4ad4-83f4-b37b737409dd"/>
    <xsd:element name="properties">
      <xsd:complexType>
        <xsd:sequence>
          <xsd:element name="documentManagement">
            <xsd:complexType>
              <xsd:all>
                <xsd:element ref="ns2:GPM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CR" minOccurs="0"/>
                <xsd:element ref="ns3:MediaServiceSearchProperties" minOccurs="0"/>
                <xsd:element ref="ns3:MediaServiceBillingMetadata"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6f972-1a86-4752-ad38-e6101240405c" elementFormDefault="qualified">
    <xsd:import namespace="http://schemas.microsoft.com/office/2006/documentManagement/types"/>
    <xsd:import namespace="http://schemas.microsoft.com/office/infopath/2007/PartnerControls"/>
    <xsd:element name="GPMS" ma:index="8" nillable="true" ma:displayName="GPMS" ma:internalName="GPM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e16778-6b1f-4b02-942c-2ca41b63387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840f7b1-9e1d-4ed4-a4a4-833904f8d6f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6e98a4-bf87-4ad4-83f4-b37b737409d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ff4b826-094c-401b-986d-f70085577caf}" ma:internalName="TaxCatchAll" ma:showField="CatchAllData" ma:web="916e98a4-bf87-4ad4-83f4-b37b737409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737369-3C97-41DA-9158-D9E1EF6601F3}">
  <ds:schemaRefs>
    <ds:schemaRef ds:uri="31e16778-6b1f-4b02-942c-2ca41b633870"/>
    <ds:schemaRef ds:uri="916e98a4-bf87-4ad4-83f4-b37b737409dd"/>
    <ds:schemaRef ds:uri="c8b6f972-1a86-4752-ad38-e610124040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6E8C91-3E84-4C1B-9F8E-F91EC129624B}">
  <ds:schemaRefs>
    <ds:schemaRef ds:uri="31e16778-6b1f-4b02-942c-2ca41b633870"/>
    <ds:schemaRef ds:uri="916e98a4-bf87-4ad4-83f4-b37b737409dd"/>
    <ds:schemaRef ds:uri="c8b6f972-1a86-4752-ad38-e610124040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8A2327-EE2F-4153-A55E-7586E6C64B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TotalTime>
  <Words>2498</Words>
  <Application>Microsoft Office PowerPoint</Application>
  <PresentationFormat>Widescreen</PresentationFormat>
  <Paragraphs>545</Paragraphs>
  <Slides>39</Slides>
  <Notes>38</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39</vt:i4>
      </vt:variant>
    </vt:vector>
  </HeadingPairs>
  <TitlesOfParts>
    <vt:vector size="48" baseType="lpstr">
      <vt:lpstr>Aptos</vt:lpstr>
      <vt:lpstr>Aptos Display</vt:lpstr>
      <vt:lpstr>Arial</vt:lpstr>
      <vt:lpstr>Calibri</vt:lpstr>
      <vt:lpstr>Calibri Light</vt:lpstr>
      <vt:lpstr>Office Theme</vt:lpstr>
      <vt:lpstr>5_Office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Yorkshire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Pitts, Thomas</dc:creator>
  <cp:lastModifiedBy>Regan, Tom</cp:lastModifiedBy>
  <cp:revision>14</cp:revision>
  <cp:lastPrinted>2026-02-03T13:14:38Z</cp:lastPrinted>
  <dcterms:created xsi:type="dcterms:W3CDTF">2024-05-31T14:17:40Z</dcterms:created>
  <dcterms:modified xsi:type="dcterms:W3CDTF">2026-04-16T13:17:16Z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9e5fe0-93b7-4e24-83b8-c0737a05597a_Enabled">
    <vt:lpwstr>true</vt:lpwstr>
  </property>
  <property fmtid="{D5CDD505-2E9C-101B-9397-08002B2CF9AE}" pid="3" name="MSIP_Label_159e5fe0-93b7-4e24-83b8-c0737a05597a_SetDate">
    <vt:lpwstr>2024-05-31T14:19:45Z</vt:lpwstr>
  </property>
  <property fmtid="{D5CDD505-2E9C-101B-9397-08002B2CF9AE}" pid="4" name="MSIP_Label_159e5fe0-93b7-4e24-83b8-c0737a05597a_Method">
    <vt:lpwstr>Standard</vt:lpwstr>
  </property>
  <property fmtid="{D5CDD505-2E9C-101B-9397-08002B2CF9AE}" pid="5" name="MSIP_Label_159e5fe0-93b7-4e24-83b8-c0737a05597a_Name">
    <vt:lpwstr>159e5fe0-93b7-4e24-83b8-c0737a05597a</vt:lpwstr>
  </property>
  <property fmtid="{D5CDD505-2E9C-101B-9397-08002B2CF9AE}" pid="6" name="MSIP_Label_159e5fe0-93b7-4e24-83b8-c0737a05597a_SiteId">
    <vt:lpwstr>681f7310-2191-469b-8ea0-f76b4a7f699f</vt:lpwstr>
  </property>
  <property fmtid="{D5CDD505-2E9C-101B-9397-08002B2CF9AE}" pid="7" name="MSIP_Label_159e5fe0-93b7-4e24-83b8-c0737a05597a_ActionId">
    <vt:lpwstr>957c0856-c4d7-4d47-95e2-378924f30230</vt:lpwstr>
  </property>
  <property fmtid="{D5CDD505-2E9C-101B-9397-08002B2CF9AE}" pid="8" name="MSIP_Label_159e5fe0-93b7-4e24-83b8-c0737a05597a_ContentBits">
    <vt:lpwstr>0</vt:lpwstr>
  </property>
  <property fmtid="{D5CDD505-2E9C-101B-9397-08002B2CF9AE}" pid="9" name="ContentTypeId">
    <vt:lpwstr>0x010100E59B444F3D375341AF54AE10DE4D7FEF</vt:lpwstr>
  </property>
  <property fmtid="{D5CDD505-2E9C-101B-9397-08002B2CF9AE}" pid="10" name="MediaServiceImageTags">
    <vt:lpwstr/>
  </property>
</Properties>
</file>