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276" autoAdjust="0"/>
  </p:normalViewPr>
  <p:slideViewPr>
    <p:cSldViewPr snapToGrid="0">
      <p:cViewPr varScale="1">
        <p:scale>
          <a:sx n="76" d="100"/>
          <a:sy n="76" d="100"/>
        </p:scale>
        <p:origin x="18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rne, Evelyn" userId="d16c22ba-df52-4b41-aa66-ccbb8f135221" providerId="ADAL" clId="{B7CB21BF-0BAD-4C81-90C9-C9FAD1316723}"/>
    <pc:docChg chg="modSld">
      <pc:chgData name="Hearne, Evelyn" userId="d16c22ba-df52-4b41-aa66-ccbb8f135221" providerId="ADAL" clId="{B7CB21BF-0BAD-4C81-90C9-C9FAD1316723}" dt="2026-07-29T11:05:29.324" v="0" actId="6549"/>
      <pc:docMkLst>
        <pc:docMk/>
      </pc:docMkLst>
      <pc:sldChg chg="modNotesTx">
        <pc:chgData name="Hearne, Evelyn" userId="d16c22ba-df52-4b41-aa66-ccbb8f135221" providerId="ADAL" clId="{B7CB21BF-0BAD-4C81-90C9-C9FAD1316723}" dt="2026-07-29T11:05:29.324" v="0" actId="6549"/>
        <pc:sldMkLst>
          <pc:docMk/>
          <pc:sldMk cId="4121896949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0DF56-D64F-4AA2-960E-2E2B0E55414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E615FD-A3E9-4EA1-BF60-6D40C30AB4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99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615FD-A3E9-4EA1-BF60-6D40C30AB45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35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615FD-A3E9-4EA1-BF60-6D40C30AB45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04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E615FD-A3E9-4EA1-BF60-6D40C30AB45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155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116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59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362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712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561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030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48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477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062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73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85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92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91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52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478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738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024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D03577E-19DC-4B04-B3C6-625CAA241CCF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0327083-3B08-43F0-A9B5-7FE5B36438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54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ar.inspiredpencil.com/pictures-2023/happy-family-icon" TargetMode="External"/><Relationship Id="rId3" Type="http://schemas.openxmlformats.org/officeDocument/2006/relationships/hyperlink" Target="http://baltimoreheritage.org/resources/advocacy/" TargetMode="External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www.freepik.com/premium-vector/evidence-icon-style_177520262.htm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6.jpeg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27FCEA-6143-4C5E-8C45-8AC9237A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9F23AD-7A55-49F3-A3EC-743F47F36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oster with text and people hugging&#10;&#10;AI-generated content may be incorrect.">
            <a:extLst>
              <a:ext uri="{FF2B5EF4-FFF2-40B4-BE49-F238E27FC236}">
                <a16:creationId xmlns:a16="http://schemas.microsoft.com/office/drawing/2014/main" id="{9F4580E6-64C0-C3AE-300D-A5C0A6788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0" y="1296665"/>
            <a:ext cx="6410084" cy="427873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D9F91F-72C9-4DB9-ABD0-A8180D826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logo for a company">
            <a:extLst>
              <a:ext uri="{FF2B5EF4-FFF2-40B4-BE49-F238E27FC236}">
                <a16:creationId xmlns:a16="http://schemas.microsoft.com/office/drawing/2014/main" id="{E42F5165-C1D9-5F23-F3F8-4387E07D9E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873" y="806728"/>
            <a:ext cx="3854945" cy="214913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E016956-CE9F-4946-8834-A8BC3529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F41359-F391-3728-CA30-9E4DE7EB7F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873" y="4641883"/>
            <a:ext cx="3854945" cy="6842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8DBA5D-F407-402E-2F7F-206CF6BD4019}"/>
              </a:ext>
            </a:extLst>
          </p:cNvPr>
          <p:cNvSpPr txBox="1"/>
          <p:nvPr/>
        </p:nvSpPr>
        <p:spPr>
          <a:xfrm>
            <a:off x="1638520" y="5885531"/>
            <a:ext cx="9504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The Spine, Wednesday 10th July 2026</a:t>
            </a:r>
          </a:p>
        </p:txBody>
      </p:sp>
    </p:spTree>
    <p:extLst>
      <p:ext uri="{BB962C8B-B14F-4D97-AF65-F5344CB8AC3E}">
        <p14:creationId xmlns:p14="http://schemas.microsoft.com/office/powerpoint/2010/main" val="655005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89F52-73BE-71D2-AEE6-6765DE15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0686" y="906280"/>
            <a:ext cx="8761413" cy="706964"/>
          </a:xfrm>
        </p:spPr>
        <p:txBody>
          <a:bodyPr/>
          <a:lstStyle/>
          <a:p>
            <a:r>
              <a:rPr lang="en-GB" dirty="0"/>
              <a:t>Welcome: Prof Zara Quigg, LJMU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C9B3E9-00EA-1668-16AE-D6C8C0A7F1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8000" y="2728640"/>
            <a:ext cx="1039790" cy="103979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9FA14EA-6273-8380-8EC8-CA2F834B3104}"/>
              </a:ext>
            </a:extLst>
          </p:cNvPr>
          <p:cNvSpPr txBox="1"/>
          <p:nvPr/>
        </p:nvSpPr>
        <p:spPr>
          <a:xfrm>
            <a:off x="1798032" y="2693698"/>
            <a:ext cx="102415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dirty="0"/>
              <a:t>Violence is a complex, preventable public health issue that requires a coordinated, cross-sector response (e.g. health, education, policing, local government, and communities)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5DDF3B-75B5-403D-679A-156440AA3597}"/>
              </a:ext>
            </a:extLst>
          </p:cNvPr>
          <p:cNvSpPr txBox="1"/>
          <p:nvPr/>
        </p:nvSpPr>
        <p:spPr>
          <a:xfrm>
            <a:off x="1798033" y="3426528"/>
            <a:ext cx="9058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Violence is shaped by wider factors - inequality, trauma, environment and opportunity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B00D72-1B8B-CFEC-B79C-44B67E179A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23574" y="4174853"/>
            <a:ext cx="1024216" cy="102421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4DEDF1B-130B-1150-E657-0CDFFA13AB3E}"/>
              </a:ext>
            </a:extLst>
          </p:cNvPr>
          <p:cNvSpPr txBox="1"/>
          <p:nvPr/>
        </p:nvSpPr>
        <p:spPr>
          <a:xfrm>
            <a:off x="1798032" y="4174853"/>
            <a:ext cx="9504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Building a strong and growing evidence base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1DA20CF-C6EA-93A0-D02E-82F097EEDB33}"/>
              </a:ext>
            </a:extLst>
          </p:cNvPr>
          <p:cNvGrpSpPr/>
          <p:nvPr/>
        </p:nvGrpSpPr>
        <p:grpSpPr>
          <a:xfrm>
            <a:off x="507999" y="5554692"/>
            <a:ext cx="11346917" cy="1024215"/>
            <a:chOff x="507999" y="5008592"/>
            <a:chExt cx="11346917" cy="102421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AB27897-EB67-4304-C9F2-D269E7E8D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 flipH="1">
              <a:off x="507999" y="5008592"/>
              <a:ext cx="1024215" cy="1024215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F62B7F-3794-92F8-FC53-B74E23DDCB17}"/>
                </a:ext>
              </a:extLst>
            </p:cNvPr>
            <p:cNvSpPr txBox="1"/>
            <p:nvPr/>
          </p:nvSpPr>
          <p:spPr>
            <a:xfrm>
              <a:off x="1798032" y="5022905"/>
              <a:ext cx="1005688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dirty="0"/>
                <a:t>Collaboration, early intervention, and listening to children, young people and communities are key to turning knowledge into meaningful change and improving outcomes across Merseyside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70A82749-6821-5D88-8FF1-94639EBD0D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615" y="6426507"/>
            <a:ext cx="2387600" cy="4237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481B77-403D-2073-5BAA-FCFF32A49E9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51667"/>
          <a:stretch>
            <a:fillRect/>
          </a:stretch>
        </p:blipFill>
        <p:spPr>
          <a:xfrm>
            <a:off x="0" y="469564"/>
            <a:ext cx="2801828" cy="2031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F3B54C-391A-7E49-762A-FF1A13433DBC}"/>
              </a:ext>
            </a:extLst>
          </p:cNvPr>
          <p:cNvSpPr txBox="1"/>
          <p:nvPr/>
        </p:nvSpPr>
        <p:spPr>
          <a:xfrm>
            <a:off x="1798032" y="4510871"/>
            <a:ext cx="950496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000" dirty="0"/>
          </a:p>
          <a:p>
            <a:r>
              <a:rPr lang="en-GB" dirty="0"/>
              <a:t>Evidence and research are vital, but only effective when translated into action through services, practice and community support</a:t>
            </a:r>
          </a:p>
        </p:txBody>
      </p:sp>
    </p:spTree>
    <p:extLst>
      <p:ext uri="{BB962C8B-B14F-4D97-AF65-F5344CB8AC3E}">
        <p14:creationId xmlns:p14="http://schemas.microsoft.com/office/powerpoint/2010/main" val="242007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0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AA0AD-74B4-A717-7542-8B7CF83B0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891DE-F49F-EE16-BFE2-1DD58DE95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8354" y="935568"/>
            <a:ext cx="8761413" cy="706964"/>
          </a:xfrm>
        </p:spPr>
        <p:txBody>
          <a:bodyPr/>
          <a:lstStyle/>
          <a:p>
            <a:r>
              <a:rPr lang="en-GB" dirty="0"/>
              <a:t>Welcome: Emily Spurrell </a:t>
            </a:r>
          </a:p>
        </p:txBody>
      </p:sp>
      <p:pic>
        <p:nvPicPr>
          <p:cNvPr id="2050" name="Picture 1" descr="Text&#10;&#10;Description automatically generated">
            <a:extLst>
              <a:ext uri="{FF2B5EF4-FFF2-40B4-BE49-F238E27FC236}">
                <a16:creationId xmlns:a16="http://schemas.microsoft.com/office/drawing/2014/main" id="{5D668A7A-C98B-0DCD-57B1-FCE9D41BC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952" y="3429000"/>
            <a:ext cx="60452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68E831-F726-0C94-2870-EF76066CA5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667"/>
          <a:stretch>
            <a:fillRect/>
          </a:stretch>
        </p:blipFill>
        <p:spPr>
          <a:xfrm>
            <a:off x="0" y="469564"/>
            <a:ext cx="2801828" cy="20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592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30B3F-AAFB-6899-1EBD-4726D21A8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5C884-86F9-2B12-1540-CC9C4EC55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0587" y="843479"/>
            <a:ext cx="8761413" cy="706964"/>
          </a:xfrm>
        </p:spPr>
        <p:txBody>
          <a:bodyPr/>
          <a:lstStyle/>
          <a:p>
            <a:r>
              <a:rPr lang="en-GB" dirty="0"/>
              <a:t>Housekeeping</a:t>
            </a:r>
          </a:p>
        </p:txBody>
      </p:sp>
      <p:pic>
        <p:nvPicPr>
          <p:cNvPr id="6" name="Content Placeholder 4" descr="No Phones with solid fill">
            <a:extLst>
              <a:ext uri="{FF2B5EF4-FFF2-40B4-BE49-F238E27FC236}">
                <a16:creationId xmlns:a16="http://schemas.microsoft.com/office/drawing/2014/main" id="{8BABF50B-3DA8-7CD2-0614-6735AE0A9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8130" y="2837051"/>
            <a:ext cx="2158345" cy="2158345"/>
          </a:xfrm>
        </p:spPr>
      </p:pic>
      <p:pic>
        <p:nvPicPr>
          <p:cNvPr id="7" name="Graphic 6" descr="Toilet outline">
            <a:extLst>
              <a:ext uri="{FF2B5EF4-FFF2-40B4-BE49-F238E27FC236}">
                <a16:creationId xmlns:a16="http://schemas.microsoft.com/office/drawing/2014/main" id="{E2171837-39EB-4A4C-7421-2AF24674BC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6475" y="2523865"/>
            <a:ext cx="2471531" cy="2471531"/>
          </a:xfrm>
          <a:prstGeom prst="rect">
            <a:avLst/>
          </a:prstGeom>
        </p:spPr>
      </p:pic>
      <p:pic>
        <p:nvPicPr>
          <p:cNvPr id="8" name="Graphic 7" descr="Lunch Box outline">
            <a:extLst>
              <a:ext uri="{FF2B5EF4-FFF2-40B4-BE49-F238E27FC236}">
                <a16:creationId xmlns:a16="http://schemas.microsoft.com/office/drawing/2014/main" id="{E7AF9D45-D535-ABFF-0D00-9FA00BDA95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7135" y="2837051"/>
            <a:ext cx="1910075" cy="1910075"/>
          </a:xfrm>
          <a:prstGeom prst="rect">
            <a:avLst/>
          </a:prstGeom>
        </p:spPr>
      </p:pic>
      <p:pic>
        <p:nvPicPr>
          <p:cNvPr id="9" name="Graphic 8" descr="Hill scene with solid fill">
            <a:extLst>
              <a:ext uri="{FF2B5EF4-FFF2-40B4-BE49-F238E27FC236}">
                <a16:creationId xmlns:a16="http://schemas.microsoft.com/office/drawing/2014/main" id="{CE32D407-822A-0274-D813-F41B009072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66276" y="2966310"/>
            <a:ext cx="1910075" cy="1910075"/>
          </a:xfrm>
          <a:prstGeom prst="rect">
            <a:avLst/>
          </a:prstGeom>
        </p:spPr>
      </p:pic>
      <p:pic>
        <p:nvPicPr>
          <p:cNvPr id="10" name="Graphic 9" descr="Hourglass 30% with solid fill">
            <a:extLst>
              <a:ext uri="{FF2B5EF4-FFF2-40B4-BE49-F238E27FC236}">
                <a16:creationId xmlns:a16="http://schemas.microsoft.com/office/drawing/2014/main" id="{00CBE79C-70AA-07B5-B5A7-5B0D6A417A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07994" y="2966310"/>
            <a:ext cx="1787074" cy="17870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BA49BD-C312-F40E-525D-5E73E9339005}"/>
              </a:ext>
            </a:extLst>
          </p:cNvPr>
          <p:cNvSpPr txBox="1"/>
          <p:nvPr/>
        </p:nvSpPr>
        <p:spPr>
          <a:xfrm>
            <a:off x="691079" y="5436680"/>
            <a:ext cx="10999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Enjoy the conference, take breaks when needed &amp; look after yourself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5FEEE5-32E7-6BA7-DA09-3B1292ED9FBA}"/>
              </a:ext>
            </a:extLst>
          </p:cNvPr>
          <p:cNvSpPr txBox="1"/>
          <p:nvPr/>
        </p:nvSpPr>
        <p:spPr>
          <a:xfrm>
            <a:off x="9150972" y="6393474"/>
            <a:ext cx="3302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#EndViolenceMerseyside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653FD5-AB04-CC81-CDCB-A13858EBA9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498" y="462130"/>
            <a:ext cx="2804403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96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F14C0-4E4C-79C7-CDE1-980E9AEE1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FB700-1CC5-9CAB-7634-75C7BC40B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528" y="1227668"/>
            <a:ext cx="8158272" cy="706964"/>
          </a:xfrm>
        </p:spPr>
        <p:txBody>
          <a:bodyPr/>
          <a:lstStyle/>
          <a:p>
            <a:r>
              <a:rPr lang="en-GB" dirty="0"/>
              <a:t>Plenary 1 Harnessing a public health approach to violence prevention</a:t>
            </a:r>
            <a:br>
              <a:rPr lang="en-GB" b="1" dirty="0"/>
            </a:b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00AEBD-B1E4-A852-5022-2F197B4BDB9F}"/>
              </a:ext>
            </a:extLst>
          </p:cNvPr>
          <p:cNvSpPr txBox="1"/>
          <p:nvPr/>
        </p:nvSpPr>
        <p:spPr>
          <a:xfrm>
            <a:off x="736600" y="2579911"/>
            <a:ext cx="111379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0" marR="601980">
              <a:tabLst>
                <a:tab pos="6183313" algn="l"/>
              </a:tabLst>
            </a:pPr>
            <a:endParaRPr lang="en-GB" sz="1800" b="1" i="0" u="none" dirty="0">
              <a:solidFill>
                <a:schemeClr val="tx1"/>
              </a:solidFill>
              <a:latin typeface="+mn-lt"/>
            </a:endParaRPr>
          </a:p>
          <a:p>
            <a:pPr marL="72000" marR="60198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6183313" algn="l"/>
              </a:tabLst>
            </a:pPr>
            <a:r>
              <a:rPr lang="en-GB" sz="1800" b="1" i="0" u="none" dirty="0">
                <a:solidFill>
                  <a:schemeClr val="tx1"/>
                </a:solidFill>
                <a:latin typeface="+mn-lt"/>
              </a:rPr>
              <a:t>Adverse Childhood Experiences: The cost of inaction and the case for intervention, </a:t>
            </a:r>
            <a:r>
              <a:rPr lang="en-GB" sz="1800" b="0" i="1" dirty="0">
                <a:solidFill>
                  <a:schemeClr val="tx1"/>
                </a:solidFill>
                <a:latin typeface="+mn-lt"/>
              </a:rPr>
              <a:t>Prof Mark A Bellis, 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Public Health Institute, LJMU </a:t>
            </a:r>
          </a:p>
          <a:p>
            <a:pPr marL="72000" marR="60198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6183313" algn="l"/>
              </a:tabLst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72000" marR="60198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6183313" algn="l"/>
              </a:tabLst>
            </a:pPr>
            <a:r>
              <a:rPr lang="en-GB" sz="1800" b="1" dirty="0">
                <a:solidFill>
                  <a:schemeClr val="tx1"/>
                </a:solidFill>
                <a:latin typeface="+mn-lt"/>
              </a:rPr>
              <a:t>The role of multi-disciplinary partners in a public health approach to violence prevention across Merseyside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GB" sz="1800" i="1" dirty="0">
                <a:solidFill>
                  <a:schemeClr val="tx1"/>
                </a:solidFill>
                <a:latin typeface="+mn-lt"/>
              </a:rPr>
              <a:t>Dr Jane Harris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, Public Health Institute, LJMU</a:t>
            </a:r>
          </a:p>
          <a:p>
            <a:pPr marL="72000" marR="60198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6183313" algn="l"/>
              </a:tabLst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72000" marR="60198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6183313" algn="l"/>
              </a:tabLst>
            </a:pPr>
            <a:r>
              <a:rPr lang="en-GB" sz="1800" b="1" dirty="0">
                <a:solidFill>
                  <a:schemeClr val="tx1"/>
                </a:solidFill>
                <a:latin typeface="+mn-lt"/>
              </a:rPr>
              <a:t>Panel discussion: Challenges and solutions to adopting the public health approach to violence prevention, </a:t>
            </a:r>
            <a:r>
              <a:rPr lang="en-GB" sz="1800" b="0" i="1" dirty="0">
                <a:solidFill>
                  <a:schemeClr val="tx1"/>
                </a:solidFill>
                <a:latin typeface="+mn-lt"/>
              </a:rPr>
              <a:t>Merseyside Community Safety and Youth Justice </a:t>
            </a:r>
            <a:r>
              <a:rPr lang="en-GB" i="1" dirty="0"/>
              <a:t>Partners</a:t>
            </a:r>
            <a:endParaRPr lang="en-GB" sz="1800" b="0" dirty="0">
              <a:solidFill>
                <a:schemeClr val="tx1"/>
              </a:solidFill>
              <a:latin typeface="+mn-lt"/>
            </a:endParaRPr>
          </a:p>
          <a:p>
            <a:pPr marL="72000" marR="60198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5832475" algn="l"/>
              </a:tabLst>
            </a:pPr>
            <a:endParaRPr lang="en-GB" sz="1800" b="0" dirty="0">
              <a:latin typeface="+mn-lt"/>
            </a:endParaRPr>
          </a:p>
          <a:p>
            <a:pPr marL="72000" marR="60198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5832475" algn="l"/>
              </a:tabLst>
            </a:pPr>
            <a:r>
              <a:rPr lang="en-GB" sz="1800" b="1" dirty="0">
                <a:solidFill>
                  <a:srgbClr val="7030A0"/>
                </a:solidFill>
                <a:latin typeface="+mn-lt"/>
                <a:ea typeface="ADLaM Display" panose="020F0502020204030204" pitchFamily="2" charset="0"/>
                <a:cs typeface="ADLaM Display" panose="020F0502020204030204" pitchFamily="2" charset="0"/>
              </a:rPr>
              <a:t>Film: </a:t>
            </a:r>
            <a:r>
              <a:rPr lang="en-US" sz="1800" b="1" dirty="0">
                <a:solidFill>
                  <a:srgbClr val="7030A0"/>
                </a:solidFill>
                <a:effectLst/>
                <a:latin typeface="+mn-lt"/>
                <a:ea typeface="ADLaM Display" panose="020F0502020204030204" pitchFamily="2" charset="0"/>
                <a:cs typeface="ADLaM Display" panose="020F0502020204030204" pitchFamily="2" charset="0"/>
              </a:rPr>
              <a:t>"Preventing Violence Together: A Public Health Story”,</a:t>
            </a:r>
            <a:r>
              <a:rPr lang="en-US" sz="1800" b="1" i="1" dirty="0">
                <a:solidFill>
                  <a:srgbClr val="7030A0"/>
                </a:solidFill>
                <a:effectLst/>
                <a:latin typeface="+mn-lt"/>
                <a:ea typeface="ADLaM Display" panose="020F0502020204030204" pitchFamily="2" charset="0"/>
                <a:cs typeface="ADLaM Display" panose="020F0502020204030204" pitchFamily="2" charset="0"/>
              </a:rPr>
              <a:t> </a:t>
            </a:r>
            <a:r>
              <a:rPr lang="en-US" sz="1800" i="1" dirty="0">
                <a:effectLst/>
                <a:latin typeface="+mn-lt"/>
                <a:ea typeface="ADLaM Display" panose="020F0502020204030204" pitchFamily="2" charset="0"/>
                <a:cs typeface="ADLaM Display" panose="020F0502020204030204" pitchFamily="2" charset="0"/>
              </a:rPr>
              <a:t>by Summer Hollick, Edward Porter, Thomas Hargreaves, Melanie Dixon (LJMU students)</a:t>
            </a:r>
            <a:endParaRPr lang="en-GB" sz="1800" i="1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863DE4-1734-65BF-F6CE-01F8986000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1667"/>
          <a:stretch>
            <a:fillRect/>
          </a:stretch>
        </p:blipFill>
        <p:spPr>
          <a:xfrm>
            <a:off x="0" y="469564"/>
            <a:ext cx="2801828" cy="20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91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205</TotalTime>
  <Words>248</Words>
  <Application>Microsoft Office PowerPoint</Application>
  <PresentationFormat>Widescreen</PresentationFormat>
  <Paragraphs>24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Century Gothic</vt:lpstr>
      <vt:lpstr>Wingdings 3</vt:lpstr>
      <vt:lpstr>Ion Boardroom</vt:lpstr>
      <vt:lpstr>PowerPoint Presentation</vt:lpstr>
      <vt:lpstr>Welcome: Prof Zara Quigg, LJMU </vt:lpstr>
      <vt:lpstr>Welcome: Emily Spurrell </vt:lpstr>
      <vt:lpstr>Housekeeping</vt:lpstr>
      <vt:lpstr>Plenary 1 Harnessing a public health approach to violence prevention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Quigg, Zara</dc:creator>
  <cp:lastModifiedBy>Hearne, Evelyn</cp:lastModifiedBy>
  <cp:revision>5</cp:revision>
  <dcterms:created xsi:type="dcterms:W3CDTF">2026-06-08T13:50:46Z</dcterms:created>
  <dcterms:modified xsi:type="dcterms:W3CDTF">2026-07-29T11:05:38Z</dcterms:modified>
</cp:coreProperties>
</file>